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7"/>
  </p:notesMasterIdLst>
  <p:sldIdLst>
    <p:sldId id="260" r:id="rId5"/>
    <p:sldId id="259" r:id="rId6"/>
    <p:sldId id="258" r:id="rId7"/>
    <p:sldId id="261" r:id="rId8"/>
    <p:sldId id="262" r:id="rId9"/>
    <p:sldId id="273" r:id="rId10"/>
    <p:sldId id="272" r:id="rId11"/>
    <p:sldId id="271" r:id="rId12"/>
    <p:sldId id="270" r:id="rId13"/>
    <p:sldId id="269" r:id="rId14"/>
    <p:sldId id="277" r:id="rId15"/>
    <p:sldId id="278" r:id="rId16"/>
    <p:sldId id="276" r:id="rId17"/>
    <p:sldId id="275" r:id="rId18"/>
    <p:sldId id="263" r:id="rId19"/>
    <p:sldId id="274" r:id="rId20"/>
    <p:sldId id="281" r:id="rId21"/>
    <p:sldId id="280" r:id="rId22"/>
    <p:sldId id="264" r:id="rId23"/>
    <p:sldId id="265" r:id="rId24"/>
    <p:sldId id="268" r:id="rId25"/>
    <p:sldId id="282" r:id="rId26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D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F15113-5136-4918-9B19-6B034AC35F8D}" type="datetimeFigureOut">
              <a:rPr lang="es-DO" smtClean="0"/>
              <a:t>5/5/2026</a:t>
            </a:fld>
            <a:endParaRPr lang="es-D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D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D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D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7449B7-DC37-413C-9F3D-9690621052D9}" type="slidenum">
              <a:rPr lang="es-DO" smtClean="0"/>
              <a:t>‹#›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603156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449B7-DC37-413C-9F3D-9690621052D9}" type="slidenum">
              <a:rPr lang="es-DO" smtClean="0"/>
              <a:t>4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1727910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449B7-DC37-413C-9F3D-9690621052D9}" type="slidenum">
              <a:rPr lang="es-DO" smtClean="0"/>
              <a:t>18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228740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E3708-A3F5-D15D-F52C-EA19CC4B72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087363-F18E-804F-1234-1553B30AE3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D100AD-F5E4-3A81-1F2C-42A81E2C2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C3BB95-1978-AC4D-C391-BA445D370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A81AED-9E7E-6609-8A88-E8BD6E028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769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4181F-A8DE-C77B-DE17-B8FA3BE08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1437D7-ABBA-0B17-00BD-49ADBD6DD2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6C02E8-0E0D-8AAF-7A95-FCFC6C531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B856F-E669-2E75-E200-A96D680BE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58EF93-E29B-4894-8BEC-34C239DAF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873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A7AF02-DA6D-64AF-098F-ED004471A3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493883-1227-ADAD-BD31-0EB36AC531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586023-E1C1-3871-C824-AA1B1AF9B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692932-D9BA-1093-D05D-6C17D39DE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9F6B23-7D31-58E4-E493-C6AFA452C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15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EC963-C332-D36E-A659-8933B4324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F4EE43-E7A9-41FC-5910-9E221E34F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BEA04-1D4C-56CB-74C4-8A1BF17D4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887C93-3838-8C4F-ABC6-E05CB027E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D207-26CD-9BC9-B0B2-AA95068D0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799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764-9A6C-CA8B-09CA-891121324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E029BE-2C6B-7274-C590-6472F91F17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583AC2-AFD6-6317-B823-0D3379F93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2D17D-DBDE-CD2F-707D-4CAE43A88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67829D-5697-573B-CE99-4BC6AFBF5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087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8C345-A29F-FEB4-A180-D69A01BB0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1AF858-EB55-4B40-D941-1A1BE514E4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38B187-2999-896C-7470-1D1BC3E657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AAF2DB-6486-F71B-1FC7-1ED5C98DA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548C41-992C-C64A-049F-301D8CEAB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AC2709-EC5E-26E5-34CA-DA1742D41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069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A7DB6-97E1-F0A0-B109-120858510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D447A2-AC30-387D-21C6-B8DEF928B4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6B3E2E-C9CE-61DE-AA99-C0A313F7B9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2A704B-F430-A3BE-79C1-977CF527DB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ABE712-79D0-F0BA-A7FD-FC9CD2D69F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47726F-35D4-E797-DB2D-39CA9DDB6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38D228-C8D4-19EB-19F3-E91414784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EDECC1-0CC2-C4BE-62F8-81BCC667B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280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4F949-70BD-E5DF-F740-AB487C275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EF8F42-F229-ACF2-573C-520F1CEC6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CCF650-AC50-FB5A-93C3-1349D9E7B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6CAB1A-733F-E32D-0A7D-1DB294762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577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887857-0EDC-F145-300F-357F35AE7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519CB7-55D9-F1FB-AB73-E061BDB26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B34A1D-8C2A-444F-70E5-481C7A1A4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309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B63AB-5007-A670-AC7A-195DCE2EF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7344F-FBC7-E1DC-1399-712096150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F26115-7FC1-B725-E041-D0D9F86314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5E8AD7-04F8-CBE2-5BC2-4C2EA6403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2F26CA-AB72-B8AF-CA5F-C95E24F7B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E468E4-71FA-AF40-A12A-DE1D9D6A1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725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2D911-416B-E354-801B-61E94EC9C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69B404-F2EF-8DFD-F194-BAB7EF20F1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EC3955-6063-5002-EE2E-0D15B57487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5C33D6-4B73-0275-903F-3AFB30E1C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68E7-BEBD-4CE7-ACA3-F6685313CDB0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BB2E64-D1C3-784A-CE11-32CC5FD22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02A83F-435A-31F4-1F3E-0632F41D6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ED79-E3EB-4080-9B09-A658F96DA9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570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2F9072-E011-9819-1EA9-706642B51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D4829D-88F1-A594-BB31-86A68A4098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01F19-A1C2-D1A7-B0C5-B7F6C0A116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DF68E7-BEBD-4CE7-ACA3-F6685313CDB0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BBBD08-BE0A-D158-70EA-F1CD92D50D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ACE120-D297-3A8F-E59A-6788F1D1D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97ED79-E3EB-4080-9B09-A658F96DA9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238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4">
            <a:extLst>
              <a:ext uri="{FF2B5EF4-FFF2-40B4-BE49-F238E27FC236}">
                <a16:creationId xmlns:a16="http://schemas.microsoft.com/office/drawing/2014/main" id="{DD259094-7A52-5A7C-B559-92684C95B5C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943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0AD3D-69C5-5619-2B2D-3B2497C12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id="{5BDCC293-75DB-B1DA-A91F-F3616C231F8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Text 0">
            <a:extLst>
              <a:ext uri="{FF2B5EF4-FFF2-40B4-BE49-F238E27FC236}">
                <a16:creationId xmlns:a16="http://schemas.microsoft.com/office/drawing/2014/main" id="{219C6DEA-72A2-AEB6-503F-54EAE28BA66F}"/>
              </a:ext>
            </a:extLst>
          </p:cNvPr>
          <p:cNvSpPr/>
          <p:nvPr/>
        </p:nvSpPr>
        <p:spPr>
          <a:xfrm>
            <a:off x="457200" y="3200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·  REFORMAS</a:t>
            </a:r>
            <a:endParaRPr lang="en-US" sz="1000" dirty="0"/>
          </a:p>
        </p:txBody>
      </p:sp>
      <p:sp>
        <p:nvSpPr>
          <p:cNvPr id="21" name="Text 1">
            <a:extLst>
              <a:ext uri="{FF2B5EF4-FFF2-40B4-BE49-F238E27FC236}">
                <a16:creationId xmlns:a16="http://schemas.microsoft.com/office/drawing/2014/main" id="{75950048-2D9A-98E1-5A57-47A5BBA70143}"/>
              </a:ext>
            </a:extLst>
          </p:cNvPr>
          <p:cNvSpPr/>
          <p:nvPr/>
        </p:nvSpPr>
        <p:spPr>
          <a:xfrm>
            <a:off x="1981200" y="779526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NIA 315 Revisada: Identificación y evaluación de riesgos</a:t>
            </a:r>
            <a:endParaRPr lang="en-US" sz="2800" dirty="0"/>
          </a:p>
        </p:txBody>
      </p:sp>
      <p:sp>
        <p:nvSpPr>
          <p:cNvPr id="23" name="Text 3">
            <a:extLst>
              <a:ext uri="{FF2B5EF4-FFF2-40B4-BE49-F238E27FC236}">
                <a16:creationId xmlns:a16="http://schemas.microsoft.com/office/drawing/2014/main" id="{6355BFA8-AB3C-245F-5D31-DACF2AD17DCA}"/>
              </a:ext>
            </a:extLst>
          </p:cNvPr>
          <p:cNvSpPr/>
          <p:nvPr/>
        </p:nvSpPr>
        <p:spPr>
          <a:xfrm>
            <a:off x="6949440" y="292608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VIGENTE  ·  DIC 2021</a:t>
            </a:r>
            <a:endParaRPr lang="en-US" sz="1000" dirty="0"/>
          </a:p>
        </p:txBody>
      </p:sp>
      <p:sp>
        <p:nvSpPr>
          <p:cNvPr id="28" name="Shape 7">
            <a:extLst>
              <a:ext uri="{FF2B5EF4-FFF2-40B4-BE49-F238E27FC236}">
                <a16:creationId xmlns:a16="http://schemas.microsoft.com/office/drawing/2014/main" id="{95E5C43F-AEF5-8469-6092-E3CBB0BF98FE}"/>
              </a:ext>
            </a:extLst>
          </p:cNvPr>
          <p:cNvSpPr/>
          <p:nvPr/>
        </p:nvSpPr>
        <p:spPr>
          <a:xfrm>
            <a:off x="2072640" y="2850831"/>
            <a:ext cx="4023360" cy="1491616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29" name="Text 8">
            <a:extLst>
              <a:ext uri="{FF2B5EF4-FFF2-40B4-BE49-F238E27FC236}">
                <a16:creationId xmlns:a16="http://schemas.microsoft.com/office/drawing/2014/main" id="{55549737-E1C3-89F0-E88F-827B9DBD2CB9}"/>
              </a:ext>
            </a:extLst>
          </p:cNvPr>
          <p:cNvSpPr/>
          <p:nvPr/>
        </p:nvSpPr>
        <p:spPr>
          <a:xfrm>
            <a:off x="2072640" y="2910839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ANTES</a:t>
            </a:r>
            <a:endParaRPr lang="en-US" sz="1000" dirty="0"/>
          </a:p>
        </p:txBody>
      </p:sp>
      <p:sp>
        <p:nvSpPr>
          <p:cNvPr id="30" name="Text 9">
            <a:extLst>
              <a:ext uri="{FF2B5EF4-FFF2-40B4-BE49-F238E27FC236}">
                <a16:creationId xmlns:a16="http://schemas.microsoft.com/office/drawing/2014/main" id="{40F370FF-010B-1FB9-44DE-E3A939311252}"/>
              </a:ext>
            </a:extLst>
          </p:cNvPr>
          <p:cNvSpPr/>
          <p:nvPr/>
        </p:nvSpPr>
        <p:spPr>
          <a:xfrm>
            <a:off x="2255520" y="3230879"/>
            <a:ext cx="3657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Riesgo evaluado de manera global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 tratada superficialmente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Documentación más resumida</a:t>
            </a:r>
            <a:endParaRPr lang="en-US" sz="1100" dirty="0"/>
          </a:p>
        </p:txBody>
      </p:sp>
      <p:sp>
        <p:nvSpPr>
          <p:cNvPr id="31" name="Shape 10">
            <a:extLst>
              <a:ext uri="{FF2B5EF4-FFF2-40B4-BE49-F238E27FC236}">
                <a16:creationId xmlns:a16="http://schemas.microsoft.com/office/drawing/2014/main" id="{F828B9AF-800A-8626-1172-1E189F790CE1}"/>
              </a:ext>
            </a:extLst>
          </p:cNvPr>
          <p:cNvSpPr/>
          <p:nvPr/>
        </p:nvSpPr>
        <p:spPr>
          <a:xfrm>
            <a:off x="6187440" y="2787967"/>
            <a:ext cx="4023360" cy="1554480"/>
          </a:xfrm>
          <a:prstGeom prst="rect">
            <a:avLst/>
          </a:prstGeom>
          <a:solidFill>
            <a:srgbClr val="0F1736"/>
          </a:solidFill>
          <a:ln w="12700">
            <a:solidFill>
              <a:srgbClr val="0F1736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32" name="Text 11">
            <a:extLst>
              <a:ext uri="{FF2B5EF4-FFF2-40B4-BE49-F238E27FC236}">
                <a16:creationId xmlns:a16="http://schemas.microsoft.com/office/drawing/2014/main" id="{5297A2AA-14E3-2E29-319C-A9B039E94080}"/>
              </a:ext>
            </a:extLst>
          </p:cNvPr>
          <p:cNvSpPr/>
          <p:nvPr/>
        </p:nvSpPr>
        <p:spPr>
          <a:xfrm>
            <a:off x="6187440" y="2879407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4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AHORA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33" name="Text 12">
            <a:extLst>
              <a:ext uri="{FF2B5EF4-FFF2-40B4-BE49-F238E27FC236}">
                <a16:creationId xmlns:a16="http://schemas.microsoft.com/office/drawing/2014/main" id="{B2FF72AC-6BBC-F5DD-A806-51B8F4EE3C0C}"/>
              </a:ext>
            </a:extLst>
          </p:cNvPr>
          <p:cNvSpPr/>
          <p:nvPr/>
        </p:nvSpPr>
        <p:spPr>
          <a:xfrm>
            <a:off x="6370320" y="3199447"/>
            <a:ext cx="3657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Riesgo evaluado por afirmación, separando inherente de control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Entorno tecnológico evaluado en profundidad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Documentación granular y trazable</a:t>
            </a:r>
            <a:endParaRPr lang="en-US" sz="1100" dirty="0"/>
          </a:p>
        </p:txBody>
      </p:sp>
      <p:sp>
        <p:nvSpPr>
          <p:cNvPr id="35" name="Text 14">
            <a:extLst>
              <a:ext uri="{FF2B5EF4-FFF2-40B4-BE49-F238E27FC236}">
                <a16:creationId xmlns:a16="http://schemas.microsoft.com/office/drawing/2014/main" id="{F0B360DA-AA43-C0F7-FF25-757A581BCAA8}"/>
              </a:ext>
            </a:extLst>
          </p:cNvPr>
          <p:cNvSpPr/>
          <p:nvPr/>
        </p:nvSpPr>
        <p:spPr>
          <a:xfrm>
            <a:off x="426720" y="6530341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impacto de las NIA</a:t>
            </a:r>
            <a:endParaRPr lang="en-US" sz="900" dirty="0"/>
          </a:p>
        </p:txBody>
      </p:sp>
      <p:sp>
        <p:nvSpPr>
          <p:cNvPr id="37" name="Shape 2">
            <a:extLst>
              <a:ext uri="{FF2B5EF4-FFF2-40B4-BE49-F238E27FC236}">
                <a16:creationId xmlns:a16="http://schemas.microsoft.com/office/drawing/2014/main" id="{1A86F8C6-12AD-2C4A-A2BF-B895F57180FA}"/>
              </a:ext>
            </a:extLst>
          </p:cNvPr>
          <p:cNvSpPr/>
          <p:nvPr/>
        </p:nvSpPr>
        <p:spPr>
          <a:xfrm>
            <a:off x="8503920" y="320040"/>
            <a:ext cx="1737360" cy="32004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VIGENTE  ·  DIC 2021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3" name="Shape 4">
            <a:extLst>
              <a:ext uri="{FF2B5EF4-FFF2-40B4-BE49-F238E27FC236}">
                <a16:creationId xmlns:a16="http://schemas.microsoft.com/office/drawing/2014/main" id="{826196B1-27DE-E8A2-0647-3F865085E0F5}"/>
              </a:ext>
            </a:extLst>
          </p:cNvPr>
          <p:cNvSpPr/>
          <p:nvPr/>
        </p:nvSpPr>
        <p:spPr>
          <a:xfrm>
            <a:off x="2011680" y="1621917"/>
            <a:ext cx="914400" cy="914400"/>
          </a:xfrm>
          <a:prstGeom prst="ellipse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pic>
        <p:nvPicPr>
          <p:cNvPr id="44" name="Image 0" descr="preencoded.png">
            <a:extLst>
              <a:ext uri="{FF2B5EF4-FFF2-40B4-BE49-F238E27FC236}">
                <a16:creationId xmlns:a16="http://schemas.microsoft.com/office/drawing/2014/main" id="{586C6A9B-0085-9B4A-D2D2-73B19D6C4C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4560" y="1804797"/>
            <a:ext cx="548640" cy="548640"/>
          </a:xfrm>
          <a:prstGeom prst="rect">
            <a:avLst/>
          </a:prstGeom>
        </p:spPr>
      </p:pic>
      <p:sp>
        <p:nvSpPr>
          <p:cNvPr id="45" name="Text 5">
            <a:extLst>
              <a:ext uri="{FF2B5EF4-FFF2-40B4-BE49-F238E27FC236}">
                <a16:creationId xmlns:a16="http://schemas.microsoft.com/office/drawing/2014/main" id="{BFD2774D-7195-99A1-82EE-EFC51975AB42}"/>
              </a:ext>
            </a:extLst>
          </p:cNvPr>
          <p:cNvSpPr/>
          <p:nvPr/>
        </p:nvSpPr>
        <p:spPr>
          <a:xfrm>
            <a:off x="3108960" y="1621917"/>
            <a:ext cx="7132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auditoría empieza por entender al cliente —de verdad</a:t>
            </a:r>
            <a:endParaRPr lang="en-US" sz="1700" dirty="0"/>
          </a:p>
        </p:txBody>
      </p:sp>
      <p:sp>
        <p:nvSpPr>
          <p:cNvPr id="46" name="Text 6">
            <a:extLst>
              <a:ext uri="{FF2B5EF4-FFF2-40B4-BE49-F238E27FC236}">
                <a16:creationId xmlns:a16="http://schemas.microsoft.com/office/drawing/2014/main" id="{C155EC6C-5670-F079-5601-30140C1EFE2D}"/>
              </a:ext>
            </a:extLst>
          </p:cNvPr>
          <p:cNvSpPr/>
          <p:nvPr/>
        </p:nvSpPr>
        <p:spPr>
          <a:xfrm>
            <a:off x="3108960" y="2079117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Cambia el qué se considera "riesgo" y exige profundizar en sistemas de TI, controles automatizados y entorno de la entidad.</a:t>
            </a:r>
            <a:endParaRPr lang="en-US" sz="1200" dirty="0"/>
          </a:p>
        </p:txBody>
      </p:sp>
      <p:sp>
        <p:nvSpPr>
          <p:cNvPr id="48" name="Shape 13">
            <a:extLst>
              <a:ext uri="{FF2B5EF4-FFF2-40B4-BE49-F238E27FC236}">
                <a16:creationId xmlns:a16="http://schemas.microsoft.com/office/drawing/2014/main" id="{739F647D-15AB-D898-2731-6FE6551780DE}"/>
              </a:ext>
            </a:extLst>
          </p:cNvPr>
          <p:cNvSpPr/>
          <p:nvPr/>
        </p:nvSpPr>
        <p:spPr>
          <a:xfrm>
            <a:off x="2072640" y="4777740"/>
            <a:ext cx="8168640" cy="274320"/>
          </a:xfrm>
          <a:prstGeom prst="rect">
            <a:avLst/>
          </a:prstGeom>
          <a:solidFill>
            <a:srgbClr val="FF0000"/>
          </a:solidFill>
          <a:ln/>
        </p:spPr>
        <p:txBody>
          <a:bodyPr/>
          <a:lstStyle/>
          <a:p>
            <a:pPr algn="ctr"/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Impacto: Más horas de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planeación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, menos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sopresas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ejecución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s-DO" dirty="0"/>
          </a:p>
        </p:txBody>
      </p:sp>
    </p:spTree>
    <p:extLst>
      <p:ext uri="{BB962C8B-B14F-4D97-AF65-F5344CB8AC3E}">
        <p14:creationId xmlns:p14="http://schemas.microsoft.com/office/powerpoint/2010/main" val="3231137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C55703-B618-0059-E4D0-8B59EBF96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id="{7B4EB58B-BB9B-8161-7E2C-827D09F9D7F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Text 0">
            <a:extLst>
              <a:ext uri="{FF2B5EF4-FFF2-40B4-BE49-F238E27FC236}">
                <a16:creationId xmlns:a16="http://schemas.microsoft.com/office/drawing/2014/main" id="{7A577616-C259-1B51-19C3-9B459F7F7DE7}"/>
              </a:ext>
            </a:extLst>
          </p:cNvPr>
          <p:cNvSpPr/>
          <p:nvPr/>
        </p:nvSpPr>
        <p:spPr>
          <a:xfrm>
            <a:off x="457200" y="3200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·  REFORMAS</a:t>
            </a:r>
            <a:endParaRPr lang="en-US" sz="1000" dirty="0"/>
          </a:p>
        </p:txBody>
      </p:sp>
      <p:sp>
        <p:nvSpPr>
          <p:cNvPr id="22" name="Text 1">
            <a:extLst>
              <a:ext uri="{FF2B5EF4-FFF2-40B4-BE49-F238E27FC236}">
                <a16:creationId xmlns:a16="http://schemas.microsoft.com/office/drawing/2014/main" id="{F0F0291F-9A03-742E-E54D-695676570654}"/>
              </a:ext>
            </a:extLst>
          </p:cNvPr>
          <p:cNvSpPr/>
          <p:nvPr/>
        </p:nvSpPr>
        <p:spPr>
          <a:xfrm>
            <a:off x="2926080" y="931926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NIA 540 Revisada: Estimaciones contables</a:t>
            </a:r>
            <a:endParaRPr lang="en-US" sz="2800" dirty="0"/>
          </a:p>
        </p:txBody>
      </p:sp>
      <p:sp>
        <p:nvSpPr>
          <p:cNvPr id="23" name="Shape 2">
            <a:extLst>
              <a:ext uri="{FF2B5EF4-FFF2-40B4-BE49-F238E27FC236}">
                <a16:creationId xmlns:a16="http://schemas.microsoft.com/office/drawing/2014/main" id="{324B04CD-3799-2D5C-540C-3D3E391DC0DB}"/>
              </a:ext>
            </a:extLst>
          </p:cNvPr>
          <p:cNvSpPr/>
          <p:nvPr/>
        </p:nvSpPr>
        <p:spPr>
          <a:xfrm>
            <a:off x="8229600" y="389763"/>
            <a:ext cx="1737360" cy="32004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24" name="Text 3">
            <a:extLst>
              <a:ext uri="{FF2B5EF4-FFF2-40B4-BE49-F238E27FC236}">
                <a16:creationId xmlns:a16="http://schemas.microsoft.com/office/drawing/2014/main" id="{8B248E10-44D0-D29C-C8EB-841450CA4192}"/>
              </a:ext>
            </a:extLst>
          </p:cNvPr>
          <p:cNvSpPr/>
          <p:nvPr/>
        </p:nvSpPr>
        <p:spPr>
          <a:xfrm>
            <a:off x="8159115" y="417957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VIGENTE  ·  DIC 2019</a:t>
            </a:r>
            <a:endParaRPr lang="en-US" sz="1000" dirty="0"/>
          </a:p>
        </p:txBody>
      </p:sp>
      <p:sp>
        <p:nvSpPr>
          <p:cNvPr id="25" name="Shape 4">
            <a:extLst>
              <a:ext uri="{FF2B5EF4-FFF2-40B4-BE49-F238E27FC236}">
                <a16:creationId xmlns:a16="http://schemas.microsoft.com/office/drawing/2014/main" id="{B243246C-7AAF-AD68-AA93-C073D9E96A0E}"/>
              </a:ext>
            </a:extLst>
          </p:cNvPr>
          <p:cNvSpPr/>
          <p:nvPr/>
        </p:nvSpPr>
        <p:spPr>
          <a:xfrm>
            <a:off x="1767840" y="1434465"/>
            <a:ext cx="914400" cy="914400"/>
          </a:xfrm>
          <a:prstGeom prst="ellipse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pic>
        <p:nvPicPr>
          <p:cNvPr id="26" name="Image 0" descr="preencoded.png">
            <a:extLst>
              <a:ext uri="{FF2B5EF4-FFF2-40B4-BE49-F238E27FC236}">
                <a16:creationId xmlns:a16="http://schemas.microsoft.com/office/drawing/2014/main" id="{5ADDE8BA-E22F-76D4-4E6E-0A01409A05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0720" y="1645920"/>
            <a:ext cx="548640" cy="548640"/>
          </a:xfrm>
          <a:prstGeom prst="rect">
            <a:avLst/>
          </a:prstGeom>
        </p:spPr>
      </p:pic>
      <p:sp>
        <p:nvSpPr>
          <p:cNvPr id="27" name="Text 5">
            <a:extLst>
              <a:ext uri="{FF2B5EF4-FFF2-40B4-BE49-F238E27FC236}">
                <a16:creationId xmlns:a16="http://schemas.microsoft.com/office/drawing/2014/main" id="{DC6ECC13-3FEA-B6AC-5328-FFD1A9F1CE69}"/>
              </a:ext>
            </a:extLst>
          </p:cNvPr>
          <p:cNvSpPr/>
          <p:nvPr/>
        </p:nvSpPr>
        <p:spPr>
          <a:xfrm>
            <a:off x="2834640" y="1480566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Estimaciones complejas: auditarlas con escepticismo, no con confianza</a:t>
            </a:r>
            <a:endParaRPr lang="en-US" sz="1700" dirty="0"/>
          </a:p>
        </p:txBody>
      </p:sp>
      <p:sp>
        <p:nvSpPr>
          <p:cNvPr id="28" name="Text 6">
            <a:extLst>
              <a:ext uri="{FF2B5EF4-FFF2-40B4-BE49-F238E27FC236}">
                <a16:creationId xmlns:a16="http://schemas.microsoft.com/office/drawing/2014/main" id="{055F8925-EDB3-A048-7E5A-24080B674B68}"/>
              </a:ext>
            </a:extLst>
          </p:cNvPr>
          <p:cNvSpPr/>
          <p:nvPr/>
        </p:nvSpPr>
        <p:spPr>
          <a:xfrm>
            <a:off x="2834640" y="2086737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Provisiones, deterioros, valor razonable, pérdidas crediticias esperadas: hoy son zonas de máxima atención.</a:t>
            </a:r>
            <a:endParaRPr lang="en-US" sz="1200" dirty="0"/>
          </a:p>
        </p:txBody>
      </p:sp>
      <p:sp>
        <p:nvSpPr>
          <p:cNvPr id="29" name="Shape 7">
            <a:extLst>
              <a:ext uri="{FF2B5EF4-FFF2-40B4-BE49-F238E27FC236}">
                <a16:creationId xmlns:a16="http://schemas.microsoft.com/office/drawing/2014/main" id="{3CA2C5A4-B188-FAB9-2214-224A9E6DA247}"/>
              </a:ext>
            </a:extLst>
          </p:cNvPr>
          <p:cNvSpPr/>
          <p:nvPr/>
        </p:nvSpPr>
        <p:spPr>
          <a:xfrm>
            <a:off x="1691640" y="2995612"/>
            <a:ext cx="2697480" cy="128016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30" name="Text 8">
            <a:extLst>
              <a:ext uri="{FF2B5EF4-FFF2-40B4-BE49-F238E27FC236}">
                <a16:creationId xmlns:a16="http://schemas.microsoft.com/office/drawing/2014/main" id="{86C3D3BE-BF1C-BC3C-19D1-7815B90F36C5}"/>
              </a:ext>
            </a:extLst>
          </p:cNvPr>
          <p:cNvSpPr/>
          <p:nvPr/>
        </p:nvSpPr>
        <p:spPr>
          <a:xfrm>
            <a:off x="1691640" y="3087052"/>
            <a:ext cx="2697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Complejidad</a:t>
            </a:r>
            <a:endParaRPr lang="en-US" sz="1400" dirty="0"/>
          </a:p>
        </p:txBody>
      </p:sp>
      <p:sp>
        <p:nvSpPr>
          <p:cNvPr id="31" name="Text 9">
            <a:extLst>
              <a:ext uri="{FF2B5EF4-FFF2-40B4-BE49-F238E27FC236}">
                <a16:creationId xmlns:a16="http://schemas.microsoft.com/office/drawing/2014/main" id="{A8D9E9C5-EA41-588B-A5AB-C11C0E6FCD22}"/>
              </a:ext>
            </a:extLst>
          </p:cNvPr>
          <p:cNvSpPr/>
          <p:nvPr/>
        </p:nvSpPr>
        <p:spPr>
          <a:xfrm>
            <a:off x="1874520" y="3544252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Modelos, datos, supuestos múltiples.</a:t>
            </a:r>
            <a:endParaRPr lang="en-US" sz="1100" dirty="0"/>
          </a:p>
        </p:txBody>
      </p:sp>
      <p:sp>
        <p:nvSpPr>
          <p:cNvPr id="32" name="Shape 10">
            <a:extLst>
              <a:ext uri="{FF2B5EF4-FFF2-40B4-BE49-F238E27FC236}">
                <a16:creationId xmlns:a16="http://schemas.microsoft.com/office/drawing/2014/main" id="{D16D2311-B3C1-A057-BDD4-F6FD19749693}"/>
              </a:ext>
            </a:extLst>
          </p:cNvPr>
          <p:cNvSpPr/>
          <p:nvPr/>
        </p:nvSpPr>
        <p:spPr>
          <a:xfrm>
            <a:off x="4480560" y="2995612"/>
            <a:ext cx="2697480" cy="128016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33" name="Text 11">
            <a:extLst>
              <a:ext uri="{FF2B5EF4-FFF2-40B4-BE49-F238E27FC236}">
                <a16:creationId xmlns:a16="http://schemas.microsoft.com/office/drawing/2014/main" id="{C549E9C8-BE43-E2B3-6AE8-7FAFAEB4E38F}"/>
              </a:ext>
            </a:extLst>
          </p:cNvPr>
          <p:cNvSpPr/>
          <p:nvPr/>
        </p:nvSpPr>
        <p:spPr>
          <a:xfrm>
            <a:off x="4480560" y="3087052"/>
            <a:ext cx="2697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Subjetividad</a:t>
            </a:r>
            <a:endParaRPr lang="en-US" sz="1400" dirty="0"/>
          </a:p>
        </p:txBody>
      </p:sp>
      <p:sp>
        <p:nvSpPr>
          <p:cNvPr id="34" name="Text 12">
            <a:extLst>
              <a:ext uri="{FF2B5EF4-FFF2-40B4-BE49-F238E27FC236}">
                <a16:creationId xmlns:a16="http://schemas.microsoft.com/office/drawing/2014/main" id="{02C7A3F2-EFBE-3AE4-3A23-3330A9541DEB}"/>
              </a:ext>
            </a:extLst>
          </p:cNvPr>
          <p:cNvSpPr/>
          <p:nvPr/>
        </p:nvSpPr>
        <p:spPr>
          <a:xfrm>
            <a:off x="4663440" y="3544252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Juicios de la gerencia con rangos amplios.</a:t>
            </a:r>
            <a:endParaRPr lang="en-US" sz="1100" dirty="0"/>
          </a:p>
        </p:txBody>
      </p:sp>
      <p:sp>
        <p:nvSpPr>
          <p:cNvPr id="35" name="Shape 13">
            <a:extLst>
              <a:ext uri="{FF2B5EF4-FFF2-40B4-BE49-F238E27FC236}">
                <a16:creationId xmlns:a16="http://schemas.microsoft.com/office/drawing/2014/main" id="{07CDD417-C002-132C-3FF8-F22FDCE25D44}"/>
              </a:ext>
            </a:extLst>
          </p:cNvPr>
          <p:cNvSpPr/>
          <p:nvPr/>
        </p:nvSpPr>
        <p:spPr>
          <a:xfrm>
            <a:off x="7269480" y="2995612"/>
            <a:ext cx="2697480" cy="128016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36" name="Text 14">
            <a:extLst>
              <a:ext uri="{FF2B5EF4-FFF2-40B4-BE49-F238E27FC236}">
                <a16:creationId xmlns:a16="http://schemas.microsoft.com/office/drawing/2014/main" id="{256D7088-48FD-A25B-B97D-476E8A51C978}"/>
              </a:ext>
            </a:extLst>
          </p:cNvPr>
          <p:cNvSpPr/>
          <p:nvPr/>
        </p:nvSpPr>
        <p:spPr>
          <a:xfrm>
            <a:off x="7269480" y="3087052"/>
            <a:ext cx="2697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Incertidumbre</a:t>
            </a:r>
            <a:endParaRPr lang="en-US" sz="1400" dirty="0"/>
          </a:p>
        </p:txBody>
      </p:sp>
      <p:sp>
        <p:nvSpPr>
          <p:cNvPr id="37" name="Text 15">
            <a:extLst>
              <a:ext uri="{FF2B5EF4-FFF2-40B4-BE49-F238E27FC236}">
                <a16:creationId xmlns:a16="http://schemas.microsoft.com/office/drawing/2014/main" id="{49014431-C507-F48B-FA4F-D8414FA25E42}"/>
              </a:ext>
            </a:extLst>
          </p:cNvPr>
          <p:cNvSpPr/>
          <p:nvPr/>
        </p:nvSpPr>
        <p:spPr>
          <a:xfrm>
            <a:off x="7452360" y="3544252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Escenarios futuros y eventos no observables.</a:t>
            </a:r>
            <a:endParaRPr lang="en-US" sz="1100" dirty="0"/>
          </a:p>
        </p:txBody>
      </p:sp>
      <p:sp>
        <p:nvSpPr>
          <p:cNvPr id="38" name="Text 16">
            <a:extLst>
              <a:ext uri="{FF2B5EF4-FFF2-40B4-BE49-F238E27FC236}">
                <a16:creationId xmlns:a16="http://schemas.microsoft.com/office/drawing/2014/main" id="{2BA3C41C-8723-6640-B96C-C8F0FC97CC9C}"/>
              </a:ext>
            </a:extLst>
          </p:cNvPr>
          <p:cNvSpPr/>
          <p:nvPr/>
        </p:nvSpPr>
        <p:spPr>
          <a:xfrm>
            <a:off x="1828800" y="4475797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i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Impacto: el auditor debe demostrar que cuestionó el modelo, no solo que verificó el cálculo.</a:t>
            </a:r>
            <a:endParaRPr lang="en-US" sz="1100" dirty="0"/>
          </a:p>
        </p:txBody>
      </p:sp>
      <p:sp>
        <p:nvSpPr>
          <p:cNvPr id="39" name="Text 17">
            <a:extLst>
              <a:ext uri="{FF2B5EF4-FFF2-40B4-BE49-F238E27FC236}">
                <a16:creationId xmlns:a16="http://schemas.microsoft.com/office/drawing/2014/main" id="{F6574309-C621-020C-839F-973E447EEED5}"/>
              </a:ext>
            </a:extLst>
          </p:cNvPr>
          <p:cNvSpPr/>
          <p:nvPr/>
        </p:nvSpPr>
        <p:spPr>
          <a:xfrm>
            <a:off x="457200" y="6547485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impacto de las NIA </a:t>
            </a:r>
            <a:endParaRPr lang="en-US" sz="900" dirty="0"/>
          </a:p>
        </p:txBody>
      </p:sp>
      <p:sp>
        <p:nvSpPr>
          <p:cNvPr id="40" name="Text 18">
            <a:extLst>
              <a:ext uri="{FF2B5EF4-FFF2-40B4-BE49-F238E27FC236}">
                <a16:creationId xmlns:a16="http://schemas.microsoft.com/office/drawing/2014/main" id="{522F91BC-9FD7-2BD5-A0B5-B5618FD23385}"/>
              </a:ext>
            </a:extLst>
          </p:cNvPr>
          <p:cNvSpPr/>
          <p:nvPr/>
        </p:nvSpPr>
        <p:spPr>
          <a:xfrm>
            <a:off x="8229600" y="480060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912046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A557C-53DC-920E-EA53-972D591F29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id="{367BC3A2-4AD4-9B20-EAEE-0EC022052CE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0">
            <a:extLst>
              <a:ext uri="{FF2B5EF4-FFF2-40B4-BE49-F238E27FC236}">
                <a16:creationId xmlns:a16="http://schemas.microsoft.com/office/drawing/2014/main" id="{9B50DE07-B0A7-2DE4-1BB1-7CB067628BD1}"/>
              </a:ext>
            </a:extLst>
          </p:cNvPr>
          <p:cNvSpPr/>
          <p:nvPr/>
        </p:nvSpPr>
        <p:spPr>
          <a:xfrm>
            <a:off x="457200" y="3200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·  REFORMAS</a:t>
            </a:r>
            <a:endParaRPr lang="en-US" sz="100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15625055-4FB7-9CEC-DD53-27203354539E}"/>
              </a:ext>
            </a:extLst>
          </p:cNvPr>
          <p:cNvSpPr/>
          <p:nvPr/>
        </p:nvSpPr>
        <p:spPr>
          <a:xfrm>
            <a:off x="3028950" y="80010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NIA 600 Revisada: Auditoría de grupos</a:t>
            </a:r>
            <a:endParaRPr lang="en-US" sz="2800" dirty="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F7AB5BD1-7E5F-4408-6FAB-2F65EA590204}"/>
              </a:ext>
            </a:extLst>
          </p:cNvPr>
          <p:cNvSpPr/>
          <p:nvPr/>
        </p:nvSpPr>
        <p:spPr>
          <a:xfrm>
            <a:off x="8578215" y="365760"/>
            <a:ext cx="1737360" cy="32004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C09FEAE6-D90D-0BB5-BEEB-FB8EB4D479C6}"/>
              </a:ext>
            </a:extLst>
          </p:cNvPr>
          <p:cNvSpPr/>
          <p:nvPr/>
        </p:nvSpPr>
        <p:spPr>
          <a:xfrm>
            <a:off x="8578215" y="365760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VIGENTE  ·  DIC 2023</a:t>
            </a:r>
            <a:endParaRPr lang="en-US" sz="1000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F60A861C-2D2B-4F2E-F5AE-63974A63E3D9}"/>
              </a:ext>
            </a:extLst>
          </p:cNvPr>
          <p:cNvSpPr/>
          <p:nvPr/>
        </p:nvSpPr>
        <p:spPr>
          <a:xfrm>
            <a:off x="2105025" y="1485900"/>
            <a:ext cx="914400" cy="914400"/>
          </a:xfrm>
          <a:prstGeom prst="ellipse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pic>
        <p:nvPicPr>
          <p:cNvPr id="8" name="Image 0" descr="preencoded.png">
            <a:extLst>
              <a:ext uri="{FF2B5EF4-FFF2-40B4-BE49-F238E27FC236}">
                <a16:creationId xmlns:a16="http://schemas.microsoft.com/office/drawing/2014/main" id="{C75DC8EB-9F52-855E-A081-390E341B13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7905" y="1668780"/>
            <a:ext cx="548640" cy="548640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D373E68C-FB1F-6294-FF17-513B240EAF8A}"/>
              </a:ext>
            </a:extLst>
          </p:cNvPr>
          <p:cNvSpPr/>
          <p:nvPr/>
        </p:nvSpPr>
        <p:spPr>
          <a:xfrm>
            <a:off x="3202305" y="1485900"/>
            <a:ext cx="7132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Más responsabilidad del auditor del grupo sobre los componentes</a:t>
            </a:r>
            <a:endParaRPr lang="en-US" sz="1700" dirty="0"/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3FEB855D-CBE6-CFF2-A03A-7AA60CAE231F}"/>
              </a:ext>
            </a:extLst>
          </p:cNvPr>
          <p:cNvSpPr/>
          <p:nvPr/>
        </p:nvSpPr>
        <p:spPr>
          <a:xfrm>
            <a:off x="3202305" y="1943100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equipo del grupo no puede simplemente "recibir" el trabajo del auditor del componente: debe involucrarse activamente.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5ECE49EC-96E5-2DB2-8A7E-F3DB15C406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5025" y="2899410"/>
            <a:ext cx="274320" cy="274320"/>
          </a:xfrm>
          <a:prstGeom prst="rect">
            <a:avLst/>
          </a:prstGeom>
        </p:spPr>
      </p:pic>
      <p:sp>
        <p:nvSpPr>
          <p:cNvPr id="12" name="Text 7">
            <a:extLst>
              <a:ext uri="{FF2B5EF4-FFF2-40B4-BE49-F238E27FC236}">
                <a16:creationId xmlns:a16="http://schemas.microsoft.com/office/drawing/2014/main" id="{1B20DFE0-D3E8-4426-BA6A-EE4A565E27EC}"/>
              </a:ext>
            </a:extLst>
          </p:cNvPr>
          <p:cNvSpPr/>
          <p:nvPr/>
        </p:nvSpPr>
        <p:spPr>
          <a:xfrm>
            <a:off x="2470785" y="285369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Identificación de componentes</a:t>
            </a:r>
            <a:endParaRPr lang="en-US" sz="1200" dirty="0"/>
          </a:p>
        </p:txBody>
      </p:sp>
      <p:sp>
        <p:nvSpPr>
          <p:cNvPr id="13" name="Text 8">
            <a:extLst>
              <a:ext uri="{FF2B5EF4-FFF2-40B4-BE49-F238E27FC236}">
                <a16:creationId xmlns:a16="http://schemas.microsoft.com/office/drawing/2014/main" id="{4FA1C2C0-77D9-B331-6519-DA40AFFEC550}"/>
              </a:ext>
            </a:extLst>
          </p:cNvPr>
          <p:cNvSpPr/>
          <p:nvPr/>
        </p:nvSpPr>
        <p:spPr>
          <a:xfrm>
            <a:off x="2470785" y="317373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Basada en riesgo, no solo en tamaño o materialidad.</a:t>
            </a:r>
            <a:endParaRPr lang="en-US" sz="1000" dirty="0"/>
          </a:p>
        </p:txBody>
      </p:sp>
      <p:pic>
        <p:nvPicPr>
          <p:cNvPr id="14" name="Image 2" descr="preencoded.png">
            <a:extLst>
              <a:ext uri="{FF2B5EF4-FFF2-40B4-BE49-F238E27FC236}">
                <a16:creationId xmlns:a16="http://schemas.microsoft.com/office/drawing/2014/main" id="{D022448B-339E-DB3A-FBCD-2ED6BC4998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5545" y="2899410"/>
            <a:ext cx="274320" cy="274320"/>
          </a:xfrm>
          <a:prstGeom prst="rect">
            <a:avLst/>
          </a:prstGeom>
        </p:spPr>
      </p:pic>
      <p:sp>
        <p:nvSpPr>
          <p:cNvPr id="15" name="Text 9">
            <a:extLst>
              <a:ext uri="{FF2B5EF4-FFF2-40B4-BE49-F238E27FC236}">
                <a16:creationId xmlns:a16="http://schemas.microsoft.com/office/drawing/2014/main" id="{55129534-B8B9-AB2F-FBC2-E5CD26F96C25}"/>
              </a:ext>
            </a:extLst>
          </p:cNvPr>
          <p:cNvSpPr/>
          <p:nvPr/>
        </p:nvSpPr>
        <p:spPr>
          <a:xfrm>
            <a:off x="6631305" y="285369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Comunicación bidireccional</a:t>
            </a:r>
            <a:endParaRPr lang="en-US" sz="1200" dirty="0"/>
          </a:p>
        </p:txBody>
      </p:sp>
      <p:sp>
        <p:nvSpPr>
          <p:cNvPr id="16" name="Text 10">
            <a:extLst>
              <a:ext uri="{FF2B5EF4-FFF2-40B4-BE49-F238E27FC236}">
                <a16:creationId xmlns:a16="http://schemas.microsoft.com/office/drawing/2014/main" id="{0386ED6C-5B12-0026-B1B2-7183A538B459}"/>
              </a:ext>
            </a:extLst>
          </p:cNvPr>
          <p:cNvSpPr/>
          <p:nvPr/>
        </p:nvSpPr>
        <p:spPr>
          <a:xfrm>
            <a:off x="6631305" y="317373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Diálogo continuo con auditores de componentes, no instrucciones unilaterales.</a:t>
            </a:r>
            <a:endParaRPr lang="en-US" sz="1000" dirty="0"/>
          </a:p>
        </p:txBody>
      </p:sp>
      <p:pic>
        <p:nvPicPr>
          <p:cNvPr id="17" name="Image 3" descr="preencoded.png">
            <a:extLst>
              <a:ext uri="{FF2B5EF4-FFF2-40B4-BE49-F238E27FC236}">
                <a16:creationId xmlns:a16="http://schemas.microsoft.com/office/drawing/2014/main" id="{38E0178F-4CB4-1359-F35D-382F53206A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5025" y="3676650"/>
            <a:ext cx="274320" cy="274320"/>
          </a:xfrm>
          <a:prstGeom prst="rect">
            <a:avLst/>
          </a:prstGeom>
        </p:spPr>
      </p:pic>
      <p:sp>
        <p:nvSpPr>
          <p:cNvPr id="18" name="Text 11">
            <a:extLst>
              <a:ext uri="{FF2B5EF4-FFF2-40B4-BE49-F238E27FC236}">
                <a16:creationId xmlns:a16="http://schemas.microsoft.com/office/drawing/2014/main" id="{6F669B6E-5B5B-4AAA-9359-DA790769CCDC}"/>
              </a:ext>
            </a:extLst>
          </p:cNvPr>
          <p:cNvSpPr/>
          <p:nvPr/>
        </p:nvSpPr>
        <p:spPr>
          <a:xfrm>
            <a:off x="2470785" y="363093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Documentación reforzada</a:t>
            </a:r>
            <a:endParaRPr lang="en-US" sz="1200" dirty="0"/>
          </a:p>
        </p:txBody>
      </p:sp>
      <p:sp>
        <p:nvSpPr>
          <p:cNvPr id="19" name="Text 12">
            <a:extLst>
              <a:ext uri="{FF2B5EF4-FFF2-40B4-BE49-F238E27FC236}">
                <a16:creationId xmlns:a16="http://schemas.microsoft.com/office/drawing/2014/main" id="{94E3B91F-EFDE-D224-06CD-B78E31EE3435}"/>
              </a:ext>
            </a:extLst>
          </p:cNvPr>
          <p:cNvSpPr/>
          <p:nvPr/>
        </p:nvSpPr>
        <p:spPr>
          <a:xfrm>
            <a:off x="2470785" y="395097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Quién hizo qué, dónde, con qué evidencia.</a:t>
            </a:r>
            <a:endParaRPr lang="en-US" sz="1000" dirty="0"/>
          </a:p>
        </p:txBody>
      </p:sp>
      <p:pic>
        <p:nvPicPr>
          <p:cNvPr id="20" name="Image 4" descr="preencoded.png">
            <a:extLst>
              <a:ext uri="{FF2B5EF4-FFF2-40B4-BE49-F238E27FC236}">
                <a16:creationId xmlns:a16="http://schemas.microsoft.com/office/drawing/2014/main" id="{59652EC5-302E-8C72-4749-4E197507FA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5545" y="3676650"/>
            <a:ext cx="274320" cy="274320"/>
          </a:xfrm>
          <a:prstGeom prst="rect">
            <a:avLst/>
          </a:prstGeom>
        </p:spPr>
      </p:pic>
      <p:sp>
        <p:nvSpPr>
          <p:cNvPr id="21" name="Text 13">
            <a:extLst>
              <a:ext uri="{FF2B5EF4-FFF2-40B4-BE49-F238E27FC236}">
                <a16:creationId xmlns:a16="http://schemas.microsoft.com/office/drawing/2014/main" id="{AB85D345-D1B7-4D9C-B6BF-649BD519CCFE}"/>
              </a:ext>
            </a:extLst>
          </p:cNvPr>
          <p:cNvSpPr/>
          <p:nvPr/>
        </p:nvSpPr>
        <p:spPr>
          <a:xfrm>
            <a:off x="6631305" y="363093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Escalamiento al socio del grupo</a:t>
            </a:r>
            <a:endParaRPr lang="en-US" sz="1200" dirty="0"/>
          </a:p>
        </p:txBody>
      </p:sp>
      <p:sp>
        <p:nvSpPr>
          <p:cNvPr id="22" name="Text 14">
            <a:extLst>
              <a:ext uri="{FF2B5EF4-FFF2-40B4-BE49-F238E27FC236}">
                <a16:creationId xmlns:a16="http://schemas.microsoft.com/office/drawing/2014/main" id="{E2A2437A-6AA2-B23A-462D-B376B40EDC8C}"/>
              </a:ext>
            </a:extLst>
          </p:cNvPr>
          <p:cNvSpPr/>
          <p:nvPr/>
        </p:nvSpPr>
        <p:spPr>
          <a:xfrm>
            <a:off x="6631305" y="395097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socio firmante asume la responsabilidad final del trabajo de todos.</a:t>
            </a:r>
            <a:endParaRPr lang="en-US" sz="1000" dirty="0"/>
          </a:p>
        </p:txBody>
      </p:sp>
      <p:sp>
        <p:nvSpPr>
          <p:cNvPr id="23" name="Text 15">
            <a:extLst>
              <a:ext uri="{FF2B5EF4-FFF2-40B4-BE49-F238E27FC236}">
                <a16:creationId xmlns:a16="http://schemas.microsoft.com/office/drawing/2014/main" id="{1CE94918-21C5-4395-2550-D3BE94D96E50}"/>
              </a:ext>
            </a:extLst>
          </p:cNvPr>
          <p:cNvSpPr/>
          <p:nvPr/>
        </p:nvSpPr>
        <p:spPr>
          <a:xfrm>
            <a:off x="1695450" y="463677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i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Impacto: auditar un grupo cuesta más tiempo —y más coordinación— que antes.</a:t>
            </a:r>
            <a:endParaRPr lang="en-US" sz="1100" dirty="0"/>
          </a:p>
        </p:txBody>
      </p:sp>
      <p:sp>
        <p:nvSpPr>
          <p:cNvPr id="24" name="Text 16">
            <a:extLst>
              <a:ext uri="{FF2B5EF4-FFF2-40B4-BE49-F238E27FC236}">
                <a16:creationId xmlns:a16="http://schemas.microsoft.com/office/drawing/2014/main" id="{8B605B47-31C7-C7E6-65FE-A08600BDCBE3}"/>
              </a:ext>
            </a:extLst>
          </p:cNvPr>
          <p:cNvSpPr/>
          <p:nvPr/>
        </p:nvSpPr>
        <p:spPr>
          <a:xfrm>
            <a:off x="640080" y="648843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impacto de las NIA 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0452993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A59DB-A6CB-CC57-3174-66104BF17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id="{4E15B8D9-4307-3E20-AF47-6D90B99F9AF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0">
            <a:extLst>
              <a:ext uri="{FF2B5EF4-FFF2-40B4-BE49-F238E27FC236}">
                <a16:creationId xmlns:a16="http://schemas.microsoft.com/office/drawing/2014/main" id="{0F974683-8C65-0FA7-7143-980DFC28B6B0}"/>
              </a:ext>
            </a:extLst>
          </p:cNvPr>
          <p:cNvSpPr/>
          <p:nvPr/>
        </p:nvSpPr>
        <p:spPr>
          <a:xfrm>
            <a:off x="457200" y="3200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·  REFORMAS</a:t>
            </a:r>
            <a:endParaRPr lang="en-US" sz="100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A1F9A38F-624A-EC55-A082-E1CA600048C7}"/>
              </a:ext>
            </a:extLst>
          </p:cNvPr>
          <p:cNvSpPr/>
          <p:nvPr/>
        </p:nvSpPr>
        <p:spPr>
          <a:xfrm>
            <a:off x="2705100" y="887349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NIA 260 y revelación de honorarios para EIP</a:t>
            </a:r>
            <a:endParaRPr lang="en-US" sz="2800" dirty="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E8172448-5D9B-391C-DA71-91163D241DE6}"/>
              </a:ext>
            </a:extLst>
          </p:cNvPr>
          <p:cNvSpPr/>
          <p:nvPr/>
        </p:nvSpPr>
        <p:spPr>
          <a:xfrm>
            <a:off x="8229600" y="311658"/>
            <a:ext cx="1737360" cy="32004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B17703F7-5ABA-01D4-35C6-481D6818B858}"/>
              </a:ext>
            </a:extLst>
          </p:cNvPr>
          <p:cNvSpPr/>
          <p:nvPr/>
        </p:nvSpPr>
        <p:spPr>
          <a:xfrm>
            <a:off x="8229600" y="345377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VIGENTE  ·  DIC 2022. 2024</a:t>
            </a:r>
            <a:endParaRPr lang="en-US" sz="1000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C826D64B-AA4B-F2E6-D8D2-B76F864C6DED}"/>
              </a:ext>
            </a:extLst>
          </p:cNvPr>
          <p:cNvSpPr/>
          <p:nvPr/>
        </p:nvSpPr>
        <p:spPr>
          <a:xfrm>
            <a:off x="1971675" y="1527429"/>
            <a:ext cx="914400" cy="914400"/>
          </a:xfrm>
          <a:prstGeom prst="ellipse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pic>
        <p:nvPicPr>
          <p:cNvPr id="8" name="Image 0" descr="preencoded.png">
            <a:extLst>
              <a:ext uri="{FF2B5EF4-FFF2-40B4-BE49-F238E27FC236}">
                <a16:creationId xmlns:a16="http://schemas.microsoft.com/office/drawing/2014/main" id="{56673096-0DDD-364A-B7BE-84388243A9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4555" y="1710309"/>
            <a:ext cx="548640" cy="548640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708966F9-165C-ADD6-F3AB-1EF26A5386DF}"/>
              </a:ext>
            </a:extLst>
          </p:cNvPr>
          <p:cNvSpPr/>
          <p:nvPr/>
        </p:nvSpPr>
        <p:spPr>
          <a:xfrm>
            <a:off x="3068955" y="1527429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Comunicación con encargados de gobierno: ahora con transparencia pública</a:t>
            </a:r>
            <a:endParaRPr lang="en-US" sz="1700" dirty="0"/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50516D4C-A5F4-805B-1576-432ABCEA1483}"/>
              </a:ext>
            </a:extLst>
          </p:cNvPr>
          <p:cNvSpPr/>
          <p:nvPr/>
        </p:nvSpPr>
        <p:spPr>
          <a:xfrm>
            <a:off x="3068955" y="2076069"/>
            <a:ext cx="7132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 modificaciones de alcance limitado a NIA 260 y NIA 700 operacionalizan el requerimiento del Código IESBA de revelar la aplicación de los requerimientos de independencia para Entidades de Interés Público.</a:t>
            </a:r>
            <a:endParaRPr lang="en-US" sz="1100" dirty="0"/>
          </a:p>
        </p:txBody>
      </p:sp>
      <p:sp>
        <p:nvSpPr>
          <p:cNvPr id="11" name="Shape 7">
            <a:extLst>
              <a:ext uri="{FF2B5EF4-FFF2-40B4-BE49-F238E27FC236}">
                <a16:creationId xmlns:a16="http://schemas.microsoft.com/office/drawing/2014/main" id="{0A95B5D4-4D50-D500-E7E1-8C8301A92985}"/>
              </a:ext>
            </a:extLst>
          </p:cNvPr>
          <p:cNvSpPr/>
          <p:nvPr/>
        </p:nvSpPr>
        <p:spPr>
          <a:xfrm>
            <a:off x="1981200" y="2886075"/>
            <a:ext cx="4023360" cy="1504949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B442FBA7-80E0-677D-1E76-F4BC6523A985}"/>
              </a:ext>
            </a:extLst>
          </p:cNvPr>
          <p:cNvSpPr/>
          <p:nvPr/>
        </p:nvSpPr>
        <p:spPr>
          <a:xfrm>
            <a:off x="1981200" y="2935414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COMUNICACIÓN con </a:t>
            </a:r>
            <a:r>
              <a:rPr lang="en-US" sz="1000" b="1" kern="0" spc="400" dirty="0" err="1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Responsables</a:t>
            </a:r>
            <a:r>
              <a:rPr lang="en-US" sz="1000" b="1" kern="0" spc="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000" b="1" kern="0" spc="400" dirty="0" err="1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Gobierno</a:t>
            </a:r>
            <a:r>
              <a:rPr lang="en-US" sz="1000" b="1" kern="0" spc="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la </a:t>
            </a:r>
            <a:r>
              <a:rPr lang="en-US" sz="1000" b="1" kern="0" spc="400" dirty="0" err="1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Entidad</a:t>
            </a:r>
            <a:endParaRPr lang="en-US" sz="1000" dirty="0"/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2C868B28-BA03-49A0-1823-5B3650B441D5}"/>
              </a:ext>
            </a:extLst>
          </p:cNvPr>
          <p:cNvSpPr/>
          <p:nvPr/>
        </p:nvSpPr>
        <p:spPr>
          <a:xfrm>
            <a:off x="2164080" y="3209734"/>
            <a:ext cx="3657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Independencia del equipo y la firma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Honorarios totales del encargo de auditoría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Honorarios por servicios distintos al </a:t>
            </a:r>
            <a:r>
              <a:rPr lang="en-US" sz="1050" dirty="0" err="1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aseguramiento</a:t>
            </a:r>
            <a:r>
              <a:rPr lang="en-US" sz="10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 err="1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Honorarios</a:t>
            </a:r>
            <a:r>
              <a:rPr lang="en-US" sz="10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</a:t>
            </a:r>
            <a:r>
              <a:rPr lang="en-US" sz="10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aseguramiento</a:t>
            </a:r>
            <a:r>
              <a:rPr lang="en-US" sz="10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050" dirty="0" err="1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sostenibilidad</a:t>
            </a:r>
            <a:endParaRPr lang="en-US" sz="1050" dirty="0"/>
          </a:p>
        </p:txBody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00BFC5B5-75F9-A282-4967-1FDDF5918651}"/>
              </a:ext>
            </a:extLst>
          </p:cNvPr>
          <p:cNvSpPr/>
          <p:nvPr/>
        </p:nvSpPr>
        <p:spPr>
          <a:xfrm>
            <a:off x="6096000" y="2880360"/>
            <a:ext cx="4023360" cy="1508760"/>
          </a:xfrm>
          <a:prstGeom prst="rect">
            <a:avLst/>
          </a:prstGeom>
          <a:solidFill>
            <a:srgbClr val="0F1736"/>
          </a:solidFill>
          <a:ln w="12700">
            <a:solidFill>
              <a:srgbClr val="0F1736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5F03EF84-B8F7-631A-4870-939364C04198}"/>
              </a:ext>
            </a:extLst>
          </p:cNvPr>
          <p:cNvSpPr/>
          <p:nvPr/>
        </p:nvSpPr>
        <p:spPr>
          <a:xfrm>
            <a:off x="6096000" y="2971800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REVELACIÓN PÚBLICA EN INFORME</a:t>
            </a:r>
            <a:endParaRPr lang="en-US" sz="1000" dirty="0"/>
          </a:p>
        </p:txBody>
      </p:sp>
      <p:sp>
        <p:nvSpPr>
          <p:cNvPr id="16" name="Text 12">
            <a:extLst>
              <a:ext uri="{FF2B5EF4-FFF2-40B4-BE49-F238E27FC236}">
                <a16:creationId xmlns:a16="http://schemas.microsoft.com/office/drawing/2014/main" id="{2BA86140-5DF5-CD8A-20AB-62A606B64511}"/>
              </a:ext>
            </a:extLst>
          </p:cNvPr>
          <p:cNvSpPr/>
          <p:nvPr/>
        </p:nvSpPr>
        <p:spPr>
          <a:xfrm>
            <a:off x="6278880" y="3246120"/>
            <a:ext cx="3657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 a auditorías de EIP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Revelación en sección "Bases para la opinión"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 que se aplicaron requisitos de independencia para EIP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Refuerza la confianza pública en la independencia del auditor</a:t>
            </a:r>
            <a:endParaRPr lang="en-US" sz="1050" dirty="0"/>
          </a:p>
        </p:txBody>
      </p:sp>
      <p:sp>
        <p:nvSpPr>
          <p:cNvPr id="17" name="Text 13">
            <a:extLst>
              <a:ext uri="{FF2B5EF4-FFF2-40B4-BE49-F238E27FC236}">
                <a16:creationId xmlns:a16="http://schemas.microsoft.com/office/drawing/2014/main" id="{1A5C8E2C-DA11-FC52-F433-1FF6D45EF83B}"/>
              </a:ext>
            </a:extLst>
          </p:cNvPr>
          <p:cNvSpPr/>
          <p:nvPr/>
        </p:nvSpPr>
        <p:spPr>
          <a:xfrm>
            <a:off x="2133602" y="462705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i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Impacto: la auditoría de EIP queda sujeta a un nivel de transparencia inédito hacia inversionistas y mercado.</a:t>
            </a:r>
            <a:endParaRPr lang="en-US" sz="1100" dirty="0"/>
          </a:p>
        </p:txBody>
      </p:sp>
      <p:sp>
        <p:nvSpPr>
          <p:cNvPr id="18" name="Text 14">
            <a:extLst>
              <a:ext uri="{FF2B5EF4-FFF2-40B4-BE49-F238E27FC236}">
                <a16:creationId xmlns:a16="http://schemas.microsoft.com/office/drawing/2014/main" id="{EAEE3BDE-B1E5-90AC-F3A8-1AA97FFEAB21}"/>
              </a:ext>
            </a:extLst>
          </p:cNvPr>
          <p:cNvSpPr/>
          <p:nvPr/>
        </p:nvSpPr>
        <p:spPr>
          <a:xfrm>
            <a:off x="457200" y="6554534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impacto de las NIA </a:t>
            </a:r>
            <a:endParaRPr lang="en-US" sz="900" dirty="0"/>
          </a:p>
        </p:txBody>
      </p:sp>
      <p:sp>
        <p:nvSpPr>
          <p:cNvPr id="19" name="Text 15">
            <a:extLst>
              <a:ext uri="{FF2B5EF4-FFF2-40B4-BE49-F238E27FC236}">
                <a16:creationId xmlns:a16="http://schemas.microsoft.com/office/drawing/2014/main" id="{6C93A1AB-106A-59AE-FE4D-BD17718353B6}"/>
              </a:ext>
            </a:extLst>
          </p:cNvPr>
          <p:cNvSpPr/>
          <p:nvPr/>
        </p:nvSpPr>
        <p:spPr>
          <a:xfrm>
            <a:off x="8229600" y="480060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1714594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D0490E-0F03-7412-6E34-860C509F0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id="{968C76C3-9855-69E0-6524-54DCB95BF08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0">
            <a:extLst>
              <a:ext uri="{FF2B5EF4-FFF2-40B4-BE49-F238E27FC236}">
                <a16:creationId xmlns:a16="http://schemas.microsoft.com/office/drawing/2014/main" id="{D08B019F-43FC-DDAD-27AC-AC7FBCAC359C}"/>
              </a:ext>
            </a:extLst>
          </p:cNvPr>
          <p:cNvSpPr/>
          <p:nvPr/>
        </p:nvSpPr>
        <p:spPr>
          <a:xfrm>
            <a:off x="457200" y="3200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40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03  ·  REFORMAS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486A140E-A2C2-DAC4-66DD-CCBB16049540}"/>
              </a:ext>
            </a:extLst>
          </p:cNvPr>
          <p:cNvSpPr/>
          <p:nvPr/>
        </p:nvSpPr>
        <p:spPr>
          <a:xfrm>
            <a:off x="2152650" y="877824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F17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NIA 700–705: La transformación del informe del auditor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68990BF2-4DCC-5FBB-FC49-BFF17E651C2D}"/>
              </a:ext>
            </a:extLst>
          </p:cNvPr>
          <p:cNvSpPr/>
          <p:nvPr/>
        </p:nvSpPr>
        <p:spPr>
          <a:xfrm>
            <a:off x="8454390" y="443484"/>
            <a:ext cx="1737360" cy="32004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D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AABB4CDA-0740-CFCF-C2AF-290D3A5C0D2F}"/>
              </a:ext>
            </a:extLst>
          </p:cNvPr>
          <p:cNvSpPr/>
          <p:nvPr/>
        </p:nvSpPr>
        <p:spPr>
          <a:xfrm>
            <a:off x="8454390" y="426720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3 OLAS  ·  2016 → 2026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B603A6DB-3D0D-C54C-1359-B898BB8A1E89}"/>
              </a:ext>
            </a:extLst>
          </p:cNvPr>
          <p:cNvSpPr/>
          <p:nvPr/>
        </p:nvSpPr>
        <p:spPr>
          <a:xfrm>
            <a:off x="1748790" y="1897380"/>
            <a:ext cx="2743200" cy="269748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D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E104770C-5E3D-0970-3BB7-B8EC4EF6A905}"/>
              </a:ext>
            </a:extLst>
          </p:cNvPr>
          <p:cNvSpPr/>
          <p:nvPr/>
        </p:nvSpPr>
        <p:spPr>
          <a:xfrm>
            <a:off x="1885950" y="2034540"/>
            <a:ext cx="1097280" cy="2743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D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0E1A694E-BB26-9805-368B-AFD0EED7E9F1}"/>
              </a:ext>
            </a:extLst>
          </p:cNvPr>
          <p:cNvSpPr/>
          <p:nvPr/>
        </p:nvSpPr>
        <p:spPr>
          <a:xfrm>
            <a:off x="1885950" y="203454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DIC 2016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E7D91228-C7A3-5A59-5FC0-3BCD8B620C9F}"/>
              </a:ext>
            </a:extLst>
          </p:cNvPr>
          <p:cNvSpPr/>
          <p:nvPr/>
        </p:nvSpPr>
        <p:spPr>
          <a:xfrm>
            <a:off x="3028950" y="203454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Vigente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507D6770-EC5A-B073-982C-5DC5D876DBF1}"/>
              </a:ext>
            </a:extLst>
          </p:cNvPr>
          <p:cNvSpPr/>
          <p:nvPr/>
        </p:nvSpPr>
        <p:spPr>
          <a:xfrm>
            <a:off x="1885950" y="244602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F17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Auditor Reporting Project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755AAB0F-964E-7BD0-6880-867BF676A3CE}"/>
              </a:ext>
            </a:extLst>
          </p:cNvPr>
          <p:cNvSpPr/>
          <p:nvPr/>
        </p:nvSpPr>
        <p:spPr>
          <a:xfrm>
            <a:off x="1885950" y="281178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La transformación fundacional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A2CAEECE-FB3F-6E77-7D67-DBB31F8C83B0}"/>
              </a:ext>
            </a:extLst>
          </p:cNvPr>
          <p:cNvSpPr/>
          <p:nvPr/>
        </p:nvSpPr>
        <p:spPr>
          <a:xfrm>
            <a:off x="1931670" y="3177540"/>
            <a:ext cx="24231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Nueva NIA 701: Asuntos Clave de Auditoría (KAM)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NIA 700 Rev.: opinión al inicio del informe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NIA 705 y 706 Rev.: alineación de modificaciones a la opinión y párrafos de énfasis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2">
            <a:extLst>
              <a:ext uri="{FF2B5EF4-FFF2-40B4-BE49-F238E27FC236}">
                <a16:creationId xmlns:a16="http://schemas.microsoft.com/office/drawing/2014/main" id="{0981342D-7DDC-BBD9-D72C-42065B6524A3}"/>
              </a:ext>
            </a:extLst>
          </p:cNvPr>
          <p:cNvSpPr/>
          <p:nvPr/>
        </p:nvSpPr>
        <p:spPr>
          <a:xfrm>
            <a:off x="4846320" y="1956816"/>
            <a:ext cx="2743200" cy="2697480"/>
          </a:xfrm>
          <a:prstGeom prst="rect">
            <a:avLst/>
          </a:prstGeom>
          <a:solidFill>
            <a:srgbClr val="CADC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D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EC102CA4-038F-02B5-8145-38CA616FAC0B}"/>
              </a:ext>
            </a:extLst>
          </p:cNvPr>
          <p:cNvSpPr/>
          <p:nvPr/>
        </p:nvSpPr>
        <p:spPr>
          <a:xfrm>
            <a:off x="4983480" y="2093976"/>
            <a:ext cx="1097280" cy="274320"/>
          </a:xfrm>
          <a:prstGeom prst="rect">
            <a:avLst/>
          </a:prstGeom>
          <a:solidFill>
            <a:srgbClr val="0F1736"/>
          </a:solidFill>
          <a:ln w="12700">
            <a:solidFill>
              <a:srgbClr val="0F173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D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4">
            <a:extLst>
              <a:ext uri="{FF2B5EF4-FFF2-40B4-BE49-F238E27FC236}">
                <a16:creationId xmlns:a16="http://schemas.microsoft.com/office/drawing/2014/main" id="{CCD71DC2-88E4-9888-6F92-32C5AFD127DE}"/>
              </a:ext>
            </a:extLst>
          </p:cNvPr>
          <p:cNvSpPr/>
          <p:nvPr/>
        </p:nvSpPr>
        <p:spPr>
          <a:xfrm>
            <a:off x="4983480" y="2093976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DIC 2024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20DC2EBA-1F54-A4E7-8B57-0C1B3D9A1B54}"/>
              </a:ext>
            </a:extLst>
          </p:cNvPr>
          <p:cNvSpPr/>
          <p:nvPr/>
        </p:nvSpPr>
        <p:spPr>
          <a:xfrm>
            <a:off x="6126480" y="2093976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Vigente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5A2756F5-B3ED-EF0B-32CB-69736F8B534D}"/>
              </a:ext>
            </a:extLst>
          </p:cNvPr>
          <p:cNvSpPr/>
          <p:nvPr/>
        </p:nvSpPr>
        <p:spPr>
          <a:xfrm>
            <a:off x="4983480" y="2505456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F17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Transparencia EIP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7">
            <a:extLst>
              <a:ext uri="{FF2B5EF4-FFF2-40B4-BE49-F238E27FC236}">
                <a16:creationId xmlns:a16="http://schemas.microsoft.com/office/drawing/2014/main" id="{B87E5944-C96E-EA07-94B9-E66A7009169A}"/>
              </a:ext>
            </a:extLst>
          </p:cNvPr>
          <p:cNvSpPr/>
          <p:nvPr/>
        </p:nvSpPr>
        <p:spPr>
          <a:xfrm>
            <a:off x="4983480" y="2871216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Modificaciones de alcance limitado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8">
            <a:extLst>
              <a:ext uri="{FF2B5EF4-FFF2-40B4-BE49-F238E27FC236}">
                <a16:creationId xmlns:a16="http://schemas.microsoft.com/office/drawing/2014/main" id="{93620CAB-454D-2E89-A1C4-7C322506B05E}"/>
              </a:ext>
            </a:extLst>
          </p:cNvPr>
          <p:cNvSpPr/>
          <p:nvPr/>
        </p:nvSpPr>
        <p:spPr>
          <a:xfrm>
            <a:off x="5029200" y="3236976"/>
            <a:ext cx="24231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Modificaciones a NIA 700 y NIA 260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Revelación pública en sección "Bases para la opinión" cuando se aplican requerimientos de independencia para EIP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Operacionaliza el Código IESBA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19">
            <a:extLst>
              <a:ext uri="{FF2B5EF4-FFF2-40B4-BE49-F238E27FC236}">
                <a16:creationId xmlns:a16="http://schemas.microsoft.com/office/drawing/2014/main" id="{F1304722-E957-94DA-EC15-AEADC56143DF}"/>
              </a:ext>
            </a:extLst>
          </p:cNvPr>
          <p:cNvSpPr/>
          <p:nvPr/>
        </p:nvSpPr>
        <p:spPr>
          <a:xfrm>
            <a:off x="7943850" y="1965960"/>
            <a:ext cx="2743200" cy="2697480"/>
          </a:xfrm>
          <a:prstGeom prst="rect">
            <a:avLst/>
          </a:prstGeom>
          <a:solidFill>
            <a:srgbClr val="0F1736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D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Shape 20">
            <a:extLst>
              <a:ext uri="{FF2B5EF4-FFF2-40B4-BE49-F238E27FC236}">
                <a16:creationId xmlns:a16="http://schemas.microsoft.com/office/drawing/2014/main" id="{3AA9ED95-1A40-5750-59DB-0BFBCD028A3E}"/>
              </a:ext>
            </a:extLst>
          </p:cNvPr>
          <p:cNvSpPr/>
          <p:nvPr/>
        </p:nvSpPr>
        <p:spPr>
          <a:xfrm>
            <a:off x="8081010" y="2103120"/>
            <a:ext cx="1097280" cy="27432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D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1">
            <a:extLst>
              <a:ext uri="{FF2B5EF4-FFF2-40B4-BE49-F238E27FC236}">
                <a16:creationId xmlns:a16="http://schemas.microsoft.com/office/drawing/2014/main" id="{5E8F67CC-2581-C4BF-3D36-EA5DFCEB9323}"/>
              </a:ext>
            </a:extLst>
          </p:cNvPr>
          <p:cNvSpPr/>
          <p:nvPr/>
        </p:nvSpPr>
        <p:spPr>
          <a:xfrm>
            <a:off x="8103870" y="211836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17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DIC 2026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2">
            <a:extLst>
              <a:ext uri="{FF2B5EF4-FFF2-40B4-BE49-F238E27FC236}">
                <a16:creationId xmlns:a16="http://schemas.microsoft.com/office/drawing/2014/main" id="{9E86AD5B-DD01-E5AE-2545-D1994BD94580}"/>
              </a:ext>
            </a:extLst>
          </p:cNvPr>
          <p:cNvSpPr/>
          <p:nvPr/>
        </p:nvSpPr>
        <p:spPr>
          <a:xfrm>
            <a:off x="9224010" y="210312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Próxima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3">
            <a:extLst>
              <a:ext uri="{FF2B5EF4-FFF2-40B4-BE49-F238E27FC236}">
                <a16:creationId xmlns:a16="http://schemas.microsoft.com/office/drawing/2014/main" id="{BFE8A459-8F49-EAB0-3E71-409CD150AD82}"/>
              </a:ext>
            </a:extLst>
          </p:cNvPr>
          <p:cNvSpPr/>
          <p:nvPr/>
        </p:nvSpPr>
        <p:spPr>
          <a:xfrm>
            <a:off x="8081010" y="251460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PTE + Fraude + Going Concern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4">
            <a:extLst>
              <a:ext uri="{FF2B5EF4-FFF2-40B4-BE49-F238E27FC236}">
                <a16:creationId xmlns:a16="http://schemas.microsoft.com/office/drawing/2014/main" id="{B26B1D88-5C3B-7216-9436-781FAB0608C9}"/>
              </a:ext>
            </a:extLst>
          </p:cNvPr>
          <p:cNvSpPr/>
          <p:nvPr/>
        </p:nvSpPr>
        <p:spPr>
          <a:xfrm>
            <a:off x="8081010" y="288036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CADCF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Modificaciones consecuentes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5">
            <a:extLst>
              <a:ext uri="{FF2B5EF4-FFF2-40B4-BE49-F238E27FC236}">
                <a16:creationId xmlns:a16="http://schemas.microsoft.com/office/drawing/2014/main" id="{8E2598AE-C5EF-7E93-AB37-DB56FE668485}"/>
              </a:ext>
            </a:extLst>
          </p:cNvPr>
          <p:cNvSpPr/>
          <p:nvPr/>
        </p:nvSpPr>
        <p:spPr>
          <a:xfrm>
            <a:off x="8126730" y="3246120"/>
            <a:ext cx="24231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NIA 701 (KAM) extiende su alcance a Entidades de Cotización Pública (PTE)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KAM identifica explícitamente asuntos de fraude (NIA 240 Rev.)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Nueva sección "Negocio en marcha" en el informe (NIA 570 Rev.)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26">
            <a:extLst>
              <a:ext uri="{FF2B5EF4-FFF2-40B4-BE49-F238E27FC236}">
                <a16:creationId xmlns:a16="http://schemas.microsoft.com/office/drawing/2014/main" id="{C2109C90-594D-F9A6-4777-A09D65AA6AB3}"/>
              </a:ext>
            </a:extLst>
          </p:cNvPr>
          <p:cNvSpPr/>
          <p:nvPr/>
        </p:nvSpPr>
        <p:spPr>
          <a:xfrm>
            <a:off x="2434590" y="492480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1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Impacto: el informe del auditor pasó de un párrafo estandarizado a un mapa narrativo del trabajo realizado.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27">
            <a:extLst>
              <a:ext uri="{FF2B5EF4-FFF2-40B4-BE49-F238E27FC236}">
                <a16:creationId xmlns:a16="http://schemas.microsoft.com/office/drawing/2014/main" id="{49F506A5-814B-400C-813C-0B37E8D26666}"/>
              </a:ext>
            </a:extLst>
          </p:cNvPr>
          <p:cNvSpPr/>
          <p:nvPr/>
        </p:nvSpPr>
        <p:spPr>
          <a:xfrm>
            <a:off x="457200" y="6533769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El impacto de las NIA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 28">
            <a:extLst>
              <a:ext uri="{FF2B5EF4-FFF2-40B4-BE49-F238E27FC236}">
                <a16:creationId xmlns:a16="http://schemas.microsoft.com/office/drawing/2014/main" id="{77BFB1F7-7B06-F6C1-D802-AD21756F532A}"/>
              </a:ext>
            </a:extLst>
          </p:cNvPr>
          <p:cNvSpPr/>
          <p:nvPr/>
        </p:nvSpPr>
        <p:spPr>
          <a:xfrm>
            <a:off x="8229600" y="480060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4">
            <a:extLst>
              <a:ext uri="{FF2B5EF4-FFF2-40B4-BE49-F238E27FC236}">
                <a16:creationId xmlns:a16="http://schemas.microsoft.com/office/drawing/2014/main" id="{9B06CA36-4BE1-CD3C-07BD-D3495106C2ED}"/>
              </a:ext>
            </a:extLst>
          </p:cNvPr>
          <p:cNvSpPr/>
          <p:nvPr/>
        </p:nvSpPr>
        <p:spPr>
          <a:xfrm>
            <a:off x="3337560" y="1449324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Tres modificaciones consecutivas han redefinido la forma y el contenido del dictamen del auditor.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39744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7">
            <a:extLst>
              <a:ext uri="{FF2B5EF4-FFF2-40B4-BE49-F238E27FC236}">
                <a16:creationId xmlns:a16="http://schemas.microsoft.com/office/drawing/2014/main" id="{E4872151-4A0F-4EAB-019B-9FAEC775DEC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" y="0"/>
            <a:ext cx="12192000" cy="6858000"/>
          </a:xfrm>
          <a:prstGeom prst="rect">
            <a:avLst/>
          </a:prstGeom>
        </p:spPr>
      </p:pic>
      <p:sp>
        <p:nvSpPr>
          <p:cNvPr id="40" name="Shape 0">
            <a:extLst>
              <a:ext uri="{FF2B5EF4-FFF2-40B4-BE49-F238E27FC236}">
                <a16:creationId xmlns:a16="http://schemas.microsoft.com/office/drawing/2014/main" id="{8E2C8D61-06E6-DD91-4373-903192C42D12}"/>
              </a:ext>
            </a:extLst>
          </p:cNvPr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prstDash val="solid"/>
          </a:ln>
        </p:spPr>
        <p:txBody>
          <a:bodyPr/>
          <a:lstStyle/>
          <a:p>
            <a:endParaRPr lang="es-DO" dirty="0"/>
          </a:p>
        </p:txBody>
      </p:sp>
      <p:sp>
        <p:nvSpPr>
          <p:cNvPr id="41" name="Text 1">
            <a:extLst>
              <a:ext uri="{FF2B5EF4-FFF2-40B4-BE49-F238E27FC236}">
                <a16:creationId xmlns:a16="http://schemas.microsoft.com/office/drawing/2014/main" id="{5DE2CF52-2B8C-A0F8-5271-A58A3DEAB73B}"/>
              </a:ext>
            </a:extLst>
          </p:cNvPr>
          <p:cNvSpPr/>
          <p:nvPr/>
        </p:nvSpPr>
        <p:spPr>
          <a:xfrm>
            <a:off x="457200" y="3200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·  REFORMAS  ·  HIGHLIGHT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42" name="Shape 2">
            <a:extLst>
              <a:ext uri="{FF2B5EF4-FFF2-40B4-BE49-F238E27FC236}">
                <a16:creationId xmlns:a16="http://schemas.microsoft.com/office/drawing/2014/main" id="{EEAE6804-82CA-239C-088F-5FC2BB4E949E}"/>
              </a:ext>
            </a:extLst>
          </p:cNvPr>
          <p:cNvSpPr/>
          <p:nvPr/>
        </p:nvSpPr>
        <p:spPr>
          <a:xfrm>
            <a:off x="8321040" y="287655"/>
            <a:ext cx="1737360" cy="32004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43" name="Text 3">
            <a:extLst>
              <a:ext uri="{FF2B5EF4-FFF2-40B4-BE49-F238E27FC236}">
                <a16:creationId xmlns:a16="http://schemas.microsoft.com/office/drawing/2014/main" id="{4234A1F7-B0D2-1FEE-FB20-7DC9EB958C02}"/>
              </a:ext>
            </a:extLst>
          </p:cNvPr>
          <p:cNvSpPr/>
          <p:nvPr/>
        </p:nvSpPr>
        <p:spPr>
          <a:xfrm>
            <a:off x="8229600" y="302895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VIGENTE  ·  DIC 2026</a:t>
            </a:r>
            <a:endParaRPr lang="en-US" sz="1000" dirty="0"/>
          </a:p>
        </p:txBody>
      </p:sp>
      <p:sp>
        <p:nvSpPr>
          <p:cNvPr id="44" name="Text 4">
            <a:extLst>
              <a:ext uri="{FF2B5EF4-FFF2-40B4-BE49-F238E27FC236}">
                <a16:creationId xmlns:a16="http://schemas.microsoft.com/office/drawing/2014/main" id="{0BF67667-9C2E-8C77-4EFC-06991CEF74E4}"/>
              </a:ext>
            </a:extLst>
          </p:cNvPr>
          <p:cNvSpPr/>
          <p:nvPr/>
        </p:nvSpPr>
        <p:spPr>
          <a:xfrm>
            <a:off x="3669030" y="891540"/>
            <a:ext cx="6400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NIA 240 Revisada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45" name="Text 5">
            <a:extLst>
              <a:ext uri="{FF2B5EF4-FFF2-40B4-BE49-F238E27FC236}">
                <a16:creationId xmlns:a16="http://schemas.microsoft.com/office/drawing/2014/main" id="{EC37CFFB-B3AD-3BA2-7385-34569D2B9FF1}"/>
              </a:ext>
            </a:extLst>
          </p:cNvPr>
          <p:cNvSpPr/>
          <p:nvPr/>
        </p:nvSpPr>
        <p:spPr>
          <a:xfrm>
            <a:off x="2969895" y="1567815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respuesta del IAASB al fraude post-Wirecard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46" name="Image 0" descr="preencoded.png">
            <a:extLst>
              <a:ext uri="{FF2B5EF4-FFF2-40B4-BE49-F238E27FC236}">
                <a16:creationId xmlns:a16="http://schemas.microsoft.com/office/drawing/2014/main" id="{F6AE124B-7EBC-4764-162F-8F870D75FC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2011680"/>
            <a:ext cx="1097280" cy="1097280"/>
          </a:xfrm>
          <a:prstGeom prst="rect">
            <a:avLst/>
          </a:prstGeom>
        </p:spPr>
      </p:pic>
      <p:sp>
        <p:nvSpPr>
          <p:cNvPr id="47" name="Text 6">
            <a:extLst>
              <a:ext uri="{FF2B5EF4-FFF2-40B4-BE49-F238E27FC236}">
                <a16:creationId xmlns:a16="http://schemas.microsoft.com/office/drawing/2014/main" id="{76E029CA-C2B7-0E11-0D42-8FBA543EC6B4}"/>
              </a:ext>
            </a:extLst>
          </p:cNvPr>
          <p:cNvSpPr/>
          <p:nvPr/>
        </p:nvSpPr>
        <p:spPr>
          <a:xfrm>
            <a:off x="2011680" y="2011680"/>
            <a:ext cx="6675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norma más relevante de los últimos años para la confianza pública en la auditoría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8" name="Text 7">
            <a:extLst>
              <a:ext uri="{FF2B5EF4-FFF2-40B4-BE49-F238E27FC236}">
                <a16:creationId xmlns:a16="http://schemas.microsoft.com/office/drawing/2014/main" id="{2411D679-386C-A561-1742-705F2680018C}"/>
              </a:ext>
            </a:extLst>
          </p:cNvPr>
          <p:cNvSpPr/>
          <p:nvPr/>
        </p:nvSpPr>
        <p:spPr>
          <a:xfrm>
            <a:off x="2011680" y="283464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Elimina la "presunción de autenticidad"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9" name="Text 8">
            <a:extLst>
              <a:ext uri="{FF2B5EF4-FFF2-40B4-BE49-F238E27FC236}">
                <a16:creationId xmlns:a16="http://schemas.microsoft.com/office/drawing/2014/main" id="{EFC07B63-D096-54CF-AE0A-FE9ECF1EB1D7}"/>
              </a:ext>
            </a:extLst>
          </p:cNvPr>
          <p:cNvSpPr/>
          <p:nvPr/>
        </p:nvSpPr>
        <p:spPr>
          <a:xfrm>
            <a:off x="2011680" y="315468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auditor ya no parte de que un documento es genuino. Si surge duda, debe investigar.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50" name="Text 9">
            <a:extLst>
              <a:ext uri="{FF2B5EF4-FFF2-40B4-BE49-F238E27FC236}">
                <a16:creationId xmlns:a16="http://schemas.microsoft.com/office/drawing/2014/main" id="{39882025-C480-DA62-D01B-024F2AEC5C24}"/>
              </a:ext>
            </a:extLst>
          </p:cNvPr>
          <p:cNvSpPr/>
          <p:nvPr/>
        </p:nvSpPr>
        <p:spPr>
          <a:xfrm>
            <a:off x="5394960" y="283464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Escepticismo profesional reforzado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1" name="Text 10">
            <a:extLst>
              <a:ext uri="{FF2B5EF4-FFF2-40B4-BE49-F238E27FC236}">
                <a16:creationId xmlns:a16="http://schemas.microsoft.com/office/drawing/2014/main" id="{F3F0F1FD-524E-F8C0-7B3B-24BFACCECD15}"/>
              </a:ext>
            </a:extLst>
          </p:cNvPr>
          <p:cNvSpPr/>
          <p:nvPr/>
        </p:nvSpPr>
        <p:spPr>
          <a:xfrm>
            <a:off x="5394960" y="315468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Mayor exigencia de cuestionar evidencia y desafiar a la gerencia.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52" name="Text 11">
            <a:extLst>
              <a:ext uri="{FF2B5EF4-FFF2-40B4-BE49-F238E27FC236}">
                <a16:creationId xmlns:a16="http://schemas.microsoft.com/office/drawing/2014/main" id="{EEFDA620-8EA5-0AC4-25DB-87E5E77BAB32}"/>
              </a:ext>
            </a:extLst>
          </p:cNvPr>
          <p:cNvSpPr/>
          <p:nvPr/>
        </p:nvSpPr>
        <p:spPr>
          <a:xfrm>
            <a:off x="2011680" y="358140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Mayor transparencia en el informe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3" name="Text 12">
            <a:extLst>
              <a:ext uri="{FF2B5EF4-FFF2-40B4-BE49-F238E27FC236}">
                <a16:creationId xmlns:a16="http://schemas.microsoft.com/office/drawing/2014/main" id="{E26810A9-1311-7CB3-C53B-D5C99837F213}"/>
              </a:ext>
            </a:extLst>
          </p:cNvPr>
          <p:cNvSpPr/>
          <p:nvPr/>
        </p:nvSpPr>
        <p:spPr>
          <a:xfrm>
            <a:off x="2011680" y="393192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Empresas cotizadas: el dictamen revelará el trabajo específico sobre fraude.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54" name="Text 13">
            <a:extLst>
              <a:ext uri="{FF2B5EF4-FFF2-40B4-BE49-F238E27FC236}">
                <a16:creationId xmlns:a16="http://schemas.microsoft.com/office/drawing/2014/main" id="{16D2CC94-2C60-B79A-D49E-CC2E3900D680}"/>
              </a:ext>
            </a:extLst>
          </p:cNvPr>
          <p:cNvSpPr/>
          <p:nvPr/>
        </p:nvSpPr>
        <p:spPr>
          <a:xfrm>
            <a:off x="5394960" y="361188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Estructura alineada con NIA 315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5" name="Text 14">
            <a:extLst>
              <a:ext uri="{FF2B5EF4-FFF2-40B4-BE49-F238E27FC236}">
                <a16:creationId xmlns:a16="http://schemas.microsoft.com/office/drawing/2014/main" id="{88331035-05C7-E694-548B-9F990D7BDDD5}"/>
              </a:ext>
            </a:extLst>
          </p:cNvPr>
          <p:cNvSpPr/>
          <p:nvPr/>
        </p:nvSpPr>
        <p:spPr>
          <a:xfrm>
            <a:off x="5394960" y="393192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Visión integrada: el riesgo de fraude se gestiona dentro del marco general de riesgo.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56" name="Text 15">
            <a:extLst>
              <a:ext uri="{FF2B5EF4-FFF2-40B4-BE49-F238E27FC236}">
                <a16:creationId xmlns:a16="http://schemas.microsoft.com/office/drawing/2014/main" id="{F4290D42-936F-24AE-22DF-16D39DB7645C}"/>
              </a:ext>
            </a:extLst>
          </p:cNvPr>
          <p:cNvSpPr/>
          <p:nvPr/>
        </p:nvSpPr>
        <p:spPr>
          <a:xfrm>
            <a:off x="9629775" y="6457950"/>
            <a:ext cx="1872414" cy="231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impacto de las NIA </a:t>
            </a:r>
            <a:endParaRPr lang="en-US" sz="900" dirty="0"/>
          </a:p>
        </p:txBody>
      </p:sp>
      <p:sp>
        <p:nvSpPr>
          <p:cNvPr id="57" name="Text 16">
            <a:extLst>
              <a:ext uri="{FF2B5EF4-FFF2-40B4-BE49-F238E27FC236}">
                <a16:creationId xmlns:a16="http://schemas.microsoft.com/office/drawing/2014/main" id="{A58A0505-DBF9-83D5-9B4E-3F15A09699D6}"/>
              </a:ext>
            </a:extLst>
          </p:cNvPr>
          <p:cNvSpPr/>
          <p:nvPr/>
        </p:nvSpPr>
        <p:spPr>
          <a:xfrm>
            <a:off x="8229600" y="480060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7094949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2E7F4-F6EF-DFE6-F9B3-1D532CCD1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id="{C6BDBD62-1522-FEC8-9175-CF596054553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0">
            <a:extLst>
              <a:ext uri="{FF2B5EF4-FFF2-40B4-BE49-F238E27FC236}">
                <a16:creationId xmlns:a16="http://schemas.microsoft.com/office/drawing/2014/main" id="{3820E092-40AA-40E7-7425-7B4A2153F4FC}"/>
              </a:ext>
            </a:extLst>
          </p:cNvPr>
          <p:cNvSpPr/>
          <p:nvPr/>
        </p:nvSpPr>
        <p:spPr>
          <a:xfrm>
            <a:off x="457200" y="3200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·  REFORMAS</a:t>
            </a:r>
            <a:endParaRPr lang="en-US" sz="100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BD0EAEEC-8AC5-6A06-CF50-415B6BD36AF8}"/>
              </a:ext>
            </a:extLst>
          </p:cNvPr>
          <p:cNvSpPr/>
          <p:nvPr/>
        </p:nvSpPr>
        <p:spPr>
          <a:xfrm>
            <a:off x="2667000" y="886968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NIA 570 Revisada 2024: Negocio en marcha</a:t>
            </a:r>
            <a:endParaRPr lang="en-US" sz="2800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E3E17FA3-8759-43F7-8816-5E41816820CB}"/>
              </a:ext>
            </a:extLst>
          </p:cNvPr>
          <p:cNvSpPr/>
          <p:nvPr/>
        </p:nvSpPr>
        <p:spPr>
          <a:xfrm>
            <a:off x="2076450" y="1586484"/>
            <a:ext cx="914400" cy="914400"/>
          </a:xfrm>
          <a:prstGeom prst="ellipse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pic>
        <p:nvPicPr>
          <p:cNvPr id="8" name="Image 0" descr="preencoded.png">
            <a:extLst>
              <a:ext uri="{FF2B5EF4-FFF2-40B4-BE49-F238E27FC236}">
                <a16:creationId xmlns:a16="http://schemas.microsoft.com/office/drawing/2014/main" id="{51A8D198-378A-A942-25FB-91780D75A8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9330" y="1769364"/>
            <a:ext cx="548640" cy="548640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EC2A855E-E414-5CC1-5AAD-C8006D24BDD0}"/>
              </a:ext>
            </a:extLst>
          </p:cNvPr>
          <p:cNvSpPr/>
          <p:nvPr/>
        </p:nvSpPr>
        <p:spPr>
          <a:xfrm>
            <a:off x="3173730" y="1586484"/>
            <a:ext cx="7132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Diseñada como paquete con la NIA 240 Revisada</a:t>
            </a:r>
            <a:endParaRPr lang="en-US" sz="1700" dirty="0"/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A5962B6C-033F-C6C4-D286-3DC8145B1C56}"/>
              </a:ext>
            </a:extLst>
          </p:cNvPr>
          <p:cNvSpPr/>
          <p:nvPr/>
        </p:nvSpPr>
        <p:spPr>
          <a:xfrm>
            <a:off x="3173730" y="2043684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Fraude y dificultades financieras suelen ir juntos. El IAASB las trata como un solo problema con dos caras.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2C02EA0E-B490-5213-069F-ECD8BFF3E2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9780" y="2871978"/>
            <a:ext cx="274320" cy="274320"/>
          </a:xfrm>
          <a:prstGeom prst="rect">
            <a:avLst/>
          </a:prstGeom>
        </p:spPr>
      </p:pic>
      <p:sp>
        <p:nvSpPr>
          <p:cNvPr id="12" name="Text 7">
            <a:extLst>
              <a:ext uri="{FF2B5EF4-FFF2-40B4-BE49-F238E27FC236}">
                <a16:creationId xmlns:a16="http://schemas.microsoft.com/office/drawing/2014/main" id="{3D18C4F5-5D3D-8607-4C04-6BDA978B9434}"/>
              </a:ext>
            </a:extLst>
          </p:cNvPr>
          <p:cNvSpPr/>
          <p:nvPr/>
        </p:nvSpPr>
        <p:spPr>
          <a:xfrm>
            <a:off x="2621280" y="2824734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Evaluación más robusta</a:t>
            </a:r>
            <a:endParaRPr lang="en-US" sz="1200" dirty="0"/>
          </a:p>
        </p:txBody>
      </p:sp>
      <p:sp>
        <p:nvSpPr>
          <p:cNvPr id="13" name="Text 8">
            <a:extLst>
              <a:ext uri="{FF2B5EF4-FFF2-40B4-BE49-F238E27FC236}">
                <a16:creationId xmlns:a16="http://schemas.microsoft.com/office/drawing/2014/main" id="{33B78A1B-62A4-5DA7-4040-3B14A4BD1E95}"/>
              </a:ext>
            </a:extLst>
          </p:cNvPr>
          <p:cNvSpPr/>
          <p:nvPr/>
        </p:nvSpPr>
        <p:spPr>
          <a:xfrm>
            <a:off x="2621280" y="3123057"/>
            <a:ext cx="31775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Profundidad obligatoria al revisar la valoración de la gerencia sobre continuidad.</a:t>
            </a:r>
            <a:endParaRPr lang="en-US" sz="1000" dirty="0"/>
          </a:p>
        </p:txBody>
      </p:sp>
      <p:pic>
        <p:nvPicPr>
          <p:cNvPr id="14" name="Image 2" descr="preencoded.png">
            <a:extLst>
              <a:ext uri="{FF2B5EF4-FFF2-40B4-BE49-F238E27FC236}">
                <a16:creationId xmlns:a16="http://schemas.microsoft.com/office/drawing/2014/main" id="{CF7F1CFB-C212-6FA8-820C-B2120DB639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946654"/>
            <a:ext cx="274320" cy="274320"/>
          </a:xfrm>
          <a:prstGeom prst="rect">
            <a:avLst/>
          </a:prstGeom>
        </p:spPr>
      </p:pic>
      <p:sp>
        <p:nvSpPr>
          <p:cNvPr id="15" name="Text 9">
            <a:extLst>
              <a:ext uri="{FF2B5EF4-FFF2-40B4-BE49-F238E27FC236}">
                <a16:creationId xmlns:a16="http://schemas.microsoft.com/office/drawing/2014/main" id="{3BA7DB4C-DD5F-BFDB-4181-7CE9843D7458}"/>
              </a:ext>
            </a:extLst>
          </p:cNvPr>
          <p:cNvSpPr/>
          <p:nvPr/>
        </p:nvSpPr>
        <p:spPr>
          <a:xfrm>
            <a:off x="6557010" y="286131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Período mínimo más claro</a:t>
            </a:r>
            <a:endParaRPr lang="en-US" sz="1200" dirty="0"/>
          </a:p>
        </p:txBody>
      </p:sp>
      <p:sp>
        <p:nvSpPr>
          <p:cNvPr id="16" name="Text 10">
            <a:extLst>
              <a:ext uri="{FF2B5EF4-FFF2-40B4-BE49-F238E27FC236}">
                <a16:creationId xmlns:a16="http://schemas.microsoft.com/office/drawing/2014/main" id="{A7904CE6-B2B7-646B-8D4C-4F62056B3E59}"/>
              </a:ext>
            </a:extLst>
          </p:cNvPr>
          <p:cNvSpPr/>
          <p:nvPr/>
        </p:nvSpPr>
        <p:spPr>
          <a:xfrm>
            <a:off x="6557010" y="3124962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Doce meses desde la fecha de aprobación de los EEFF como punto de partida.</a:t>
            </a:r>
            <a:endParaRPr lang="en-US" sz="1000" dirty="0"/>
          </a:p>
        </p:txBody>
      </p:sp>
      <p:pic>
        <p:nvPicPr>
          <p:cNvPr id="17" name="Image 3" descr="preencoded.png">
            <a:extLst>
              <a:ext uri="{FF2B5EF4-FFF2-40B4-BE49-F238E27FC236}">
                <a16:creationId xmlns:a16="http://schemas.microsoft.com/office/drawing/2014/main" id="{0279EA60-E2AC-904C-E76A-55F8B7BAE9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9780" y="3657600"/>
            <a:ext cx="274320" cy="274320"/>
          </a:xfrm>
          <a:prstGeom prst="rect">
            <a:avLst/>
          </a:prstGeom>
        </p:spPr>
      </p:pic>
      <p:sp>
        <p:nvSpPr>
          <p:cNvPr id="18" name="Text 11">
            <a:extLst>
              <a:ext uri="{FF2B5EF4-FFF2-40B4-BE49-F238E27FC236}">
                <a16:creationId xmlns:a16="http://schemas.microsoft.com/office/drawing/2014/main" id="{F10DA58D-F1D5-5DF0-7A38-66A618DCF000}"/>
              </a:ext>
            </a:extLst>
          </p:cNvPr>
          <p:cNvSpPr/>
          <p:nvPr/>
        </p:nvSpPr>
        <p:spPr>
          <a:xfrm>
            <a:off x="2621280" y="3656839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Comunicación reforzada</a:t>
            </a:r>
            <a:endParaRPr lang="en-US" sz="1200" dirty="0"/>
          </a:p>
        </p:txBody>
      </p:sp>
      <p:sp>
        <p:nvSpPr>
          <p:cNvPr id="19" name="Text 12">
            <a:extLst>
              <a:ext uri="{FF2B5EF4-FFF2-40B4-BE49-F238E27FC236}">
                <a16:creationId xmlns:a16="http://schemas.microsoft.com/office/drawing/2014/main" id="{E1395FB6-83DA-10AD-6A15-F34BC0E005D8}"/>
              </a:ext>
            </a:extLst>
          </p:cNvPr>
          <p:cNvSpPr/>
          <p:nvPr/>
        </p:nvSpPr>
        <p:spPr>
          <a:xfrm>
            <a:off x="2621280" y="3958972"/>
            <a:ext cx="31775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Mayor diálogo con el gobierno corporativo sobre incertidumbres significativas.</a:t>
            </a:r>
            <a:endParaRPr lang="en-US" sz="1000" dirty="0"/>
          </a:p>
        </p:txBody>
      </p:sp>
      <p:pic>
        <p:nvPicPr>
          <p:cNvPr id="20" name="Image 4" descr="preencoded.png">
            <a:extLst>
              <a:ext uri="{FF2B5EF4-FFF2-40B4-BE49-F238E27FC236}">
                <a16:creationId xmlns:a16="http://schemas.microsoft.com/office/drawing/2014/main" id="{0A4F594A-1E05-3922-BC1F-D50213DD40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726180"/>
            <a:ext cx="274320" cy="274320"/>
          </a:xfrm>
          <a:prstGeom prst="rect">
            <a:avLst/>
          </a:prstGeom>
        </p:spPr>
      </p:pic>
      <p:sp>
        <p:nvSpPr>
          <p:cNvPr id="21" name="Text 13">
            <a:extLst>
              <a:ext uri="{FF2B5EF4-FFF2-40B4-BE49-F238E27FC236}">
                <a16:creationId xmlns:a16="http://schemas.microsoft.com/office/drawing/2014/main" id="{BD2F1342-4B65-E950-8F86-B5817AEDEDB1}"/>
              </a:ext>
            </a:extLst>
          </p:cNvPr>
          <p:cNvSpPr/>
          <p:nvPr/>
        </p:nvSpPr>
        <p:spPr>
          <a:xfrm>
            <a:off x="6530340" y="3689604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Más transparencia en el informe</a:t>
            </a:r>
            <a:endParaRPr lang="en-US" sz="1200" dirty="0"/>
          </a:p>
        </p:txBody>
      </p:sp>
      <p:sp>
        <p:nvSpPr>
          <p:cNvPr id="22" name="Text 14">
            <a:extLst>
              <a:ext uri="{FF2B5EF4-FFF2-40B4-BE49-F238E27FC236}">
                <a16:creationId xmlns:a16="http://schemas.microsoft.com/office/drawing/2014/main" id="{FB0C2AC8-8E34-8C37-355E-344CD3BE210E}"/>
              </a:ext>
            </a:extLst>
          </p:cNvPr>
          <p:cNvSpPr/>
          <p:nvPr/>
        </p:nvSpPr>
        <p:spPr>
          <a:xfrm>
            <a:off x="6530340" y="3957066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Cuando hay incertidumbre material, el lector verá un mensaje claro.</a:t>
            </a:r>
            <a:endParaRPr lang="en-US" sz="1000" dirty="0"/>
          </a:p>
        </p:txBody>
      </p:sp>
      <p:sp>
        <p:nvSpPr>
          <p:cNvPr id="23" name="Text 15">
            <a:extLst>
              <a:ext uri="{FF2B5EF4-FFF2-40B4-BE49-F238E27FC236}">
                <a16:creationId xmlns:a16="http://schemas.microsoft.com/office/drawing/2014/main" id="{894CDA62-E3DD-51CF-7991-25D3BE9AB8F9}"/>
              </a:ext>
            </a:extLst>
          </p:cNvPr>
          <p:cNvSpPr/>
          <p:nvPr/>
        </p:nvSpPr>
        <p:spPr>
          <a:xfrm>
            <a:off x="1419225" y="4688967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i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Impacto: el escepticismo deja de ser un principio abstracto para convertirse en evidencia documentada.</a:t>
            </a:r>
            <a:endParaRPr lang="en-US" sz="1100" dirty="0"/>
          </a:p>
        </p:txBody>
      </p:sp>
      <p:sp>
        <p:nvSpPr>
          <p:cNvPr id="24" name="Text 16">
            <a:extLst>
              <a:ext uri="{FF2B5EF4-FFF2-40B4-BE49-F238E27FC236}">
                <a16:creationId xmlns:a16="http://schemas.microsoft.com/office/drawing/2014/main" id="{C3E0B04B-B090-6CE7-004A-50EB9DE046C9}"/>
              </a:ext>
            </a:extLst>
          </p:cNvPr>
          <p:cNvSpPr/>
          <p:nvPr/>
        </p:nvSpPr>
        <p:spPr>
          <a:xfrm>
            <a:off x="457200" y="6467095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impacto de las NIA </a:t>
            </a:r>
            <a:endParaRPr lang="en-US" sz="900" dirty="0"/>
          </a:p>
        </p:txBody>
      </p:sp>
      <p:sp>
        <p:nvSpPr>
          <p:cNvPr id="25" name="Text 17">
            <a:extLst>
              <a:ext uri="{FF2B5EF4-FFF2-40B4-BE49-F238E27FC236}">
                <a16:creationId xmlns:a16="http://schemas.microsoft.com/office/drawing/2014/main" id="{3E433AD6-F771-A652-9535-E611BAE05D71}"/>
              </a:ext>
            </a:extLst>
          </p:cNvPr>
          <p:cNvSpPr/>
          <p:nvPr/>
        </p:nvSpPr>
        <p:spPr>
          <a:xfrm>
            <a:off x="8229600" y="480060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900" dirty="0"/>
          </a:p>
        </p:txBody>
      </p:sp>
      <p:sp>
        <p:nvSpPr>
          <p:cNvPr id="26" name="Shape 2">
            <a:extLst>
              <a:ext uri="{FF2B5EF4-FFF2-40B4-BE49-F238E27FC236}">
                <a16:creationId xmlns:a16="http://schemas.microsoft.com/office/drawing/2014/main" id="{A66D2F94-4273-AABF-4A79-DFBFB067E3A6}"/>
              </a:ext>
            </a:extLst>
          </p:cNvPr>
          <p:cNvSpPr/>
          <p:nvPr/>
        </p:nvSpPr>
        <p:spPr>
          <a:xfrm>
            <a:off x="8229600" y="292608"/>
            <a:ext cx="1737360" cy="32004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27" name="Text 3">
            <a:extLst>
              <a:ext uri="{FF2B5EF4-FFF2-40B4-BE49-F238E27FC236}">
                <a16:creationId xmlns:a16="http://schemas.microsoft.com/office/drawing/2014/main" id="{8A151A6F-E0A4-3C81-872E-EC8A0CD75C82}"/>
              </a:ext>
            </a:extLst>
          </p:cNvPr>
          <p:cNvSpPr/>
          <p:nvPr/>
        </p:nvSpPr>
        <p:spPr>
          <a:xfrm>
            <a:off x="8229600" y="292608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VIGENTE  ·  DIC 2026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9514184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8C1FE-525B-237E-012A-B0F91F238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id="{D14295C9-1289-6B97-E45F-20FEF3F024B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0">
            <a:extLst>
              <a:ext uri="{FF2B5EF4-FFF2-40B4-BE49-F238E27FC236}">
                <a16:creationId xmlns:a16="http://schemas.microsoft.com/office/drawing/2014/main" id="{6C85CEF6-259D-90B3-A3E8-D6870E8781E7}"/>
              </a:ext>
            </a:extLst>
          </p:cNvPr>
          <p:cNvSpPr/>
          <p:nvPr/>
        </p:nvSpPr>
        <p:spPr>
          <a:xfrm>
            <a:off x="457200" y="3200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·  REFORMAS</a:t>
            </a:r>
            <a:endParaRPr lang="en-US" sz="100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8B04990F-9A7F-AE1B-A31A-94DB253D47BD}"/>
              </a:ext>
            </a:extLst>
          </p:cNvPr>
          <p:cNvSpPr/>
          <p:nvPr/>
        </p:nvSpPr>
        <p:spPr>
          <a:xfrm>
            <a:off x="2743200" y="8686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ISSA 5000: Aseguramiento de sostenibilidad</a:t>
            </a:r>
            <a:endParaRPr lang="en-US" sz="28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7A735B62-E4CE-CF02-3CF0-447F1A08A1E6}"/>
              </a:ext>
            </a:extLst>
          </p:cNvPr>
          <p:cNvSpPr/>
          <p:nvPr/>
        </p:nvSpPr>
        <p:spPr>
          <a:xfrm>
            <a:off x="6949440" y="292608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VIGENTE  ·  DIC 2026</a:t>
            </a:r>
            <a:endParaRPr lang="en-US" sz="1000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EA9B49F7-E4D9-3C9D-EF1B-30320788C904}"/>
              </a:ext>
            </a:extLst>
          </p:cNvPr>
          <p:cNvSpPr/>
          <p:nvPr/>
        </p:nvSpPr>
        <p:spPr>
          <a:xfrm>
            <a:off x="1920240" y="1600200"/>
            <a:ext cx="914400" cy="914400"/>
          </a:xfrm>
          <a:prstGeom prst="ellipse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pic>
        <p:nvPicPr>
          <p:cNvPr id="8" name="Image 0" descr="preencoded.png">
            <a:extLst>
              <a:ext uri="{FF2B5EF4-FFF2-40B4-BE49-F238E27FC236}">
                <a16:creationId xmlns:a16="http://schemas.microsoft.com/office/drawing/2014/main" id="{D9F5C638-36A5-0293-8DB9-175D8C2E14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3120" y="1783080"/>
            <a:ext cx="548640" cy="548640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ABA96ADA-EA8E-DF40-AB8B-C3778AC57426}"/>
              </a:ext>
            </a:extLst>
          </p:cNvPr>
          <p:cNvSpPr/>
          <p:nvPr/>
        </p:nvSpPr>
        <p:spPr>
          <a:xfrm>
            <a:off x="3017520" y="1600200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primera norma global de aseguramiento de información de sostenibilidad</a:t>
            </a:r>
            <a:endParaRPr lang="en-US" sz="1700" dirty="0"/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50D8B086-BE2A-0AF1-842B-9E806BBC47B6}"/>
              </a:ext>
            </a:extLst>
          </p:cNvPr>
          <p:cNvSpPr/>
          <p:nvPr/>
        </p:nvSpPr>
        <p:spPr>
          <a:xfrm>
            <a:off x="3017520" y="2148840"/>
            <a:ext cx="7132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 frontera nueva para la profesión: lo que los inversionistas leen en reportes ESG ahora puede ser asegurado bajo un estándar único.</a:t>
            </a:r>
            <a:endParaRPr lang="en-US" sz="1200" dirty="0"/>
          </a:p>
        </p:txBody>
      </p:sp>
      <p:sp>
        <p:nvSpPr>
          <p:cNvPr id="11" name="Shape 7">
            <a:extLst>
              <a:ext uri="{FF2B5EF4-FFF2-40B4-BE49-F238E27FC236}">
                <a16:creationId xmlns:a16="http://schemas.microsoft.com/office/drawing/2014/main" id="{95C2CB63-7F09-B797-919D-9C7363E1FB26}"/>
              </a:ext>
            </a:extLst>
          </p:cNvPr>
          <p:cNvSpPr/>
          <p:nvPr/>
        </p:nvSpPr>
        <p:spPr>
          <a:xfrm>
            <a:off x="1920240" y="2898648"/>
            <a:ext cx="2697480" cy="137160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4BCD763F-656F-41A5-8685-187B01492CF9}"/>
              </a:ext>
            </a:extLst>
          </p:cNvPr>
          <p:cNvSpPr/>
          <p:nvPr/>
        </p:nvSpPr>
        <p:spPr>
          <a:xfrm>
            <a:off x="2057400" y="2990088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Cobertura amplia</a:t>
            </a:r>
            <a:endParaRPr lang="en-US" sz="1200" dirty="0"/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218735C4-CE99-77BE-D9BD-6C18290388AA}"/>
              </a:ext>
            </a:extLst>
          </p:cNvPr>
          <p:cNvSpPr/>
          <p:nvPr/>
        </p:nvSpPr>
        <p:spPr>
          <a:xfrm>
            <a:off x="2103120" y="3493008"/>
            <a:ext cx="2331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 a información de sostenibilidad —no solo emisiones GEI. Reemplaza ISAE 3410.</a:t>
            </a:r>
            <a:endParaRPr lang="en-US" sz="1000" dirty="0"/>
          </a:p>
        </p:txBody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B43599F2-2510-AE0A-8EDC-F34605EACD31}"/>
              </a:ext>
            </a:extLst>
          </p:cNvPr>
          <p:cNvSpPr/>
          <p:nvPr/>
        </p:nvSpPr>
        <p:spPr>
          <a:xfrm>
            <a:off x="4709160" y="2898648"/>
            <a:ext cx="2697480" cy="137160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E801172F-FB54-BAC0-EB03-57574F8D0988}"/>
              </a:ext>
            </a:extLst>
          </p:cNvPr>
          <p:cNvSpPr/>
          <p:nvPr/>
        </p:nvSpPr>
        <p:spPr>
          <a:xfrm>
            <a:off x="4846320" y="2990088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Aseguramiento limitado o razonable</a:t>
            </a:r>
            <a:endParaRPr lang="en-US" sz="1200" dirty="0"/>
          </a:p>
        </p:txBody>
      </p:sp>
      <p:sp>
        <p:nvSpPr>
          <p:cNvPr id="16" name="Text 12">
            <a:extLst>
              <a:ext uri="{FF2B5EF4-FFF2-40B4-BE49-F238E27FC236}">
                <a16:creationId xmlns:a16="http://schemas.microsoft.com/office/drawing/2014/main" id="{B47D6CD9-3764-5AD8-3905-4D6683C051D4}"/>
              </a:ext>
            </a:extLst>
          </p:cNvPr>
          <p:cNvSpPr/>
          <p:nvPr/>
        </p:nvSpPr>
        <p:spPr>
          <a:xfrm>
            <a:off x="4892040" y="3493008"/>
            <a:ext cx="2331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Marco común para los dos niveles de seguridad.</a:t>
            </a:r>
            <a:endParaRPr lang="en-US" sz="1000" dirty="0"/>
          </a:p>
        </p:txBody>
      </p:sp>
      <p:sp>
        <p:nvSpPr>
          <p:cNvPr id="17" name="Shape 13">
            <a:extLst>
              <a:ext uri="{FF2B5EF4-FFF2-40B4-BE49-F238E27FC236}">
                <a16:creationId xmlns:a16="http://schemas.microsoft.com/office/drawing/2014/main" id="{606EBEC3-8A27-316D-692B-589632AB89C6}"/>
              </a:ext>
            </a:extLst>
          </p:cNvPr>
          <p:cNvSpPr/>
          <p:nvPr/>
        </p:nvSpPr>
        <p:spPr>
          <a:xfrm>
            <a:off x="7498080" y="2898648"/>
            <a:ext cx="2697480" cy="137160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18" name="Text 14">
            <a:extLst>
              <a:ext uri="{FF2B5EF4-FFF2-40B4-BE49-F238E27FC236}">
                <a16:creationId xmlns:a16="http://schemas.microsoft.com/office/drawing/2014/main" id="{C54154B6-42DC-6BA6-1AF9-5994644060B8}"/>
              </a:ext>
            </a:extLst>
          </p:cNvPr>
          <p:cNvSpPr/>
          <p:nvPr/>
        </p:nvSpPr>
        <p:spPr>
          <a:xfrm>
            <a:off x="7635240" y="2990088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Independiente del marco de reporte</a:t>
            </a:r>
            <a:endParaRPr lang="en-US" sz="1200" dirty="0"/>
          </a:p>
        </p:txBody>
      </p:sp>
      <p:sp>
        <p:nvSpPr>
          <p:cNvPr id="19" name="Text 15">
            <a:extLst>
              <a:ext uri="{FF2B5EF4-FFF2-40B4-BE49-F238E27FC236}">
                <a16:creationId xmlns:a16="http://schemas.microsoft.com/office/drawing/2014/main" id="{5E3DE584-CCA0-C3AB-F2E0-B8FC51168AFD}"/>
              </a:ext>
            </a:extLst>
          </p:cNvPr>
          <p:cNvSpPr/>
          <p:nvPr/>
        </p:nvSpPr>
        <p:spPr>
          <a:xfrm>
            <a:off x="7680960" y="3493008"/>
            <a:ext cx="2331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Funciona con ISSB, ESRS u otros marcos globales.</a:t>
            </a:r>
            <a:endParaRPr lang="en-US" sz="1000" dirty="0"/>
          </a:p>
        </p:txBody>
      </p:sp>
      <p:sp>
        <p:nvSpPr>
          <p:cNvPr id="20" name="Text 16">
            <a:extLst>
              <a:ext uri="{FF2B5EF4-FFF2-40B4-BE49-F238E27FC236}">
                <a16:creationId xmlns:a16="http://schemas.microsoft.com/office/drawing/2014/main" id="{52498823-51CF-D39D-BB62-E493D299367D}"/>
              </a:ext>
            </a:extLst>
          </p:cNvPr>
          <p:cNvSpPr/>
          <p:nvPr/>
        </p:nvSpPr>
        <p:spPr>
          <a:xfrm>
            <a:off x="457200" y="44348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i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Impacto: nueva línea de servicio profesional, nuevas competencias requeridas.</a:t>
            </a:r>
            <a:endParaRPr lang="en-US" sz="1100" dirty="0"/>
          </a:p>
        </p:txBody>
      </p:sp>
      <p:sp>
        <p:nvSpPr>
          <p:cNvPr id="21" name="Text 17">
            <a:extLst>
              <a:ext uri="{FF2B5EF4-FFF2-40B4-BE49-F238E27FC236}">
                <a16:creationId xmlns:a16="http://schemas.microsoft.com/office/drawing/2014/main" id="{C1EB4AB6-9C53-D5C4-BD23-207969D072D3}"/>
              </a:ext>
            </a:extLst>
          </p:cNvPr>
          <p:cNvSpPr/>
          <p:nvPr/>
        </p:nvSpPr>
        <p:spPr>
          <a:xfrm>
            <a:off x="457200" y="651510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impacto de las NIA  </a:t>
            </a:r>
            <a:endParaRPr lang="en-US" sz="900" dirty="0"/>
          </a:p>
        </p:txBody>
      </p:sp>
      <p:sp>
        <p:nvSpPr>
          <p:cNvPr id="23" name="Shape 2">
            <a:extLst>
              <a:ext uri="{FF2B5EF4-FFF2-40B4-BE49-F238E27FC236}">
                <a16:creationId xmlns:a16="http://schemas.microsoft.com/office/drawing/2014/main" id="{A0468924-E657-6BC6-F552-71BFFF0A63B0}"/>
              </a:ext>
            </a:extLst>
          </p:cNvPr>
          <p:cNvSpPr/>
          <p:nvPr/>
        </p:nvSpPr>
        <p:spPr>
          <a:xfrm>
            <a:off x="8168640" y="310896"/>
            <a:ext cx="1737360" cy="32004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24" name="Text 3">
            <a:extLst>
              <a:ext uri="{FF2B5EF4-FFF2-40B4-BE49-F238E27FC236}">
                <a16:creationId xmlns:a16="http://schemas.microsoft.com/office/drawing/2014/main" id="{5D54B014-8ABA-A1E4-E0B6-EABD7307DB27}"/>
              </a:ext>
            </a:extLst>
          </p:cNvPr>
          <p:cNvSpPr/>
          <p:nvPr/>
        </p:nvSpPr>
        <p:spPr>
          <a:xfrm>
            <a:off x="8168640" y="310896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VIGENTE  ·  DIC 2026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766826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735E3-E84F-341F-79FA-A03D935C0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id="{3B9994F8-66EC-E09C-149D-0E975802ED6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0">
            <a:extLst>
              <a:ext uri="{FF2B5EF4-FFF2-40B4-BE49-F238E27FC236}">
                <a16:creationId xmlns:a16="http://schemas.microsoft.com/office/drawing/2014/main" id="{09EC8577-1658-1728-BEBB-EB581F333CC9}"/>
              </a:ext>
            </a:extLst>
          </p:cNvPr>
          <p:cNvSpPr/>
          <p:nvPr/>
        </p:nvSpPr>
        <p:spPr>
          <a:xfrm>
            <a:off x="457200" y="3200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·  REFORMAS</a:t>
            </a:r>
            <a:endParaRPr lang="en-US" sz="100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D5840968-B59B-34A8-66DB-B4512F377716}"/>
              </a:ext>
            </a:extLst>
          </p:cNvPr>
          <p:cNvSpPr/>
          <p:nvPr/>
        </p:nvSpPr>
        <p:spPr>
          <a:xfrm>
            <a:off x="3373755" y="82296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NIA para Entidades Menos Complejas</a:t>
            </a:r>
            <a:endParaRPr lang="en-US" sz="2800" dirty="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7912299F-93DC-61C5-405A-764CCA0D42D8}"/>
              </a:ext>
            </a:extLst>
          </p:cNvPr>
          <p:cNvSpPr/>
          <p:nvPr/>
        </p:nvSpPr>
        <p:spPr>
          <a:xfrm>
            <a:off x="8229600" y="320040"/>
            <a:ext cx="1737360" cy="32004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7283348D-90CE-F48D-9915-D202B2B6BEB7}"/>
              </a:ext>
            </a:extLst>
          </p:cNvPr>
          <p:cNvSpPr/>
          <p:nvPr/>
        </p:nvSpPr>
        <p:spPr>
          <a:xfrm>
            <a:off x="8275320" y="320040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VIGENTE  ·  DIC 2025</a:t>
            </a:r>
            <a:endParaRPr lang="en-US" sz="1000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68275C0C-257C-95D8-A76C-0D84375B1A37}"/>
              </a:ext>
            </a:extLst>
          </p:cNvPr>
          <p:cNvSpPr/>
          <p:nvPr/>
        </p:nvSpPr>
        <p:spPr>
          <a:xfrm>
            <a:off x="2276475" y="1600200"/>
            <a:ext cx="914400" cy="914400"/>
          </a:xfrm>
          <a:prstGeom prst="ellipse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pic>
        <p:nvPicPr>
          <p:cNvPr id="8" name="Image 0" descr="preencoded.png">
            <a:extLst>
              <a:ext uri="{FF2B5EF4-FFF2-40B4-BE49-F238E27FC236}">
                <a16:creationId xmlns:a16="http://schemas.microsoft.com/office/drawing/2014/main" id="{4D8F0A87-D432-A652-DCD8-2DB36B9635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9355" y="1783080"/>
            <a:ext cx="548640" cy="548640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2CCB17B2-B91E-4E0E-45B6-1C0E37DE0EE2}"/>
              </a:ext>
            </a:extLst>
          </p:cNvPr>
          <p:cNvSpPr/>
          <p:nvPr/>
        </p:nvSpPr>
        <p:spPr>
          <a:xfrm>
            <a:off x="3373755" y="1600200"/>
            <a:ext cx="7132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 norma única para auditorías más sencillas</a:t>
            </a:r>
            <a:endParaRPr lang="en-US" sz="1700" dirty="0"/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92C30280-7EBC-BC94-3062-32AAAC9880D3}"/>
              </a:ext>
            </a:extLst>
          </p:cNvPr>
          <p:cNvSpPr/>
          <p:nvPr/>
        </p:nvSpPr>
        <p:spPr>
          <a:xfrm>
            <a:off x="3373755" y="2057400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Reconoce que aplicar el set completo de NIA a </a:t>
            </a:r>
            <a:r>
              <a:rPr lang="en-US" sz="1200" i="1" dirty="0" err="1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</a:t>
            </a: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PYME no listada puede ser desproporcionado —sin renunciar a la calidad.</a:t>
            </a:r>
            <a:endParaRPr lang="en-US" sz="1200" dirty="0"/>
          </a:p>
        </p:txBody>
      </p:sp>
      <p:sp>
        <p:nvSpPr>
          <p:cNvPr id="11" name="Shape 7">
            <a:extLst>
              <a:ext uri="{FF2B5EF4-FFF2-40B4-BE49-F238E27FC236}">
                <a16:creationId xmlns:a16="http://schemas.microsoft.com/office/drawing/2014/main" id="{9512937C-D7E6-5A70-A821-7A6B65B8E99B}"/>
              </a:ext>
            </a:extLst>
          </p:cNvPr>
          <p:cNvSpPr/>
          <p:nvPr/>
        </p:nvSpPr>
        <p:spPr>
          <a:xfrm>
            <a:off x="2276475" y="2880360"/>
            <a:ext cx="4023360" cy="146304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D8064268-811F-7A01-9B53-2CCAEA3BAB43}"/>
              </a:ext>
            </a:extLst>
          </p:cNvPr>
          <p:cNvSpPr/>
          <p:nvPr/>
        </p:nvSpPr>
        <p:spPr>
          <a:xfrm>
            <a:off x="2276475" y="2971800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es una EMC?</a:t>
            </a:r>
            <a:endParaRPr lang="en-US" sz="1200" dirty="0"/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B9E30068-A8A3-0667-49E1-B8FD27DBBBB4}"/>
              </a:ext>
            </a:extLst>
          </p:cNvPr>
          <p:cNvSpPr/>
          <p:nvPr/>
        </p:nvSpPr>
        <p:spPr>
          <a:xfrm>
            <a:off x="2459355" y="3337560"/>
            <a:ext cx="36576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cotizada en bolsa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información pública relevante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Operaciones acotadas y poco complejas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regulador local define la línea</a:t>
            </a:r>
            <a:endParaRPr lang="en-US" sz="1100" dirty="0"/>
          </a:p>
        </p:txBody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76E42619-0222-502D-67BA-A445CA837785}"/>
              </a:ext>
            </a:extLst>
          </p:cNvPr>
          <p:cNvSpPr/>
          <p:nvPr/>
        </p:nvSpPr>
        <p:spPr>
          <a:xfrm>
            <a:off x="6482715" y="2880360"/>
            <a:ext cx="4023360" cy="146304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8DE9F4E5-BB24-F208-C00D-69344800A410}"/>
              </a:ext>
            </a:extLst>
          </p:cNvPr>
          <p:cNvSpPr/>
          <p:nvPr/>
        </p:nvSpPr>
        <p:spPr>
          <a:xfrm>
            <a:off x="6482715" y="2971800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cambia?</a:t>
            </a:r>
            <a:endParaRPr lang="en-US" sz="1200" dirty="0"/>
          </a:p>
        </p:txBody>
      </p:sp>
      <p:sp>
        <p:nvSpPr>
          <p:cNvPr id="16" name="Text 12">
            <a:extLst>
              <a:ext uri="{FF2B5EF4-FFF2-40B4-BE49-F238E27FC236}">
                <a16:creationId xmlns:a16="http://schemas.microsoft.com/office/drawing/2014/main" id="{CCBD14A4-083A-D2F2-E107-406B4F2B934D}"/>
              </a:ext>
            </a:extLst>
          </p:cNvPr>
          <p:cNvSpPr/>
          <p:nvPr/>
        </p:nvSpPr>
        <p:spPr>
          <a:xfrm>
            <a:off x="6665595" y="3337560"/>
            <a:ext cx="36576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 única auto-contenida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Lenguaje más directo, menos referencias cruzadas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Procedimientos proporcionados al riesgo real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jurisdicción decide si la adopta</a:t>
            </a:r>
            <a:endParaRPr lang="en-US" sz="1100" dirty="0"/>
          </a:p>
        </p:txBody>
      </p:sp>
      <p:sp>
        <p:nvSpPr>
          <p:cNvPr id="17" name="Text 13">
            <a:extLst>
              <a:ext uri="{FF2B5EF4-FFF2-40B4-BE49-F238E27FC236}">
                <a16:creationId xmlns:a16="http://schemas.microsoft.com/office/drawing/2014/main" id="{9A8C14FD-4FA4-6291-0453-79B03C245200}"/>
              </a:ext>
            </a:extLst>
          </p:cNvPr>
          <p:cNvSpPr/>
          <p:nvPr/>
        </p:nvSpPr>
        <p:spPr>
          <a:xfrm>
            <a:off x="2459355" y="46863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i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Impacto: oportunidad real para firmas pequeñas y medianas y para sus clientes.</a:t>
            </a:r>
            <a:endParaRPr lang="en-US" sz="1100" dirty="0"/>
          </a:p>
        </p:txBody>
      </p:sp>
      <p:sp>
        <p:nvSpPr>
          <p:cNvPr id="18" name="Text 14">
            <a:extLst>
              <a:ext uri="{FF2B5EF4-FFF2-40B4-BE49-F238E27FC236}">
                <a16:creationId xmlns:a16="http://schemas.microsoft.com/office/drawing/2014/main" id="{38AB17C5-D5CA-9D78-5765-377B8B90C154}"/>
              </a:ext>
            </a:extLst>
          </p:cNvPr>
          <p:cNvSpPr/>
          <p:nvPr/>
        </p:nvSpPr>
        <p:spPr>
          <a:xfrm>
            <a:off x="542925" y="651510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impacto de las NIA 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5339890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8">
            <a:extLst>
              <a:ext uri="{FF2B5EF4-FFF2-40B4-BE49-F238E27FC236}">
                <a16:creationId xmlns:a16="http://schemas.microsoft.com/office/drawing/2014/main" id="{4B86D863-B195-2E55-3D66-F620E0FD88A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0">
            <a:extLst>
              <a:ext uri="{FF2B5EF4-FFF2-40B4-BE49-F238E27FC236}">
                <a16:creationId xmlns:a16="http://schemas.microsoft.com/office/drawing/2014/main" id="{AD5A51AF-8C6E-0E13-CB84-9068828CF05E}"/>
              </a:ext>
            </a:extLst>
          </p:cNvPr>
          <p:cNvSpPr/>
          <p:nvPr/>
        </p:nvSpPr>
        <p:spPr>
          <a:xfrm>
            <a:off x="457200" y="3200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 ·  EJECUCIÓN</a:t>
            </a:r>
            <a:endParaRPr lang="en-US" sz="1000" dirty="0"/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E06C5376-4CF0-24F8-75E9-D3828121E670}"/>
              </a:ext>
            </a:extLst>
          </p:cNvPr>
          <p:cNvSpPr/>
          <p:nvPr/>
        </p:nvSpPr>
        <p:spPr>
          <a:xfrm>
            <a:off x="2743200" y="743902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Otras NIA clave en la ejecución de la auditoría</a:t>
            </a:r>
            <a:endParaRPr lang="en-US" sz="2800" dirty="0"/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67B54BF6-F8E9-F6B6-1C8E-6CC8DFFFDCB9}"/>
              </a:ext>
            </a:extLst>
          </p:cNvPr>
          <p:cNvSpPr/>
          <p:nvPr/>
        </p:nvSpPr>
        <p:spPr>
          <a:xfrm>
            <a:off x="3290888" y="1346835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Más allá de las grandes reformas, estas NIA estructuran el día a día del trabajo de campo.</a:t>
            </a:r>
            <a:endParaRPr lang="en-US" sz="1200" dirty="0"/>
          </a:p>
        </p:txBody>
      </p:sp>
      <p:sp>
        <p:nvSpPr>
          <p:cNvPr id="8" name="Shape 3">
            <a:extLst>
              <a:ext uri="{FF2B5EF4-FFF2-40B4-BE49-F238E27FC236}">
                <a16:creationId xmlns:a16="http://schemas.microsoft.com/office/drawing/2014/main" id="{DDBF128A-0790-E85A-24E6-6CC443753294}"/>
              </a:ext>
            </a:extLst>
          </p:cNvPr>
          <p:cNvSpPr/>
          <p:nvPr/>
        </p:nvSpPr>
        <p:spPr>
          <a:xfrm>
            <a:off x="457200" y="1965960"/>
            <a:ext cx="2697480" cy="123444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9" name="Shape 4">
            <a:extLst>
              <a:ext uri="{FF2B5EF4-FFF2-40B4-BE49-F238E27FC236}">
                <a16:creationId xmlns:a16="http://schemas.microsoft.com/office/drawing/2014/main" id="{10F5F47E-447D-A655-7029-5C06B697F949}"/>
              </a:ext>
            </a:extLst>
          </p:cNvPr>
          <p:cNvSpPr/>
          <p:nvPr/>
        </p:nvSpPr>
        <p:spPr>
          <a:xfrm>
            <a:off x="457200" y="1965960"/>
            <a:ext cx="54864" cy="123444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7CBFBBD9-BD65-2589-4EBB-E4BDE8371E49}"/>
              </a:ext>
            </a:extLst>
          </p:cNvPr>
          <p:cNvSpPr/>
          <p:nvPr/>
        </p:nvSpPr>
        <p:spPr>
          <a:xfrm>
            <a:off x="640080" y="2103120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NIA 230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FB2ED9BE-AD92-7124-0619-63520D2A8304}"/>
              </a:ext>
            </a:extLst>
          </p:cNvPr>
          <p:cNvSpPr/>
          <p:nvPr/>
        </p:nvSpPr>
        <p:spPr>
          <a:xfrm>
            <a:off x="640080" y="237744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Documentación</a:t>
            </a:r>
            <a:endParaRPr lang="en-US" sz="1300" dirty="0"/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2C74ED55-82A2-D40F-037B-651EF6EB858B}"/>
              </a:ext>
            </a:extLst>
          </p:cNvPr>
          <p:cNvSpPr/>
          <p:nvPr/>
        </p:nvSpPr>
        <p:spPr>
          <a:xfrm>
            <a:off x="640080" y="2697480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Trazabilidad y suficiencia del archivo de auditoría: el respaldo de cada juicio.</a:t>
            </a:r>
            <a:endParaRPr lang="en-US" sz="950" dirty="0"/>
          </a:p>
        </p:txBody>
      </p:sp>
      <p:sp>
        <p:nvSpPr>
          <p:cNvPr id="13" name="Shape 8">
            <a:extLst>
              <a:ext uri="{FF2B5EF4-FFF2-40B4-BE49-F238E27FC236}">
                <a16:creationId xmlns:a16="http://schemas.microsoft.com/office/drawing/2014/main" id="{A4099AE5-F783-055C-924D-B0EE5C8FFA2F}"/>
              </a:ext>
            </a:extLst>
          </p:cNvPr>
          <p:cNvSpPr/>
          <p:nvPr/>
        </p:nvSpPr>
        <p:spPr>
          <a:xfrm>
            <a:off x="3246120" y="1965960"/>
            <a:ext cx="2697480" cy="123444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14" name="Shape 9">
            <a:extLst>
              <a:ext uri="{FF2B5EF4-FFF2-40B4-BE49-F238E27FC236}">
                <a16:creationId xmlns:a16="http://schemas.microsoft.com/office/drawing/2014/main" id="{1F7A115E-D0C3-EE43-D802-1DF8DCA2B98C}"/>
              </a:ext>
            </a:extLst>
          </p:cNvPr>
          <p:cNvSpPr/>
          <p:nvPr/>
        </p:nvSpPr>
        <p:spPr>
          <a:xfrm>
            <a:off x="3246120" y="1965960"/>
            <a:ext cx="54864" cy="123444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15" name="Text 10">
            <a:extLst>
              <a:ext uri="{FF2B5EF4-FFF2-40B4-BE49-F238E27FC236}">
                <a16:creationId xmlns:a16="http://schemas.microsoft.com/office/drawing/2014/main" id="{DCBC61F6-83FC-7504-4A24-EB15A8308E98}"/>
              </a:ext>
            </a:extLst>
          </p:cNvPr>
          <p:cNvSpPr/>
          <p:nvPr/>
        </p:nvSpPr>
        <p:spPr>
          <a:xfrm>
            <a:off x="3429000" y="2103120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NIA 320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1ADDD484-6712-0E1F-8CC7-7CB87913F272}"/>
              </a:ext>
            </a:extLst>
          </p:cNvPr>
          <p:cNvSpPr/>
          <p:nvPr/>
        </p:nvSpPr>
        <p:spPr>
          <a:xfrm>
            <a:off x="3429000" y="237744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Materialidad</a:t>
            </a:r>
            <a:endParaRPr lang="en-US" sz="1300" dirty="0"/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D66706BB-8CA2-CCD7-D273-8217F4AA899F}"/>
              </a:ext>
            </a:extLst>
          </p:cNvPr>
          <p:cNvSpPr/>
          <p:nvPr/>
        </p:nvSpPr>
        <p:spPr>
          <a:xfrm>
            <a:off x="3429000" y="2697480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Definición de niveles para planeación, ejecución y evaluación de errores.</a:t>
            </a:r>
            <a:endParaRPr lang="en-US" sz="950" dirty="0"/>
          </a:p>
        </p:txBody>
      </p:sp>
      <p:sp>
        <p:nvSpPr>
          <p:cNvPr id="18" name="Shape 13">
            <a:extLst>
              <a:ext uri="{FF2B5EF4-FFF2-40B4-BE49-F238E27FC236}">
                <a16:creationId xmlns:a16="http://schemas.microsoft.com/office/drawing/2014/main" id="{01396A30-1A0E-32A7-A094-8AF700BAF96C}"/>
              </a:ext>
            </a:extLst>
          </p:cNvPr>
          <p:cNvSpPr/>
          <p:nvPr/>
        </p:nvSpPr>
        <p:spPr>
          <a:xfrm>
            <a:off x="6035040" y="1965960"/>
            <a:ext cx="2697480" cy="123444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19" name="Shape 14">
            <a:extLst>
              <a:ext uri="{FF2B5EF4-FFF2-40B4-BE49-F238E27FC236}">
                <a16:creationId xmlns:a16="http://schemas.microsoft.com/office/drawing/2014/main" id="{7B10D8B2-8544-269F-7FEE-107BCA67B953}"/>
              </a:ext>
            </a:extLst>
          </p:cNvPr>
          <p:cNvSpPr/>
          <p:nvPr/>
        </p:nvSpPr>
        <p:spPr>
          <a:xfrm>
            <a:off x="6035040" y="1965960"/>
            <a:ext cx="54864" cy="123444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20" name="Text 15">
            <a:extLst>
              <a:ext uri="{FF2B5EF4-FFF2-40B4-BE49-F238E27FC236}">
                <a16:creationId xmlns:a16="http://schemas.microsoft.com/office/drawing/2014/main" id="{D3641DA1-7F88-73A7-ABC1-A71124E7CA1C}"/>
              </a:ext>
            </a:extLst>
          </p:cNvPr>
          <p:cNvSpPr/>
          <p:nvPr/>
        </p:nvSpPr>
        <p:spPr>
          <a:xfrm>
            <a:off x="6217920" y="2103120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NIA 330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21" name="Text 16">
            <a:extLst>
              <a:ext uri="{FF2B5EF4-FFF2-40B4-BE49-F238E27FC236}">
                <a16:creationId xmlns:a16="http://schemas.microsoft.com/office/drawing/2014/main" id="{51D72E9A-76AE-7A5A-18B6-EDB602E18F89}"/>
              </a:ext>
            </a:extLst>
          </p:cNvPr>
          <p:cNvSpPr/>
          <p:nvPr/>
        </p:nvSpPr>
        <p:spPr>
          <a:xfrm>
            <a:off x="6217920" y="237744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Respuestas a riesgos</a:t>
            </a:r>
            <a:endParaRPr lang="en-US" sz="1300" dirty="0"/>
          </a:p>
        </p:txBody>
      </p:sp>
      <p:sp>
        <p:nvSpPr>
          <p:cNvPr id="22" name="Text 17">
            <a:extLst>
              <a:ext uri="{FF2B5EF4-FFF2-40B4-BE49-F238E27FC236}">
                <a16:creationId xmlns:a16="http://schemas.microsoft.com/office/drawing/2014/main" id="{89747713-F608-AE77-DB3A-11DC4DD1FA5F}"/>
              </a:ext>
            </a:extLst>
          </p:cNvPr>
          <p:cNvSpPr/>
          <p:nvPr/>
        </p:nvSpPr>
        <p:spPr>
          <a:xfrm>
            <a:off x="6217920" y="2697480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se diseñan los procedimientos en respuesta al análisis de riesgo de NIA 315.</a:t>
            </a:r>
            <a:endParaRPr lang="en-US" sz="950" dirty="0"/>
          </a:p>
        </p:txBody>
      </p:sp>
      <p:sp>
        <p:nvSpPr>
          <p:cNvPr id="23" name="Shape 18">
            <a:extLst>
              <a:ext uri="{FF2B5EF4-FFF2-40B4-BE49-F238E27FC236}">
                <a16:creationId xmlns:a16="http://schemas.microsoft.com/office/drawing/2014/main" id="{18E69F23-7F2C-DCD5-C99B-2B068B41ED3A}"/>
              </a:ext>
            </a:extLst>
          </p:cNvPr>
          <p:cNvSpPr/>
          <p:nvPr/>
        </p:nvSpPr>
        <p:spPr>
          <a:xfrm>
            <a:off x="457200" y="3291840"/>
            <a:ext cx="2697480" cy="123444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24" name="Shape 19">
            <a:extLst>
              <a:ext uri="{FF2B5EF4-FFF2-40B4-BE49-F238E27FC236}">
                <a16:creationId xmlns:a16="http://schemas.microsoft.com/office/drawing/2014/main" id="{D176A481-E6DA-D865-C73B-1C52D454251D}"/>
              </a:ext>
            </a:extLst>
          </p:cNvPr>
          <p:cNvSpPr/>
          <p:nvPr/>
        </p:nvSpPr>
        <p:spPr>
          <a:xfrm>
            <a:off x="457200" y="3291840"/>
            <a:ext cx="54864" cy="123444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25" name="Text 20">
            <a:extLst>
              <a:ext uri="{FF2B5EF4-FFF2-40B4-BE49-F238E27FC236}">
                <a16:creationId xmlns:a16="http://schemas.microsoft.com/office/drawing/2014/main" id="{31BE3ACA-9D3B-F747-B416-3F7CB9C0ED12}"/>
              </a:ext>
            </a:extLst>
          </p:cNvPr>
          <p:cNvSpPr/>
          <p:nvPr/>
        </p:nvSpPr>
        <p:spPr>
          <a:xfrm>
            <a:off x="640080" y="3429000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NIA 500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26" name="Text 21">
            <a:extLst>
              <a:ext uri="{FF2B5EF4-FFF2-40B4-BE49-F238E27FC236}">
                <a16:creationId xmlns:a16="http://schemas.microsoft.com/office/drawing/2014/main" id="{C11D1008-EFDD-F986-47D3-F920F7248A7C}"/>
              </a:ext>
            </a:extLst>
          </p:cNvPr>
          <p:cNvSpPr/>
          <p:nvPr/>
        </p:nvSpPr>
        <p:spPr>
          <a:xfrm>
            <a:off x="640080" y="370332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Evidencia de auditoría</a:t>
            </a:r>
            <a:endParaRPr lang="en-US" sz="1300" dirty="0"/>
          </a:p>
        </p:txBody>
      </p:sp>
      <p:sp>
        <p:nvSpPr>
          <p:cNvPr id="27" name="Text 22">
            <a:extLst>
              <a:ext uri="{FF2B5EF4-FFF2-40B4-BE49-F238E27FC236}">
                <a16:creationId xmlns:a16="http://schemas.microsoft.com/office/drawing/2014/main" id="{E7F78E61-B1A7-851F-3657-5614EC6F28E5}"/>
              </a:ext>
            </a:extLst>
          </p:cNvPr>
          <p:cNvSpPr/>
          <p:nvPr/>
        </p:nvSpPr>
        <p:spPr>
          <a:xfrm>
            <a:off x="640080" y="4023360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Suficiencia, relevancia y confiabilidad de la información que respalda la opinión.</a:t>
            </a:r>
            <a:endParaRPr lang="en-US" sz="950" dirty="0"/>
          </a:p>
        </p:txBody>
      </p:sp>
      <p:sp>
        <p:nvSpPr>
          <p:cNvPr id="28" name="Shape 23">
            <a:extLst>
              <a:ext uri="{FF2B5EF4-FFF2-40B4-BE49-F238E27FC236}">
                <a16:creationId xmlns:a16="http://schemas.microsoft.com/office/drawing/2014/main" id="{BA8DBD99-0323-4267-F7B4-C616136D6953}"/>
              </a:ext>
            </a:extLst>
          </p:cNvPr>
          <p:cNvSpPr/>
          <p:nvPr/>
        </p:nvSpPr>
        <p:spPr>
          <a:xfrm>
            <a:off x="3246120" y="3291840"/>
            <a:ext cx="2697480" cy="123444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29" name="Shape 24">
            <a:extLst>
              <a:ext uri="{FF2B5EF4-FFF2-40B4-BE49-F238E27FC236}">
                <a16:creationId xmlns:a16="http://schemas.microsoft.com/office/drawing/2014/main" id="{1F538D63-C0AB-B0E9-79BC-A3A7B37888E4}"/>
              </a:ext>
            </a:extLst>
          </p:cNvPr>
          <p:cNvSpPr/>
          <p:nvPr/>
        </p:nvSpPr>
        <p:spPr>
          <a:xfrm>
            <a:off x="3246120" y="3291840"/>
            <a:ext cx="54864" cy="123444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30" name="Text 25">
            <a:extLst>
              <a:ext uri="{FF2B5EF4-FFF2-40B4-BE49-F238E27FC236}">
                <a16:creationId xmlns:a16="http://schemas.microsoft.com/office/drawing/2014/main" id="{E6282386-44A4-87BC-1265-160FA61DBE2F}"/>
              </a:ext>
            </a:extLst>
          </p:cNvPr>
          <p:cNvSpPr/>
          <p:nvPr/>
        </p:nvSpPr>
        <p:spPr>
          <a:xfrm>
            <a:off x="3429000" y="3429000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NIA 700 Rev.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31" name="Text 26">
            <a:extLst>
              <a:ext uri="{FF2B5EF4-FFF2-40B4-BE49-F238E27FC236}">
                <a16:creationId xmlns:a16="http://schemas.microsoft.com/office/drawing/2014/main" id="{245E710D-08ED-0F08-3999-B2549A7229BD}"/>
              </a:ext>
            </a:extLst>
          </p:cNvPr>
          <p:cNvSpPr/>
          <p:nvPr/>
        </p:nvSpPr>
        <p:spPr>
          <a:xfrm>
            <a:off x="3429000" y="370332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Informe del auditor</a:t>
            </a:r>
            <a:endParaRPr lang="en-US" sz="1300" dirty="0"/>
          </a:p>
        </p:txBody>
      </p:sp>
      <p:sp>
        <p:nvSpPr>
          <p:cNvPr id="32" name="Text 27">
            <a:extLst>
              <a:ext uri="{FF2B5EF4-FFF2-40B4-BE49-F238E27FC236}">
                <a16:creationId xmlns:a16="http://schemas.microsoft.com/office/drawing/2014/main" id="{6A58A37D-88FF-0DE8-06C7-B71A5C90B68D}"/>
              </a:ext>
            </a:extLst>
          </p:cNvPr>
          <p:cNvSpPr/>
          <p:nvPr/>
        </p:nvSpPr>
        <p:spPr>
          <a:xfrm>
            <a:off x="3429000" y="4023360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Estructura y contenido del dictamen: opinión, fundamentos, responsabilidades.</a:t>
            </a:r>
            <a:endParaRPr lang="en-US" sz="950" dirty="0"/>
          </a:p>
        </p:txBody>
      </p:sp>
      <p:sp>
        <p:nvSpPr>
          <p:cNvPr id="33" name="Shape 28">
            <a:extLst>
              <a:ext uri="{FF2B5EF4-FFF2-40B4-BE49-F238E27FC236}">
                <a16:creationId xmlns:a16="http://schemas.microsoft.com/office/drawing/2014/main" id="{633A83D0-1F0D-8218-6142-79EA223A563E}"/>
              </a:ext>
            </a:extLst>
          </p:cNvPr>
          <p:cNvSpPr/>
          <p:nvPr/>
        </p:nvSpPr>
        <p:spPr>
          <a:xfrm>
            <a:off x="6035040" y="3291840"/>
            <a:ext cx="2697480" cy="123444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34" name="Shape 29">
            <a:extLst>
              <a:ext uri="{FF2B5EF4-FFF2-40B4-BE49-F238E27FC236}">
                <a16:creationId xmlns:a16="http://schemas.microsoft.com/office/drawing/2014/main" id="{21742169-65BC-B4E9-FF80-3B3D9BB9782F}"/>
              </a:ext>
            </a:extLst>
          </p:cNvPr>
          <p:cNvSpPr/>
          <p:nvPr/>
        </p:nvSpPr>
        <p:spPr>
          <a:xfrm>
            <a:off x="6035040" y="3291840"/>
            <a:ext cx="54864" cy="123444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35" name="Text 30">
            <a:extLst>
              <a:ext uri="{FF2B5EF4-FFF2-40B4-BE49-F238E27FC236}">
                <a16:creationId xmlns:a16="http://schemas.microsoft.com/office/drawing/2014/main" id="{CA4524DA-A384-063D-4DFD-D063EF113022}"/>
              </a:ext>
            </a:extLst>
          </p:cNvPr>
          <p:cNvSpPr/>
          <p:nvPr/>
        </p:nvSpPr>
        <p:spPr>
          <a:xfrm>
            <a:off x="6217920" y="3429000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NIA 701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36" name="Text 31">
            <a:extLst>
              <a:ext uri="{FF2B5EF4-FFF2-40B4-BE49-F238E27FC236}">
                <a16:creationId xmlns:a16="http://schemas.microsoft.com/office/drawing/2014/main" id="{E332E465-95B2-33B2-A1F9-18006577370C}"/>
              </a:ext>
            </a:extLst>
          </p:cNvPr>
          <p:cNvSpPr/>
          <p:nvPr/>
        </p:nvSpPr>
        <p:spPr>
          <a:xfrm>
            <a:off x="6217920" y="370332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Asuntos clave de auditoría (KAM)</a:t>
            </a:r>
            <a:endParaRPr lang="en-US" sz="1300" dirty="0"/>
          </a:p>
        </p:txBody>
      </p:sp>
      <p:sp>
        <p:nvSpPr>
          <p:cNvPr id="37" name="Text 32">
            <a:extLst>
              <a:ext uri="{FF2B5EF4-FFF2-40B4-BE49-F238E27FC236}">
                <a16:creationId xmlns:a16="http://schemas.microsoft.com/office/drawing/2014/main" id="{C814DD73-3F3B-FA09-F3AA-2B02ED687EB2}"/>
              </a:ext>
            </a:extLst>
          </p:cNvPr>
          <p:cNvSpPr/>
          <p:nvPr/>
        </p:nvSpPr>
        <p:spPr>
          <a:xfrm>
            <a:off x="6217920" y="4023360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Revelación de los temas de mayor significatividad. Obligatoria en EIP/PTE.</a:t>
            </a:r>
            <a:endParaRPr lang="en-US" sz="950" dirty="0"/>
          </a:p>
        </p:txBody>
      </p:sp>
      <p:sp>
        <p:nvSpPr>
          <p:cNvPr id="38" name="Text 33">
            <a:extLst>
              <a:ext uri="{FF2B5EF4-FFF2-40B4-BE49-F238E27FC236}">
                <a16:creationId xmlns:a16="http://schemas.microsoft.com/office/drawing/2014/main" id="{626C4B4D-A263-9EF8-4655-33C7CF9EB6A2}"/>
              </a:ext>
            </a:extLst>
          </p:cNvPr>
          <p:cNvSpPr/>
          <p:nvPr/>
        </p:nvSpPr>
        <p:spPr>
          <a:xfrm>
            <a:off x="10142821" y="6400098"/>
            <a:ext cx="1659957" cy="2317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impacto de las NIA </a:t>
            </a:r>
            <a:endParaRPr lang="en-US" sz="900" dirty="0"/>
          </a:p>
        </p:txBody>
      </p:sp>
      <p:sp>
        <p:nvSpPr>
          <p:cNvPr id="39" name="Text 34">
            <a:extLst>
              <a:ext uri="{FF2B5EF4-FFF2-40B4-BE49-F238E27FC236}">
                <a16:creationId xmlns:a16="http://schemas.microsoft.com/office/drawing/2014/main" id="{68C02C31-F99C-C4D1-3667-E8C29EC5CAFF}"/>
              </a:ext>
            </a:extLst>
          </p:cNvPr>
          <p:cNvSpPr/>
          <p:nvPr/>
        </p:nvSpPr>
        <p:spPr>
          <a:xfrm>
            <a:off x="8229600" y="480060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430491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3">
            <a:extLst>
              <a:ext uri="{FF2B5EF4-FFF2-40B4-BE49-F238E27FC236}">
                <a16:creationId xmlns:a16="http://schemas.microsoft.com/office/drawing/2014/main" id="{C8DA3C55-C9B0-5471-9116-52339CAA1F2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C132360-DE54-9A88-68AF-FB70C270CB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29" y="159302"/>
            <a:ext cx="6467475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 3">
            <a:extLst>
              <a:ext uri="{FF2B5EF4-FFF2-40B4-BE49-F238E27FC236}">
                <a16:creationId xmlns:a16="http://schemas.microsoft.com/office/drawing/2014/main" id="{5EAF4C02-AD96-BE7E-C539-98269C37FEFD}"/>
              </a:ext>
            </a:extLst>
          </p:cNvPr>
          <p:cNvSpPr/>
          <p:nvPr/>
        </p:nvSpPr>
        <p:spPr>
          <a:xfrm>
            <a:off x="790576" y="1234440"/>
            <a:ext cx="459105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impacto de las Normas</a:t>
            </a:r>
            <a:endParaRPr lang="en-US" sz="4000" dirty="0"/>
          </a:p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Internacionales de Auditoría</a:t>
            </a:r>
            <a:endParaRPr lang="en-US" sz="4000" dirty="0"/>
          </a:p>
        </p:txBody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0C4BC83B-CAE3-B5CB-F69C-3799B587D557}"/>
              </a:ext>
            </a:extLst>
          </p:cNvPr>
          <p:cNvSpPr/>
          <p:nvPr/>
        </p:nvSpPr>
        <p:spPr>
          <a:xfrm>
            <a:off x="790576" y="3749040"/>
            <a:ext cx="244100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Conferencia</a:t>
            </a:r>
            <a:r>
              <a:rPr lang="en-US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Maylen Guerrero</a:t>
            </a:r>
            <a:endParaRPr lang="en-US" sz="11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3A191FF-33ED-B80C-F471-06C9A1603D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7493" y="610069"/>
            <a:ext cx="3054507" cy="1606633"/>
          </a:xfrm>
          <a:prstGeom prst="rect">
            <a:avLst/>
          </a:prstGeom>
        </p:spPr>
      </p:pic>
      <p:sp>
        <p:nvSpPr>
          <p:cNvPr id="11" name="Text 4">
            <a:extLst>
              <a:ext uri="{FF2B5EF4-FFF2-40B4-BE49-F238E27FC236}">
                <a16:creationId xmlns:a16="http://schemas.microsoft.com/office/drawing/2014/main" id="{E62F30BA-C76A-3312-4BAD-3E5B15F0E78B}"/>
              </a:ext>
            </a:extLst>
          </p:cNvPr>
          <p:cNvSpPr/>
          <p:nvPr/>
        </p:nvSpPr>
        <p:spPr>
          <a:xfrm>
            <a:off x="790576" y="3132538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la auditoría de estados financieros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391824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9">
            <a:extLst>
              <a:ext uri="{FF2B5EF4-FFF2-40B4-BE49-F238E27FC236}">
                <a16:creationId xmlns:a16="http://schemas.microsoft.com/office/drawing/2014/main" id="{C3FE0524-2475-BD3E-519B-55850B14C44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0">
            <a:extLst>
              <a:ext uri="{FF2B5EF4-FFF2-40B4-BE49-F238E27FC236}">
                <a16:creationId xmlns:a16="http://schemas.microsoft.com/office/drawing/2014/main" id="{28740F6F-6A80-0F8E-8CAD-43BF31E1D540}"/>
              </a:ext>
            </a:extLst>
          </p:cNvPr>
          <p:cNvSpPr/>
          <p:nvPr/>
        </p:nvSpPr>
        <p:spPr>
          <a:xfrm>
            <a:off x="457200" y="3200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 ·  IMPACTO</a:t>
            </a:r>
            <a:endParaRPr lang="en-US" sz="100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888B1EA1-6CAC-6742-1DBA-B9904B2CBA35}"/>
              </a:ext>
            </a:extLst>
          </p:cNvPr>
          <p:cNvSpPr/>
          <p:nvPr/>
        </p:nvSpPr>
        <p:spPr>
          <a:xfrm>
            <a:off x="3388995" y="100584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cambia el día a día del auditor</a:t>
            </a:r>
            <a:endParaRPr lang="en-US" sz="2800" dirty="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EBAF5E7C-C7F5-45FC-B592-6C01DE178877}"/>
              </a:ext>
            </a:extLst>
          </p:cNvPr>
          <p:cNvSpPr/>
          <p:nvPr/>
        </p:nvSpPr>
        <p:spPr>
          <a:xfrm>
            <a:off x="1104902" y="1965960"/>
            <a:ext cx="2697480" cy="132588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F2E98824-E225-E8F4-3D03-1E1BF03F5898}"/>
              </a:ext>
            </a:extLst>
          </p:cNvPr>
          <p:cNvSpPr/>
          <p:nvPr/>
        </p:nvSpPr>
        <p:spPr>
          <a:xfrm>
            <a:off x="1287782" y="2148840"/>
            <a:ext cx="502920" cy="502920"/>
          </a:xfrm>
          <a:prstGeom prst="ellipse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pic>
        <p:nvPicPr>
          <p:cNvPr id="7" name="Image 0" descr="preencoded.png">
            <a:extLst>
              <a:ext uri="{FF2B5EF4-FFF2-40B4-BE49-F238E27FC236}">
                <a16:creationId xmlns:a16="http://schemas.microsoft.com/office/drawing/2014/main" id="{3AB66BCA-1A03-B81A-BB46-1706084484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8366" y="2249424"/>
            <a:ext cx="301752" cy="301752"/>
          </a:xfrm>
          <a:prstGeom prst="rect">
            <a:avLst/>
          </a:prstGeom>
        </p:spPr>
      </p:pic>
      <p:sp>
        <p:nvSpPr>
          <p:cNvPr id="8" name="Text 4">
            <a:extLst>
              <a:ext uri="{FF2B5EF4-FFF2-40B4-BE49-F238E27FC236}">
                <a16:creationId xmlns:a16="http://schemas.microsoft.com/office/drawing/2014/main" id="{F189B635-9C89-C217-C073-50E2B17B1079}"/>
              </a:ext>
            </a:extLst>
          </p:cNvPr>
          <p:cNvSpPr/>
          <p:nvPr/>
        </p:nvSpPr>
        <p:spPr>
          <a:xfrm>
            <a:off x="1882142" y="219456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Más planeación</a:t>
            </a:r>
            <a:endParaRPr lang="en-US" sz="140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9D3E27A9-0086-2265-6F82-C1A17C3E8EA9}"/>
              </a:ext>
            </a:extLst>
          </p:cNvPr>
          <p:cNvSpPr/>
          <p:nvPr/>
        </p:nvSpPr>
        <p:spPr>
          <a:xfrm>
            <a:off x="1287782" y="274320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Más horas para entender la entidad, sus sistemas y sus riesgos.</a:t>
            </a:r>
            <a:endParaRPr lang="en-US" sz="1000" dirty="0"/>
          </a:p>
        </p:txBody>
      </p:sp>
      <p:sp>
        <p:nvSpPr>
          <p:cNvPr id="10" name="Shape 6">
            <a:extLst>
              <a:ext uri="{FF2B5EF4-FFF2-40B4-BE49-F238E27FC236}">
                <a16:creationId xmlns:a16="http://schemas.microsoft.com/office/drawing/2014/main" id="{114B7E34-92BF-9189-A64F-68EB5156ADE8}"/>
              </a:ext>
            </a:extLst>
          </p:cNvPr>
          <p:cNvSpPr/>
          <p:nvPr/>
        </p:nvSpPr>
        <p:spPr>
          <a:xfrm>
            <a:off x="4396742" y="1965960"/>
            <a:ext cx="2697480" cy="132588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11" name="Shape 7">
            <a:extLst>
              <a:ext uri="{FF2B5EF4-FFF2-40B4-BE49-F238E27FC236}">
                <a16:creationId xmlns:a16="http://schemas.microsoft.com/office/drawing/2014/main" id="{5DA4EDEC-7861-3507-E895-CD81930E4CE3}"/>
              </a:ext>
            </a:extLst>
          </p:cNvPr>
          <p:cNvSpPr/>
          <p:nvPr/>
        </p:nvSpPr>
        <p:spPr>
          <a:xfrm>
            <a:off x="4579622" y="2148840"/>
            <a:ext cx="502920" cy="502920"/>
          </a:xfrm>
          <a:prstGeom prst="ellipse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pic>
        <p:nvPicPr>
          <p:cNvPr id="12" name="Image 1" descr="preencoded.png">
            <a:extLst>
              <a:ext uri="{FF2B5EF4-FFF2-40B4-BE49-F238E27FC236}">
                <a16:creationId xmlns:a16="http://schemas.microsoft.com/office/drawing/2014/main" id="{1BAA27D5-A9BC-DA4D-842D-8CC8F25A54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0206" y="2249424"/>
            <a:ext cx="301752" cy="301752"/>
          </a:xfrm>
          <a:prstGeom prst="rect">
            <a:avLst/>
          </a:prstGeom>
        </p:spPr>
      </p:pic>
      <p:sp>
        <p:nvSpPr>
          <p:cNvPr id="13" name="Text 8">
            <a:extLst>
              <a:ext uri="{FF2B5EF4-FFF2-40B4-BE49-F238E27FC236}">
                <a16:creationId xmlns:a16="http://schemas.microsoft.com/office/drawing/2014/main" id="{12F16C26-939A-4D1B-5790-0C6316431F7E}"/>
              </a:ext>
            </a:extLst>
          </p:cNvPr>
          <p:cNvSpPr/>
          <p:nvPr/>
        </p:nvSpPr>
        <p:spPr>
          <a:xfrm>
            <a:off x="5173982" y="219456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Más documentación</a:t>
            </a:r>
            <a:endParaRPr lang="en-US" sz="1400" dirty="0"/>
          </a:p>
        </p:txBody>
      </p:sp>
      <p:sp>
        <p:nvSpPr>
          <p:cNvPr id="14" name="Text 9">
            <a:extLst>
              <a:ext uri="{FF2B5EF4-FFF2-40B4-BE49-F238E27FC236}">
                <a16:creationId xmlns:a16="http://schemas.microsoft.com/office/drawing/2014/main" id="{843EDC95-F1B4-6D53-5CD1-0274872970B1}"/>
              </a:ext>
            </a:extLst>
          </p:cNvPr>
          <p:cNvSpPr/>
          <p:nvPr/>
        </p:nvSpPr>
        <p:spPr>
          <a:xfrm>
            <a:off x="4579622" y="274320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Trazabilidad de cada juicio profesional aplicado.</a:t>
            </a:r>
            <a:endParaRPr lang="en-US" sz="1000" dirty="0"/>
          </a:p>
        </p:txBody>
      </p:sp>
      <p:sp>
        <p:nvSpPr>
          <p:cNvPr id="15" name="Shape 10">
            <a:extLst>
              <a:ext uri="{FF2B5EF4-FFF2-40B4-BE49-F238E27FC236}">
                <a16:creationId xmlns:a16="http://schemas.microsoft.com/office/drawing/2014/main" id="{BC56E6B8-5AE4-6939-17AB-4A7A65019410}"/>
              </a:ext>
            </a:extLst>
          </p:cNvPr>
          <p:cNvSpPr/>
          <p:nvPr/>
        </p:nvSpPr>
        <p:spPr>
          <a:xfrm>
            <a:off x="7688582" y="1965960"/>
            <a:ext cx="2697480" cy="132588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16" name="Shape 11">
            <a:extLst>
              <a:ext uri="{FF2B5EF4-FFF2-40B4-BE49-F238E27FC236}">
                <a16:creationId xmlns:a16="http://schemas.microsoft.com/office/drawing/2014/main" id="{46231533-730F-F0BD-2738-B528C7A0DC66}"/>
              </a:ext>
            </a:extLst>
          </p:cNvPr>
          <p:cNvSpPr/>
          <p:nvPr/>
        </p:nvSpPr>
        <p:spPr>
          <a:xfrm>
            <a:off x="7871462" y="2148840"/>
            <a:ext cx="502920" cy="502920"/>
          </a:xfrm>
          <a:prstGeom prst="ellipse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pic>
        <p:nvPicPr>
          <p:cNvPr id="17" name="Image 2" descr="preencoded.png">
            <a:extLst>
              <a:ext uri="{FF2B5EF4-FFF2-40B4-BE49-F238E27FC236}">
                <a16:creationId xmlns:a16="http://schemas.microsoft.com/office/drawing/2014/main" id="{D442E252-6137-87C2-E362-4BEB1CE0AA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2046" y="2249424"/>
            <a:ext cx="301752" cy="301752"/>
          </a:xfrm>
          <a:prstGeom prst="rect">
            <a:avLst/>
          </a:prstGeom>
        </p:spPr>
      </p:pic>
      <p:sp>
        <p:nvSpPr>
          <p:cNvPr id="18" name="Text 12">
            <a:extLst>
              <a:ext uri="{FF2B5EF4-FFF2-40B4-BE49-F238E27FC236}">
                <a16:creationId xmlns:a16="http://schemas.microsoft.com/office/drawing/2014/main" id="{B6081E9C-D94A-95ED-2C9E-9066EEE5D739}"/>
              </a:ext>
            </a:extLst>
          </p:cNvPr>
          <p:cNvSpPr/>
          <p:nvPr/>
        </p:nvSpPr>
        <p:spPr>
          <a:xfrm>
            <a:off x="8465822" y="219456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Más escepticismo</a:t>
            </a:r>
            <a:endParaRPr lang="en-US" sz="1400" dirty="0"/>
          </a:p>
        </p:txBody>
      </p:sp>
      <p:sp>
        <p:nvSpPr>
          <p:cNvPr id="19" name="Text 13">
            <a:extLst>
              <a:ext uri="{FF2B5EF4-FFF2-40B4-BE49-F238E27FC236}">
                <a16:creationId xmlns:a16="http://schemas.microsoft.com/office/drawing/2014/main" id="{4385C2D0-7A17-6E05-8B0A-3DE134DFDD54}"/>
              </a:ext>
            </a:extLst>
          </p:cNvPr>
          <p:cNvSpPr/>
          <p:nvPr/>
        </p:nvSpPr>
        <p:spPr>
          <a:xfrm>
            <a:off x="7871462" y="274320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Cuestionar la evidencia es ahora la regla, no la excepción.</a:t>
            </a:r>
            <a:endParaRPr lang="en-US" sz="1000" dirty="0"/>
          </a:p>
        </p:txBody>
      </p:sp>
      <p:sp>
        <p:nvSpPr>
          <p:cNvPr id="20" name="Shape 14">
            <a:extLst>
              <a:ext uri="{FF2B5EF4-FFF2-40B4-BE49-F238E27FC236}">
                <a16:creationId xmlns:a16="http://schemas.microsoft.com/office/drawing/2014/main" id="{54D516B1-2E61-FD53-66CA-6040D7356188}"/>
              </a:ext>
            </a:extLst>
          </p:cNvPr>
          <p:cNvSpPr/>
          <p:nvPr/>
        </p:nvSpPr>
        <p:spPr>
          <a:xfrm>
            <a:off x="1104902" y="3749040"/>
            <a:ext cx="2697480" cy="132588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21" name="Shape 15">
            <a:extLst>
              <a:ext uri="{FF2B5EF4-FFF2-40B4-BE49-F238E27FC236}">
                <a16:creationId xmlns:a16="http://schemas.microsoft.com/office/drawing/2014/main" id="{F70740FB-B016-94C4-618D-5CC47790D395}"/>
              </a:ext>
            </a:extLst>
          </p:cNvPr>
          <p:cNvSpPr/>
          <p:nvPr/>
        </p:nvSpPr>
        <p:spPr>
          <a:xfrm>
            <a:off x="1287782" y="3931920"/>
            <a:ext cx="502920" cy="502920"/>
          </a:xfrm>
          <a:prstGeom prst="ellipse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pic>
        <p:nvPicPr>
          <p:cNvPr id="22" name="Image 3" descr="preencoded.png">
            <a:extLst>
              <a:ext uri="{FF2B5EF4-FFF2-40B4-BE49-F238E27FC236}">
                <a16:creationId xmlns:a16="http://schemas.microsoft.com/office/drawing/2014/main" id="{BB6FEC31-4828-ED6B-6A09-E31832C531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8366" y="4032504"/>
            <a:ext cx="301752" cy="301752"/>
          </a:xfrm>
          <a:prstGeom prst="rect">
            <a:avLst/>
          </a:prstGeom>
        </p:spPr>
      </p:pic>
      <p:sp>
        <p:nvSpPr>
          <p:cNvPr id="23" name="Text 16">
            <a:extLst>
              <a:ext uri="{FF2B5EF4-FFF2-40B4-BE49-F238E27FC236}">
                <a16:creationId xmlns:a16="http://schemas.microsoft.com/office/drawing/2014/main" id="{721DF430-35DE-B263-11A1-1E1032438C8B}"/>
              </a:ext>
            </a:extLst>
          </p:cNvPr>
          <p:cNvSpPr/>
          <p:nvPr/>
        </p:nvSpPr>
        <p:spPr>
          <a:xfrm>
            <a:off x="1882142" y="397764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Más tecnología</a:t>
            </a:r>
            <a:endParaRPr lang="en-US" sz="1400" dirty="0"/>
          </a:p>
        </p:txBody>
      </p:sp>
      <p:sp>
        <p:nvSpPr>
          <p:cNvPr id="24" name="Text 17">
            <a:extLst>
              <a:ext uri="{FF2B5EF4-FFF2-40B4-BE49-F238E27FC236}">
                <a16:creationId xmlns:a16="http://schemas.microsoft.com/office/drawing/2014/main" id="{C197F9DE-720B-952F-A3BB-C305DE43C63C}"/>
              </a:ext>
            </a:extLst>
          </p:cNvPr>
          <p:cNvSpPr/>
          <p:nvPr/>
        </p:nvSpPr>
        <p:spPr>
          <a:xfrm>
            <a:off x="1287782" y="452628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Analítica de datos, herramientas de detección, IA en uso real.</a:t>
            </a:r>
            <a:endParaRPr lang="en-US" sz="1000" dirty="0"/>
          </a:p>
        </p:txBody>
      </p:sp>
      <p:sp>
        <p:nvSpPr>
          <p:cNvPr id="25" name="Shape 18">
            <a:extLst>
              <a:ext uri="{FF2B5EF4-FFF2-40B4-BE49-F238E27FC236}">
                <a16:creationId xmlns:a16="http://schemas.microsoft.com/office/drawing/2014/main" id="{3FC0EFA3-2CD2-B409-D286-2E39392CCE94}"/>
              </a:ext>
            </a:extLst>
          </p:cNvPr>
          <p:cNvSpPr/>
          <p:nvPr/>
        </p:nvSpPr>
        <p:spPr>
          <a:xfrm>
            <a:off x="4396742" y="3749040"/>
            <a:ext cx="2697480" cy="132588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26" name="Shape 19">
            <a:extLst>
              <a:ext uri="{FF2B5EF4-FFF2-40B4-BE49-F238E27FC236}">
                <a16:creationId xmlns:a16="http://schemas.microsoft.com/office/drawing/2014/main" id="{3EB4D03E-48B7-C7ED-B84A-087DDDFE858B}"/>
              </a:ext>
            </a:extLst>
          </p:cNvPr>
          <p:cNvSpPr/>
          <p:nvPr/>
        </p:nvSpPr>
        <p:spPr>
          <a:xfrm>
            <a:off x="4579622" y="3931920"/>
            <a:ext cx="502920" cy="502920"/>
          </a:xfrm>
          <a:prstGeom prst="ellipse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pic>
        <p:nvPicPr>
          <p:cNvPr id="27" name="Image 4" descr="preencoded.png">
            <a:extLst>
              <a:ext uri="{FF2B5EF4-FFF2-40B4-BE49-F238E27FC236}">
                <a16:creationId xmlns:a16="http://schemas.microsoft.com/office/drawing/2014/main" id="{F31AD10F-A2C4-9944-07B8-AB33D5E8D5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0206" y="4032504"/>
            <a:ext cx="301752" cy="301752"/>
          </a:xfrm>
          <a:prstGeom prst="rect">
            <a:avLst/>
          </a:prstGeom>
        </p:spPr>
      </p:pic>
      <p:sp>
        <p:nvSpPr>
          <p:cNvPr id="28" name="Text 20">
            <a:extLst>
              <a:ext uri="{FF2B5EF4-FFF2-40B4-BE49-F238E27FC236}">
                <a16:creationId xmlns:a16="http://schemas.microsoft.com/office/drawing/2014/main" id="{481DCE26-B4A1-86E0-0623-091511CDEA04}"/>
              </a:ext>
            </a:extLst>
          </p:cNvPr>
          <p:cNvSpPr/>
          <p:nvPr/>
        </p:nvSpPr>
        <p:spPr>
          <a:xfrm>
            <a:off x="5173982" y="397764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Más talento</a:t>
            </a:r>
            <a:endParaRPr lang="en-US" sz="1400" dirty="0"/>
          </a:p>
        </p:txBody>
      </p:sp>
      <p:sp>
        <p:nvSpPr>
          <p:cNvPr id="29" name="Text 21">
            <a:extLst>
              <a:ext uri="{FF2B5EF4-FFF2-40B4-BE49-F238E27FC236}">
                <a16:creationId xmlns:a16="http://schemas.microsoft.com/office/drawing/2014/main" id="{DF693165-EDE7-67F9-2787-9D83D614DFC8}"/>
              </a:ext>
            </a:extLst>
          </p:cNvPr>
          <p:cNvSpPr/>
          <p:nvPr/>
        </p:nvSpPr>
        <p:spPr>
          <a:xfrm>
            <a:off x="4579622" y="452628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Especialistas TI, forenses, en sostenibilidad ya no son lujo.</a:t>
            </a:r>
            <a:endParaRPr lang="en-US" sz="1000" dirty="0"/>
          </a:p>
        </p:txBody>
      </p:sp>
      <p:sp>
        <p:nvSpPr>
          <p:cNvPr id="30" name="Shape 22">
            <a:extLst>
              <a:ext uri="{FF2B5EF4-FFF2-40B4-BE49-F238E27FC236}">
                <a16:creationId xmlns:a16="http://schemas.microsoft.com/office/drawing/2014/main" id="{C5CBBF83-BD08-E5C1-D929-DE93A99246EE}"/>
              </a:ext>
            </a:extLst>
          </p:cNvPr>
          <p:cNvSpPr/>
          <p:nvPr/>
        </p:nvSpPr>
        <p:spPr>
          <a:xfrm>
            <a:off x="7688582" y="3749040"/>
            <a:ext cx="2697480" cy="132588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31" name="Shape 23">
            <a:extLst>
              <a:ext uri="{FF2B5EF4-FFF2-40B4-BE49-F238E27FC236}">
                <a16:creationId xmlns:a16="http://schemas.microsoft.com/office/drawing/2014/main" id="{018AB4D8-9308-218D-8FEA-DA05333000B6}"/>
              </a:ext>
            </a:extLst>
          </p:cNvPr>
          <p:cNvSpPr/>
          <p:nvPr/>
        </p:nvSpPr>
        <p:spPr>
          <a:xfrm>
            <a:off x="7871462" y="3931920"/>
            <a:ext cx="502920" cy="502920"/>
          </a:xfrm>
          <a:prstGeom prst="ellipse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pic>
        <p:nvPicPr>
          <p:cNvPr id="32" name="Image 5" descr="preencoded.png">
            <a:extLst>
              <a:ext uri="{FF2B5EF4-FFF2-40B4-BE49-F238E27FC236}">
                <a16:creationId xmlns:a16="http://schemas.microsoft.com/office/drawing/2014/main" id="{6163414D-9851-5D54-CB02-3995E554E5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72046" y="4032504"/>
            <a:ext cx="301752" cy="301752"/>
          </a:xfrm>
          <a:prstGeom prst="rect">
            <a:avLst/>
          </a:prstGeom>
        </p:spPr>
      </p:pic>
      <p:sp>
        <p:nvSpPr>
          <p:cNvPr id="33" name="Text 24">
            <a:extLst>
              <a:ext uri="{FF2B5EF4-FFF2-40B4-BE49-F238E27FC236}">
                <a16:creationId xmlns:a16="http://schemas.microsoft.com/office/drawing/2014/main" id="{2A84A431-CC0B-1C54-DDE1-AA9FAEAC0B7E}"/>
              </a:ext>
            </a:extLst>
          </p:cNvPr>
          <p:cNvSpPr/>
          <p:nvPr/>
        </p:nvSpPr>
        <p:spPr>
          <a:xfrm>
            <a:off x="8465822" y="397764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Más comunicación</a:t>
            </a:r>
            <a:endParaRPr lang="en-US" sz="1400" dirty="0"/>
          </a:p>
        </p:txBody>
      </p:sp>
      <p:sp>
        <p:nvSpPr>
          <p:cNvPr id="34" name="Text 25">
            <a:extLst>
              <a:ext uri="{FF2B5EF4-FFF2-40B4-BE49-F238E27FC236}">
                <a16:creationId xmlns:a16="http://schemas.microsoft.com/office/drawing/2014/main" id="{9DA5A431-A88C-B7D3-1CE7-58C137709215}"/>
              </a:ext>
            </a:extLst>
          </p:cNvPr>
          <p:cNvSpPr/>
          <p:nvPr/>
        </p:nvSpPr>
        <p:spPr>
          <a:xfrm>
            <a:off x="7871462" y="452628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Diálogo continuo con gobierno corporativo y comités de auditoría.</a:t>
            </a:r>
            <a:endParaRPr lang="en-US" sz="1000" dirty="0"/>
          </a:p>
        </p:txBody>
      </p:sp>
      <p:sp>
        <p:nvSpPr>
          <p:cNvPr id="35" name="Text 26">
            <a:extLst>
              <a:ext uri="{FF2B5EF4-FFF2-40B4-BE49-F238E27FC236}">
                <a16:creationId xmlns:a16="http://schemas.microsoft.com/office/drawing/2014/main" id="{7C6ADB7E-38EA-C048-DC80-6C2EEA8955B5}"/>
              </a:ext>
            </a:extLst>
          </p:cNvPr>
          <p:cNvSpPr/>
          <p:nvPr/>
        </p:nvSpPr>
        <p:spPr>
          <a:xfrm>
            <a:off x="10248902" y="6448425"/>
            <a:ext cx="1224412" cy="2122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impacto de las NIA  </a:t>
            </a:r>
            <a:endParaRPr lang="en-US" sz="900" dirty="0"/>
          </a:p>
        </p:txBody>
      </p:sp>
      <p:sp>
        <p:nvSpPr>
          <p:cNvPr id="36" name="Text 27">
            <a:extLst>
              <a:ext uri="{FF2B5EF4-FFF2-40B4-BE49-F238E27FC236}">
                <a16:creationId xmlns:a16="http://schemas.microsoft.com/office/drawing/2014/main" id="{E295F0FA-D0DF-751C-E0AF-448A27FC6657}"/>
              </a:ext>
            </a:extLst>
          </p:cNvPr>
          <p:cNvSpPr/>
          <p:nvPr/>
        </p:nvSpPr>
        <p:spPr>
          <a:xfrm>
            <a:off x="8229600" y="480060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5025624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12">
            <a:extLst>
              <a:ext uri="{FF2B5EF4-FFF2-40B4-BE49-F238E27FC236}">
                <a16:creationId xmlns:a16="http://schemas.microsoft.com/office/drawing/2014/main" id="{C256A23E-D76F-89B4-CE9A-7826E59BCD0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7" name="Text 1">
            <a:extLst>
              <a:ext uri="{FF2B5EF4-FFF2-40B4-BE49-F238E27FC236}">
                <a16:creationId xmlns:a16="http://schemas.microsoft.com/office/drawing/2014/main" id="{72C709B1-D71C-5708-5D8C-77B95D8398D4}"/>
              </a:ext>
            </a:extLst>
          </p:cNvPr>
          <p:cNvSpPr/>
          <p:nvPr/>
        </p:nvSpPr>
        <p:spPr>
          <a:xfrm>
            <a:off x="555879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6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CIERRE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39" name="Text 2">
            <a:extLst>
              <a:ext uri="{FF2B5EF4-FFF2-40B4-BE49-F238E27FC236}">
                <a16:creationId xmlns:a16="http://schemas.microsoft.com/office/drawing/2014/main" id="{5385B3F1-2F31-2AED-C1B8-D676AA1C6060}"/>
              </a:ext>
            </a:extLst>
          </p:cNvPr>
          <p:cNvSpPr/>
          <p:nvPr/>
        </p:nvSpPr>
        <p:spPr>
          <a:xfrm>
            <a:off x="548640" y="1783080"/>
            <a:ext cx="112242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auditoría está dejando de ser un ejercicio de cumplimiento.</a:t>
            </a:r>
            <a:endParaRPr lang="en-US" sz="3600" dirty="0"/>
          </a:p>
        </p:txBody>
      </p:sp>
      <p:sp>
        <p:nvSpPr>
          <p:cNvPr id="40" name="Text 3">
            <a:extLst>
              <a:ext uri="{FF2B5EF4-FFF2-40B4-BE49-F238E27FC236}">
                <a16:creationId xmlns:a16="http://schemas.microsoft.com/office/drawing/2014/main" id="{A8B855DB-CBA8-D3F2-E69E-B6A0CFC50541}"/>
              </a:ext>
            </a:extLst>
          </p:cNvPr>
          <p:cNvSpPr/>
          <p:nvPr/>
        </p:nvSpPr>
        <p:spPr>
          <a:xfrm>
            <a:off x="2139315" y="2760345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004C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está convirtiendo en juicio profesional asistido por datos —y respaldado por sistemas de calidad documentados.</a:t>
            </a:r>
            <a:endParaRPr lang="en-US" sz="2000" dirty="0">
              <a:solidFill>
                <a:srgbClr val="004C9D"/>
              </a:solidFill>
            </a:endParaRPr>
          </a:p>
        </p:txBody>
      </p:sp>
      <p:sp>
        <p:nvSpPr>
          <p:cNvPr id="41" name="Shape 4">
            <a:extLst>
              <a:ext uri="{FF2B5EF4-FFF2-40B4-BE49-F238E27FC236}">
                <a16:creationId xmlns:a16="http://schemas.microsoft.com/office/drawing/2014/main" id="{10275127-62C8-763A-E5BF-D3130809A137}"/>
              </a:ext>
            </a:extLst>
          </p:cNvPr>
          <p:cNvSpPr/>
          <p:nvPr/>
        </p:nvSpPr>
        <p:spPr>
          <a:xfrm>
            <a:off x="6096000" y="3638169"/>
            <a:ext cx="457200" cy="36576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prstDash val="solid"/>
          </a:ln>
        </p:spPr>
        <p:txBody>
          <a:bodyPr/>
          <a:lstStyle/>
          <a:p>
            <a:endParaRPr lang="es-DO">
              <a:solidFill>
                <a:srgbClr val="FF0000"/>
              </a:solidFill>
            </a:endParaRPr>
          </a:p>
        </p:txBody>
      </p:sp>
      <p:sp>
        <p:nvSpPr>
          <p:cNvPr id="42" name="Text 5">
            <a:extLst>
              <a:ext uri="{FF2B5EF4-FFF2-40B4-BE49-F238E27FC236}">
                <a16:creationId xmlns:a16="http://schemas.microsoft.com/office/drawing/2014/main" id="{3F78C14C-864B-DE53-0796-5FCE965C21A9}"/>
              </a:ext>
            </a:extLst>
          </p:cNvPr>
          <p:cNvSpPr/>
          <p:nvPr/>
        </p:nvSpPr>
        <p:spPr>
          <a:xfrm>
            <a:off x="2339340" y="381762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pregunta para cada profesional en esta sala:</a:t>
            </a:r>
            <a:endParaRPr lang="en-US" sz="16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1600" i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¿están sus papeles de trabajo preparados para diciembre 2026?</a:t>
            </a:r>
            <a:endParaRPr lang="en-US" sz="1600" dirty="0">
              <a:solidFill>
                <a:srgbClr val="FF0000"/>
              </a:solidFill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58A4E0B-4C46-753D-D175-D304D4C96F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8775" y="640080"/>
            <a:ext cx="1114425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3260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88CA9-7053-03D5-2952-F2B866306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2">
            <a:extLst>
              <a:ext uri="{FF2B5EF4-FFF2-40B4-BE49-F238E27FC236}">
                <a16:creationId xmlns:a16="http://schemas.microsoft.com/office/drawing/2014/main" id="{1D03314C-BB1D-4B4C-30C9-E46C85BC5C2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A6A36214-2F9E-C898-8EC8-7E0DBCC82825}"/>
              </a:ext>
            </a:extLst>
          </p:cNvPr>
          <p:cNvSpPr/>
          <p:nvPr/>
        </p:nvSpPr>
        <p:spPr>
          <a:xfrm>
            <a:off x="781050" y="2708909"/>
            <a:ext cx="7448550" cy="16249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¡MUCHAS GRACIAS!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986823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2">
            <a:extLst>
              <a:ext uri="{FF2B5EF4-FFF2-40B4-BE49-F238E27FC236}">
                <a16:creationId xmlns:a16="http://schemas.microsoft.com/office/drawing/2014/main" id="{386AB347-A619-0EEB-E0E4-EDFFC1A6BC6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93066F48-67BD-4079-7EAC-3E6DED4281A9}"/>
              </a:ext>
            </a:extLst>
          </p:cNvPr>
          <p:cNvSpPr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</a:t>
            </a:r>
            <a:endParaRPr lang="en-US" sz="2800" dirty="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774C3C13-0DED-18CD-6C63-DE78A1170BA0}"/>
              </a:ext>
            </a:extLst>
          </p:cNvPr>
          <p:cNvSpPr/>
          <p:nvPr/>
        </p:nvSpPr>
        <p:spPr>
          <a:xfrm>
            <a:off x="457200" y="1554480"/>
            <a:ext cx="54864" cy="8686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D3E2252B-2ED7-2661-5A27-0C9FE0677401}"/>
              </a:ext>
            </a:extLst>
          </p:cNvPr>
          <p:cNvSpPr/>
          <p:nvPr/>
        </p:nvSpPr>
        <p:spPr>
          <a:xfrm>
            <a:off x="512064" y="1554480"/>
            <a:ext cx="4014216" cy="86868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EAE947E4-6CF4-065F-E77A-62A6BC6C7858}"/>
              </a:ext>
            </a:extLst>
          </p:cNvPr>
          <p:cNvSpPr/>
          <p:nvPr/>
        </p:nvSpPr>
        <p:spPr>
          <a:xfrm>
            <a:off x="640080" y="164592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40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351DEC58-97A5-203F-C467-122825D6AB66}"/>
              </a:ext>
            </a:extLst>
          </p:cNvPr>
          <p:cNvSpPr/>
          <p:nvPr/>
        </p:nvSpPr>
        <p:spPr>
          <a:xfrm>
            <a:off x="1325880" y="164592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qué importan las NIA hoy</a:t>
            </a:r>
            <a:endParaRPr lang="en-US" sz="140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5381D5DC-2C22-5BA1-EB24-0F7455713ED4}"/>
              </a:ext>
            </a:extLst>
          </p:cNvPr>
          <p:cNvSpPr/>
          <p:nvPr/>
        </p:nvSpPr>
        <p:spPr>
          <a:xfrm>
            <a:off x="1325880" y="201168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Contexto global y demanda pública</a:t>
            </a:r>
            <a:endParaRPr lang="en-US" sz="1100" dirty="0"/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C3528D71-6001-A620-82D3-51F492883189}"/>
              </a:ext>
            </a:extLst>
          </p:cNvPr>
          <p:cNvSpPr/>
          <p:nvPr/>
        </p:nvSpPr>
        <p:spPr>
          <a:xfrm>
            <a:off x="4617720" y="1554480"/>
            <a:ext cx="54864" cy="8686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9089C00B-2A24-0F26-2C8B-0A82D4F5815F}"/>
              </a:ext>
            </a:extLst>
          </p:cNvPr>
          <p:cNvSpPr/>
          <p:nvPr/>
        </p:nvSpPr>
        <p:spPr>
          <a:xfrm>
            <a:off x="4672584" y="1554480"/>
            <a:ext cx="4014216" cy="86868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315130DD-79D1-B284-0FE0-A46821C3BAED}"/>
              </a:ext>
            </a:extLst>
          </p:cNvPr>
          <p:cNvSpPr/>
          <p:nvPr/>
        </p:nvSpPr>
        <p:spPr>
          <a:xfrm>
            <a:off x="4800600" y="164592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400" dirty="0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DFFAF101-9FC2-581E-9DB6-CD79B046CD79}"/>
              </a:ext>
            </a:extLst>
          </p:cNvPr>
          <p:cNvSpPr/>
          <p:nvPr/>
        </p:nvSpPr>
        <p:spPr>
          <a:xfrm>
            <a:off x="5486400" y="164592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son y qué regulan?</a:t>
            </a:r>
            <a:endParaRPr lang="en-US" sz="1400" dirty="0"/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19745673-C5CC-2831-57B4-178B63A76066}"/>
              </a:ext>
            </a:extLst>
          </p:cNvPr>
          <p:cNvSpPr/>
          <p:nvPr/>
        </p:nvSpPr>
        <p:spPr>
          <a:xfrm>
            <a:off x="5486400" y="201168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Marco IAASB, Handbook, familia de normas</a:t>
            </a:r>
            <a:endParaRPr lang="en-US" sz="1100" dirty="0"/>
          </a:p>
        </p:txBody>
      </p:sp>
      <p:sp>
        <p:nvSpPr>
          <p:cNvPr id="15" name="Shape 12">
            <a:extLst>
              <a:ext uri="{FF2B5EF4-FFF2-40B4-BE49-F238E27FC236}">
                <a16:creationId xmlns:a16="http://schemas.microsoft.com/office/drawing/2014/main" id="{539A0167-1233-FC44-F3B9-3A4273BEB7DF}"/>
              </a:ext>
            </a:extLst>
          </p:cNvPr>
          <p:cNvSpPr/>
          <p:nvPr/>
        </p:nvSpPr>
        <p:spPr>
          <a:xfrm>
            <a:off x="457200" y="2560320"/>
            <a:ext cx="54864" cy="8686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3046A44C-BA00-8DA1-6D41-4D376717F1BE}"/>
              </a:ext>
            </a:extLst>
          </p:cNvPr>
          <p:cNvSpPr/>
          <p:nvPr/>
        </p:nvSpPr>
        <p:spPr>
          <a:xfrm>
            <a:off x="512064" y="2560320"/>
            <a:ext cx="4014216" cy="86868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17" name="Text 14">
            <a:extLst>
              <a:ext uri="{FF2B5EF4-FFF2-40B4-BE49-F238E27FC236}">
                <a16:creationId xmlns:a16="http://schemas.microsoft.com/office/drawing/2014/main" id="{AFDE67A5-A138-A53C-D5B5-4A7EE6950743}"/>
              </a:ext>
            </a:extLst>
          </p:cNvPr>
          <p:cNvSpPr/>
          <p:nvPr/>
        </p:nvSpPr>
        <p:spPr>
          <a:xfrm>
            <a:off x="640080" y="265176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400" dirty="0"/>
          </a:p>
        </p:txBody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0F76EA50-C4DF-D0BA-F4A3-58920CE914A2}"/>
              </a:ext>
            </a:extLst>
          </p:cNvPr>
          <p:cNvSpPr/>
          <p:nvPr/>
        </p:nvSpPr>
        <p:spPr>
          <a:xfrm>
            <a:off x="1325880" y="265176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Reformas más relevantes</a:t>
            </a:r>
            <a:endParaRPr lang="en-US" sz="1400" dirty="0"/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350DFC72-7AA8-12D4-E039-6818BFCDD8C0}"/>
              </a:ext>
            </a:extLst>
          </p:cNvPr>
          <p:cNvSpPr/>
          <p:nvPr/>
        </p:nvSpPr>
        <p:spPr>
          <a:xfrm>
            <a:off x="1325880" y="301752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 normas que están redefiniendo la auditoría</a:t>
            </a:r>
            <a:endParaRPr lang="en-US" sz="1100" dirty="0"/>
          </a:p>
        </p:txBody>
      </p:sp>
      <p:sp>
        <p:nvSpPr>
          <p:cNvPr id="20" name="Shape 17">
            <a:extLst>
              <a:ext uri="{FF2B5EF4-FFF2-40B4-BE49-F238E27FC236}">
                <a16:creationId xmlns:a16="http://schemas.microsoft.com/office/drawing/2014/main" id="{2EEDDD71-D015-D348-D4D8-B25E5E9E5DBF}"/>
              </a:ext>
            </a:extLst>
          </p:cNvPr>
          <p:cNvSpPr/>
          <p:nvPr/>
        </p:nvSpPr>
        <p:spPr>
          <a:xfrm>
            <a:off x="4617720" y="2560320"/>
            <a:ext cx="54864" cy="8686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21" name="Shape 18">
            <a:extLst>
              <a:ext uri="{FF2B5EF4-FFF2-40B4-BE49-F238E27FC236}">
                <a16:creationId xmlns:a16="http://schemas.microsoft.com/office/drawing/2014/main" id="{318F6DBD-D8E0-5531-5574-B28BFC52B604}"/>
              </a:ext>
            </a:extLst>
          </p:cNvPr>
          <p:cNvSpPr/>
          <p:nvPr/>
        </p:nvSpPr>
        <p:spPr>
          <a:xfrm>
            <a:off x="4672584" y="2560320"/>
            <a:ext cx="4014216" cy="86868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22" name="Text 19">
            <a:extLst>
              <a:ext uri="{FF2B5EF4-FFF2-40B4-BE49-F238E27FC236}">
                <a16:creationId xmlns:a16="http://schemas.microsoft.com/office/drawing/2014/main" id="{7560C13C-719D-D106-C705-C86BB5DB39B2}"/>
              </a:ext>
            </a:extLst>
          </p:cNvPr>
          <p:cNvSpPr/>
          <p:nvPr/>
        </p:nvSpPr>
        <p:spPr>
          <a:xfrm>
            <a:off x="4800600" y="265176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2400" dirty="0"/>
          </a:p>
        </p:txBody>
      </p:sp>
      <p:sp>
        <p:nvSpPr>
          <p:cNvPr id="23" name="Text 20">
            <a:extLst>
              <a:ext uri="{FF2B5EF4-FFF2-40B4-BE49-F238E27FC236}">
                <a16:creationId xmlns:a16="http://schemas.microsoft.com/office/drawing/2014/main" id="{D704F049-8946-DCA7-6DBE-39DE61B67355}"/>
              </a:ext>
            </a:extLst>
          </p:cNvPr>
          <p:cNvSpPr/>
          <p:nvPr/>
        </p:nvSpPr>
        <p:spPr>
          <a:xfrm>
            <a:off x="5486400" y="265176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NIA clave en la ejecución</a:t>
            </a:r>
            <a:endParaRPr lang="en-US" sz="1400" dirty="0"/>
          </a:p>
        </p:txBody>
      </p:sp>
      <p:sp>
        <p:nvSpPr>
          <p:cNvPr id="24" name="Text 21">
            <a:extLst>
              <a:ext uri="{FF2B5EF4-FFF2-40B4-BE49-F238E27FC236}">
                <a16:creationId xmlns:a16="http://schemas.microsoft.com/office/drawing/2014/main" id="{1B691F74-D497-628A-B38B-42E241AADA88}"/>
              </a:ext>
            </a:extLst>
          </p:cNvPr>
          <p:cNvSpPr/>
          <p:nvPr/>
        </p:nvSpPr>
        <p:spPr>
          <a:xfrm>
            <a:off x="5486400" y="301752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Documentación, materialidad, evidencia, KAM</a:t>
            </a:r>
            <a:endParaRPr lang="en-US" sz="1100" dirty="0"/>
          </a:p>
        </p:txBody>
      </p:sp>
      <p:sp>
        <p:nvSpPr>
          <p:cNvPr id="25" name="Shape 22">
            <a:extLst>
              <a:ext uri="{FF2B5EF4-FFF2-40B4-BE49-F238E27FC236}">
                <a16:creationId xmlns:a16="http://schemas.microsoft.com/office/drawing/2014/main" id="{952C226B-962B-F7B3-CC0D-4260C2EB59F4}"/>
              </a:ext>
            </a:extLst>
          </p:cNvPr>
          <p:cNvSpPr/>
          <p:nvPr/>
        </p:nvSpPr>
        <p:spPr>
          <a:xfrm>
            <a:off x="457200" y="3566160"/>
            <a:ext cx="54864" cy="8686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26" name="Shape 23">
            <a:extLst>
              <a:ext uri="{FF2B5EF4-FFF2-40B4-BE49-F238E27FC236}">
                <a16:creationId xmlns:a16="http://schemas.microsoft.com/office/drawing/2014/main" id="{FB384949-AB84-0359-CA19-DDF37F994656}"/>
              </a:ext>
            </a:extLst>
          </p:cNvPr>
          <p:cNvSpPr/>
          <p:nvPr/>
        </p:nvSpPr>
        <p:spPr>
          <a:xfrm>
            <a:off x="512064" y="3566160"/>
            <a:ext cx="4014216" cy="86868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27" name="Text 24">
            <a:extLst>
              <a:ext uri="{FF2B5EF4-FFF2-40B4-BE49-F238E27FC236}">
                <a16:creationId xmlns:a16="http://schemas.microsoft.com/office/drawing/2014/main" id="{25C3D007-07B0-A782-D0EA-3E0047B5EA09}"/>
              </a:ext>
            </a:extLst>
          </p:cNvPr>
          <p:cNvSpPr/>
          <p:nvPr/>
        </p:nvSpPr>
        <p:spPr>
          <a:xfrm>
            <a:off x="640080" y="365760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2400" dirty="0"/>
          </a:p>
        </p:txBody>
      </p:sp>
      <p:sp>
        <p:nvSpPr>
          <p:cNvPr id="28" name="Text 25">
            <a:extLst>
              <a:ext uri="{FF2B5EF4-FFF2-40B4-BE49-F238E27FC236}">
                <a16:creationId xmlns:a16="http://schemas.microsoft.com/office/drawing/2014/main" id="{C68B1F85-9B11-2A3F-E58B-05D3CF7CC8B0}"/>
              </a:ext>
            </a:extLst>
          </p:cNvPr>
          <p:cNvSpPr/>
          <p:nvPr/>
        </p:nvSpPr>
        <p:spPr>
          <a:xfrm>
            <a:off x="1325880" y="365760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Impacto práctico</a:t>
            </a:r>
            <a:endParaRPr lang="en-US" sz="1400" dirty="0"/>
          </a:p>
        </p:txBody>
      </p:sp>
      <p:sp>
        <p:nvSpPr>
          <p:cNvPr id="29" name="Text 26">
            <a:extLst>
              <a:ext uri="{FF2B5EF4-FFF2-40B4-BE49-F238E27FC236}">
                <a16:creationId xmlns:a16="http://schemas.microsoft.com/office/drawing/2014/main" id="{5BB19BC5-D358-52D6-6A07-9EFFCC547F6A}"/>
              </a:ext>
            </a:extLst>
          </p:cNvPr>
          <p:cNvSpPr/>
          <p:nvPr/>
        </p:nvSpPr>
        <p:spPr>
          <a:xfrm>
            <a:off x="1325880" y="402336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cambia el día a día del auditor</a:t>
            </a:r>
            <a:endParaRPr lang="en-US" sz="1100" dirty="0"/>
          </a:p>
        </p:txBody>
      </p:sp>
      <p:sp>
        <p:nvSpPr>
          <p:cNvPr id="30" name="Shape 27">
            <a:extLst>
              <a:ext uri="{FF2B5EF4-FFF2-40B4-BE49-F238E27FC236}">
                <a16:creationId xmlns:a16="http://schemas.microsoft.com/office/drawing/2014/main" id="{D57B8D51-9EA8-85C0-12F1-0C9347F439D2}"/>
              </a:ext>
            </a:extLst>
          </p:cNvPr>
          <p:cNvSpPr/>
          <p:nvPr/>
        </p:nvSpPr>
        <p:spPr>
          <a:xfrm>
            <a:off x="4617720" y="3566160"/>
            <a:ext cx="54864" cy="8686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31" name="Shape 28">
            <a:extLst>
              <a:ext uri="{FF2B5EF4-FFF2-40B4-BE49-F238E27FC236}">
                <a16:creationId xmlns:a16="http://schemas.microsoft.com/office/drawing/2014/main" id="{766F06C1-6429-C586-D9B6-3ABC2783635A}"/>
              </a:ext>
            </a:extLst>
          </p:cNvPr>
          <p:cNvSpPr/>
          <p:nvPr/>
        </p:nvSpPr>
        <p:spPr>
          <a:xfrm>
            <a:off x="4672584" y="3566160"/>
            <a:ext cx="4014216" cy="86868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32" name="Text 29">
            <a:extLst>
              <a:ext uri="{FF2B5EF4-FFF2-40B4-BE49-F238E27FC236}">
                <a16:creationId xmlns:a16="http://schemas.microsoft.com/office/drawing/2014/main" id="{DCE80C47-6AD0-B50B-8FC4-EEF26E306C60}"/>
              </a:ext>
            </a:extLst>
          </p:cNvPr>
          <p:cNvSpPr/>
          <p:nvPr/>
        </p:nvSpPr>
        <p:spPr>
          <a:xfrm>
            <a:off x="4800600" y="365760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2400" dirty="0"/>
          </a:p>
        </p:txBody>
      </p:sp>
      <p:sp>
        <p:nvSpPr>
          <p:cNvPr id="33" name="Text 30">
            <a:extLst>
              <a:ext uri="{FF2B5EF4-FFF2-40B4-BE49-F238E27FC236}">
                <a16:creationId xmlns:a16="http://schemas.microsoft.com/office/drawing/2014/main" id="{12C29729-3256-A8D4-9E2B-3F5527C6AA5E}"/>
              </a:ext>
            </a:extLst>
          </p:cNvPr>
          <p:cNvSpPr/>
          <p:nvPr/>
        </p:nvSpPr>
        <p:spPr>
          <a:xfrm>
            <a:off x="5486400" y="365760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Cierre y reflexión</a:t>
            </a:r>
            <a:endParaRPr lang="en-US" sz="1400" dirty="0"/>
          </a:p>
        </p:txBody>
      </p:sp>
      <p:sp>
        <p:nvSpPr>
          <p:cNvPr id="34" name="Text 31">
            <a:extLst>
              <a:ext uri="{FF2B5EF4-FFF2-40B4-BE49-F238E27FC236}">
                <a16:creationId xmlns:a16="http://schemas.microsoft.com/office/drawing/2014/main" id="{25097424-EAC2-6540-886E-185997546B5F}"/>
              </a:ext>
            </a:extLst>
          </p:cNvPr>
          <p:cNvSpPr/>
          <p:nvPr/>
        </p:nvSpPr>
        <p:spPr>
          <a:xfrm>
            <a:off x="5486400" y="402336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 err="1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Mensaje</a:t>
            </a: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final</a:t>
            </a:r>
            <a:endParaRPr lang="en-US" sz="1100" dirty="0"/>
          </a:p>
        </p:txBody>
      </p:sp>
      <p:sp>
        <p:nvSpPr>
          <p:cNvPr id="35" name="Text 32">
            <a:extLst>
              <a:ext uri="{FF2B5EF4-FFF2-40B4-BE49-F238E27FC236}">
                <a16:creationId xmlns:a16="http://schemas.microsoft.com/office/drawing/2014/main" id="{B81381CF-3F3A-DE00-160B-778C345CB894}"/>
              </a:ext>
            </a:extLst>
          </p:cNvPr>
          <p:cNvSpPr/>
          <p:nvPr/>
        </p:nvSpPr>
        <p:spPr>
          <a:xfrm>
            <a:off x="457200" y="480060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impacto de las NIA 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245801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5">
            <a:extLst>
              <a:ext uri="{FF2B5EF4-FFF2-40B4-BE49-F238E27FC236}">
                <a16:creationId xmlns:a16="http://schemas.microsoft.com/office/drawing/2014/main" id="{FA98584F-7A96-F4E3-CB3C-34C44F9B433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0383"/>
          </a:xfrm>
          <a:prstGeom prst="rect">
            <a:avLst/>
          </a:prstGeom>
        </p:spPr>
      </p:pic>
      <p:sp>
        <p:nvSpPr>
          <p:cNvPr id="2" name="Text 0">
            <a:extLst>
              <a:ext uri="{FF2B5EF4-FFF2-40B4-BE49-F238E27FC236}">
                <a16:creationId xmlns:a16="http://schemas.microsoft.com/office/drawing/2014/main" id="{33EB1AC9-7A91-6C37-44BD-D4F63733AFC1}"/>
              </a:ext>
            </a:extLst>
          </p:cNvPr>
          <p:cNvSpPr/>
          <p:nvPr/>
        </p:nvSpPr>
        <p:spPr>
          <a:xfrm>
            <a:off x="457200" y="3200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4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 ·  CONTEXTO</a:t>
            </a:r>
            <a:endParaRPr lang="en-US" sz="105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CF018653-DFF6-96C0-D91C-F12B3A05645D}"/>
              </a:ext>
            </a:extLst>
          </p:cNvPr>
          <p:cNvSpPr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qué hablar de NIA hoy</a:t>
            </a:r>
            <a:endParaRPr lang="en-US" sz="3200" dirty="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FFE1EE0C-CB2F-11E5-AA30-84D64682A7F9}"/>
              </a:ext>
            </a:extLst>
          </p:cNvPr>
          <p:cNvSpPr/>
          <p:nvPr/>
        </p:nvSpPr>
        <p:spPr>
          <a:xfrm>
            <a:off x="457199" y="1554480"/>
            <a:ext cx="4505325" cy="3657600"/>
          </a:xfrm>
          <a:prstGeom prst="rect">
            <a:avLst/>
          </a:prstGeom>
          <a:solidFill>
            <a:srgbClr val="0F1736"/>
          </a:solidFill>
          <a:ln w="12700">
            <a:solidFill>
              <a:srgbClr val="0F1736"/>
            </a:solidFill>
            <a:prstDash val="solid"/>
          </a:ln>
        </p:spPr>
        <p:txBody>
          <a:bodyPr/>
          <a:lstStyle/>
          <a:p>
            <a:endParaRPr lang="es-DO" sz="200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73860B53-70C5-70FC-5BED-81F37CD6C03A}"/>
              </a:ext>
            </a:extLst>
          </p:cNvPr>
          <p:cNvSpPr/>
          <p:nvPr/>
        </p:nvSpPr>
        <p:spPr>
          <a:xfrm>
            <a:off x="743901" y="2148840"/>
            <a:ext cx="39319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</a:t>
            </a:r>
            <a:endParaRPr lang="en-US" sz="11500" dirty="0">
              <a:solidFill>
                <a:srgbClr val="FF0000"/>
              </a:solidFill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0F432F12-FB50-0413-C2A3-543B3A8D28CC}"/>
              </a:ext>
            </a:extLst>
          </p:cNvPr>
          <p:cNvSpPr/>
          <p:nvPr/>
        </p:nvSpPr>
        <p:spPr>
          <a:xfrm>
            <a:off x="743901" y="3441383"/>
            <a:ext cx="3931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DO" sz="1600" noProof="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Entran en vigor las reformas</a:t>
            </a:r>
            <a:endParaRPr lang="es-DO" sz="1600" noProof="0" dirty="0"/>
          </a:p>
          <a:p>
            <a:pPr marL="0" indent="0" algn="ctr">
              <a:buNone/>
            </a:pPr>
            <a:r>
              <a:rPr lang="es-DO" sz="1600" noProof="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más profundas en una década</a:t>
            </a:r>
            <a:endParaRPr lang="es-DO" sz="1600" noProof="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FCB68FC4-CC59-F53B-2534-CD8703D68833}"/>
              </a:ext>
            </a:extLst>
          </p:cNvPr>
          <p:cNvSpPr/>
          <p:nvPr/>
        </p:nvSpPr>
        <p:spPr>
          <a:xfrm>
            <a:off x="743901" y="449961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NIA 240 Revisada · NIA 570 Revisada · ISSA 5000</a:t>
            </a:r>
            <a:endParaRPr lang="en-US" sz="1200" dirty="0"/>
          </a:p>
        </p:txBody>
      </p:sp>
      <p:pic>
        <p:nvPicPr>
          <p:cNvPr id="9" name="Image 0" descr="preencoded.png">
            <a:extLst>
              <a:ext uri="{FF2B5EF4-FFF2-40B4-BE49-F238E27FC236}">
                <a16:creationId xmlns:a16="http://schemas.microsoft.com/office/drawing/2014/main" id="{63831C30-7E48-4C67-EE09-E4BEF87969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800" y="1600200"/>
            <a:ext cx="320040" cy="320040"/>
          </a:xfrm>
          <a:prstGeom prst="rect">
            <a:avLst/>
          </a:prstGeom>
        </p:spPr>
      </p:pic>
      <p:sp>
        <p:nvSpPr>
          <p:cNvPr id="10" name="Text 6">
            <a:extLst>
              <a:ext uri="{FF2B5EF4-FFF2-40B4-BE49-F238E27FC236}">
                <a16:creationId xmlns:a16="http://schemas.microsoft.com/office/drawing/2014/main" id="{ECA41077-16DD-10AB-57E5-4DE4BF1764BC}"/>
              </a:ext>
            </a:extLst>
          </p:cNvPr>
          <p:cNvSpPr/>
          <p:nvPr/>
        </p:nvSpPr>
        <p:spPr>
          <a:xfrm>
            <a:off x="6096000" y="15544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Escándalos corporativos recientes</a:t>
            </a:r>
            <a:endParaRPr lang="en-US" dirty="0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6BE05A6B-80A8-044C-CB13-4EE0F0C7F0F5}"/>
              </a:ext>
            </a:extLst>
          </p:cNvPr>
          <p:cNvSpPr/>
          <p:nvPr/>
        </p:nvSpPr>
        <p:spPr>
          <a:xfrm>
            <a:off x="6096000" y="1874520"/>
            <a:ext cx="3657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Wirecard, NMC Health, Carillion: el público pregunta por el rol del auditor frente al fraude.</a:t>
            </a:r>
            <a:endParaRPr lang="en-US" sz="1400" dirty="0"/>
          </a:p>
        </p:txBody>
      </p:sp>
      <p:pic>
        <p:nvPicPr>
          <p:cNvPr id="12" name="Image 1" descr="preencoded.png">
            <a:extLst>
              <a:ext uri="{FF2B5EF4-FFF2-40B4-BE49-F238E27FC236}">
                <a16:creationId xmlns:a16="http://schemas.microsoft.com/office/drawing/2014/main" id="{3C6E68A9-50C1-F35A-33C7-B6291C7C3A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1184" y="2737485"/>
            <a:ext cx="320040" cy="320040"/>
          </a:xfrm>
          <a:prstGeom prst="rect">
            <a:avLst/>
          </a:prstGeom>
        </p:spPr>
      </p:pic>
      <p:sp>
        <p:nvSpPr>
          <p:cNvPr id="13" name="Text 8">
            <a:extLst>
              <a:ext uri="{FF2B5EF4-FFF2-40B4-BE49-F238E27FC236}">
                <a16:creationId xmlns:a16="http://schemas.microsoft.com/office/drawing/2014/main" id="{A392C868-7A6C-779C-A2DE-84C7FD5B630D}"/>
              </a:ext>
            </a:extLst>
          </p:cNvPr>
          <p:cNvSpPr/>
          <p:nvPr/>
        </p:nvSpPr>
        <p:spPr>
          <a:xfrm>
            <a:off x="6096000" y="2691765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Tecnología y datos</a:t>
            </a:r>
            <a:endParaRPr lang="en-US" dirty="0"/>
          </a:p>
        </p:txBody>
      </p:sp>
      <p:sp>
        <p:nvSpPr>
          <p:cNvPr id="14" name="Text 9">
            <a:extLst>
              <a:ext uri="{FF2B5EF4-FFF2-40B4-BE49-F238E27FC236}">
                <a16:creationId xmlns:a16="http://schemas.microsoft.com/office/drawing/2014/main" id="{3640C7D0-3C43-0B56-7D09-CFF30DC9056E}"/>
              </a:ext>
            </a:extLst>
          </p:cNvPr>
          <p:cNvSpPr/>
          <p:nvPr/>
        </p:nvSpPr>
        <p:spPr>
          <a:xfrm>
            <a:off x="6096000" y="3108960"/>
            <a:ext cx="3657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auditoría sobre muestras está siendo desplazada por analítica de 100% de transacciones.</a:t>
            </a:r>
            <a:endParaRPr lang="en-US" sz="1400" dirty="0"/>
          </a:p>
        </p:txBody>
      </p:sp>
      <p:pic>
        <p:nvPicPr>
          <p:cNvPr id="15" name="Image 2" descr="preencoded.png">
            <a:extLst>
              <a:ext uri="{FF2B5EF4-FFF2-40B4-BE49-F238E27FC236}">
                <a16:creationId xmlns:a16="http://schemas.microsoft.com/office/drawing/2014/main" id="{C59B5D8B-B882-6E89-FB23-6A69E724C7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800" y="3960495"/>
            <a:ext cx="320040" cy="320040"/>
          </a:xfrm>
          <a:prstGeom prst="rect">
            <a:avLst/>
          </a:prstGeom>
        </p:spPr>
      </p:pic>
      <p:sp>
        <p:nvSpPr>
          <p:cNvPr id="16" name="Text 10">
            <a:extLst>
              <a:ext uri="{FF2B5EF4-FFF2-40B4-BE49-F238E27FC236}">
                <a16:creationId xmlns:a16="http://schemas.microsoft.com/office/drawing/2014/main" id="{0AB680DB-A4A3-71C8-9E31-A108C41D8238}"/>
              </a:ext>
            </a:extLst>
          </p:cNvPr>
          <p:cNvSpPr/>
          <p:nvPr/>
        </p:nvSpPr>
        <p:spPr>
          <a:xfrm>
            <a:off x="6096000" y="4025265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Sostenibilidad e información no financiera</a:t>
            </a:r>
            <a:endParaRPr lang="en-US" dirty="0"/>
          </a:p>
        </p:txBody>
      </p:sp>
      <p:sp>
        <p:nvSpPr>
          <p:cNvPr id="17" name="Text 11">
            <a:extLst>
              <a:ext uri="{FF2B5EF4-FFF2-40B4-BE49-F238E27FC236}">
                <a16:creationId xmlns:a16="http://schemas.microsoft.com/office/drawing/2014/main" id="{49D23473-4A96-F9CC-E6AD-A8447F27C700}"/>
              </a:ext>
            </a:extLst>
          </p:cNvPr>
          <p:cNvSpPr/>
          <p:nvPr/>
        </p:nvSpPr>
        <p:spPr>
          <a:xfrm>
            <a:off x="6096000" y="4467225"/>
            <a:ext cx="3657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primera vez existe una norma global de aseguramiento de sostenibilidad.</a:t>
            </a:r>
            <a:endParaRPr lang="en-US" sz="1400" dirty="0"/>
          </a:p>
        </p:txBody>
      </p:sp>
      <p:sp>
        <p:nvSpPr>
          <p:cNvPr id="18" name="Text 12">
            <a:extLst>
              <a:ext uri="{FF2B5EF4-FFF2-40B4-BE49-F238E27FC236}">
                <a16:creationId xmlns:a16="http://schemas.microsoft.com/office/drawing/2014/main" id="{602C8495-0EDD-FD04-A505-394997004E35}"/>
              </a:ext>
            </a:extLst>
          </p:cNvPr>
          <p:cNvSpPr/>
          <p:nvPr/>
        </p:nvSpPr>
        <p:spPr>
          <a:xfrm>
            <a:off x="266700" y="653796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impacto de las NIA  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895639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id="{B455CA74-31F1-87D5-D56A-C8253D10DDE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4385"/>
            <a:ext cx="12192000" cy="6902385"/>
          </a:xfrm>
          <a:prstGeom prst="rect">
            <a:avLst/>
          </a:prstGeom>
        </p:spPr>
      </p:pic>
      <p:sp>
        <p:nvSpPr>
          <p:cNvPr id="81" name="Text 0">
            <a:extLst>
              <a:ext uri="{FF2B5EF4-FFF2-40B4-BE49-F238E27FC236}">
                <a16:creationId xmlns:a16="http://schemas.microsoft.com/office/drawing/2014/main" id="{87EAA001-6892-E14B-3646-190E9D748940}"/>
              </a:ext>
            </a:extLst>
          </p:cNvPr>
          <p:cNvSpPr/>
          <p:nvPr/>
        </p:nvSpPr>
        <p:spPr>
          <a:xfrm>
            <a:off x="457200" y="3200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 ·  MARCO</a:t>
            </a:r>
            <a:endParaRPr lang="en-US" sz="1000" dirty="0"/>
          </a:p>
        </p:txBody>
      </p:sp>
      <p:sp>
        <p:nvSpPr>
          <p:cNvPr id="82" name="Text 1">
            <a:extLst>
              <a:ext uri="{FF2B5EF4-FFF2-40B4-BE49-F238E27FC236}">
                <a16:creationId xmlns:a16="http://schemas.microsoft.com/office/drawing/2014/main" id="{03939BEA-9E3F-B1C6-6DB4-E1CD89D5F43E}"/>
              </a:ext>
            </a:extLst>
          </p:cNvPr>
          <p:cNvSpPr/>
          <p:nvPr/>
        </p:nvSpPr>
        <p:spPr>
          <a:xfrm>
            <a:off x="2249424" y="795338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son las Normas Internacionales de Auditoría?</a:t>
            </a:r>
            <a:endParaRPr lang="en-US" sz="2800" dirty="0"/>
          </a:p>
        </p:txBody>
      </p:sp>
      <p:sp>
        <p:nvSpPr>
          <p:cNvPr id="83" name="Text 2">
            <a:extLst>
              <a:ext uri="{FF2B5EF4-FFF2-40B4-BE49-F238E27FC236}">
                <a16:creationId xmlns:a16="http://schemas.microsoft.com/office/drawing/2014/main" id="{74260556-03FE-9674-9F6E-125BF5FB3BD5}"/>
              </a:ext>
            </a:extLst>
          </p:cNvPr>
          <p:cNvSpPr/>
          <p:nvPr/>
        </p:nvSpPr>
        <p:spPr>
          <a:xfrm>
            <a:off x="2058924" y="1417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 los estándares globales que establecen las responsabilidades del auditor independiente al realizar una auditoría de estados financieros.</a:t>
            </a:r>
            <a:endParaRPr lang="en-US" sz="1500" dirty="0"/>
          </a:p>
        </p:txBody>
      </p:sp>
      <p:sp>
        <p:nvSpPr>
          <p:cNvPr id="84" name="Shape 3">
            <a:extLst>
              <a:ext uri="{FF2B5EF4-FFF2-40B4-BE49-F238E27FC236}">
                <a16:creationId xmlns:a16="http://schemas.microsoft.com/office/drawing/2014/main" id="{A02F6E8B-B7B7-8B24-2106-41ECA5699C1E}"/>
              </a:ext>
            </a:extLst>
          </p:cNvPr>
          <p:cNvSpPr/>
          <p:nvPr/>
        </p:nvSpPr>
        <p:spPr>
          <a:xfrm>
            <a:off x="828675" y="2286000"/>
            <a:ext cx="2743200" cy="219456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85" name="Shape 4">
            <a:extLst>
              <a:ext uri="{FF2B5EF4-FFF2-40B4-BE49-F238E27FC236}">
                <a16:creationId xmlns:a16="http://schemas.microsoft.com/office/drawing/2014/main" id="{005CD347-7BFE-EAF5-7B86-127F74735D91}"/>
              </a:ext>
            </a:extLst>
          </p:cNvPr>
          <p:cNvSpPr/>
          <p:nvPr/>
        </p:nvSpPr>
        <p:spPr>
          <a:xfrm>
            <a:off x="1943100" y="2532983"/>
            <a:ext cx="502920" cy="502920"/>
          </a:xfrm>
          <a:prstGeom prst="ellipse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pic>
        <p:nvPicPr>
          <p:cNvPr id="86" name="Image 0" descr="preencoded.png">
            <a:extLst>
              <a:ext uri="{FF2B5EF4-FFF2-40B4-BE49-F238E27FC236}">
                <a16:creationId xmlns:a16="http://schemas.microsoft.com/office/drawing/2014/main" id="{F3042DFB-D539-3F9A-224B-1B6B690CD8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3684" y="2638234"/>
            <a:ext cx="301752" cy="301752"/>
          </a:xfrm>
          <a:prstGeom prst="rect">
            <a:avLst/>
          </a:prstGeom>
        </p:spPr>
      </p:pic>
      <p:sp>
        <p:nvSpPr>
          <p:cNvPr id="87" name="Text 5">
            <a:extLst>
              <a:ext uri="{FF2B5EF4-FFF2-40B4-BE49-F238E27FC236}">
                <a16:creationId xmlns:a16="http://schemas.microsoft.com/office/drawing/2014/main" id="{D6CC1AAC-6678-1E84-DE62-02BDBB2C4166}"/>
              </a:ext>
            </a:extLst>
          </p:cNvPr>
          <p:cNvSpPr/>
          <p:nvPr/>
        </p:nvSpPr>
        <p:spPr>
          <a:xfrm>
            <a:off x="1574673" y="313182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¿Quién las emite?</a:t>
            </a:r>
            <a:endParaRPr lang="en-US" sz="1300" dirty="0"/>
          </a:p>
        </p:txBody>
      </p:sp>
      <p:sp>
        <p:nvSpPr>
          <p:cNvPr id="88" name="Text 6">
            <a:extLst>
              <a:ext uri="{FF2B5EF4-FFF2-40B4-BE49-F238E27FC236}">
                <a16:creationId xmlns:a16="http://schemas.microsoft.com/office/drawing/2014/main" id="{7D09DB39-5947-E6BC-695A-55E7F2D79D55}"/>
              </a:ext>
            </a:extLst>
          </p:cNvPr>
          <p:cNvSpPr/>
          <p:nvPr/>
        </p:nvSpPr>
        <p:spPr>
          <a:xfrm>
            <a:off x="1057275" y="3441764"/>
            <a:ext cx="22860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IAASB (International Auditing and Assurance Standards Board) opera bajo </a:t>
            </a:r>
            <a:r>
              <a:rPr lang="en-US" sz="1100" dirty="0" err="1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supervisión</a:t>
            </a: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del PIOB, y </a:t>
            </a:r>
            <a:r>
              <a:rPr lang="en-US" sz="1100" dirty="0" err="1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marco</a:t>
            </a: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institucional</a:t>
            </a: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del IFEA, con </a:t>
            </a:r>
            <a:r>
              <a:rPr lang="en-US" sz="1100" dirty="0" err="1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soporte</a:t>
            </a: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operativo</a:t>
            </a: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IFAC.</a:t>
            </a:r>
          </a:p>
        </p:txBody>
      </p:sp>
      <p:sp>
        <p:nvSpPr>
          <p:cNvPr id="89" name="Shape 7">
            <a:extLst>
              <a:ext uri="{FF2B5EF4-FFF2-40B4-BE49-F238E27FC236}">
                <a16:creationId xmlns:a16="http://schemas.microsoft.com/office/drawing/2014/main" id="{0B4A9072-894F-C1AB-5082-FA98096CADE1}"/>
              </a:ext>
            </a:extLst>
          </p:cNvPr>
          <p:cNvSpPr/>
          <p:nvPr/>
        </p:nvSpPr>
        <p:spPr>
          <a:xfrm>
            <a:off x="4663440" y="2314576"/>
            <a:ext cx="2743200" cy="219456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90" name="Shape 8">
            <a:extLst>
              <a:ext uri="{FF2B5EF4-FFF2-40B4-BE49-F238E27FC236}">
                <a16:creationId xmlns:a16="http://schemas.microsoft.com/office/drawing/2014/main" id="{279C7ABB-139D-C8D5-4F77-DE8595E4F39A}"/>
              </a:ext>
            </a:extLst>
          </p:cNvPr>
          <p:cNvSpPr/>
          <p:nvPr/>
        </p:nvSpPr>
        <p:spPr>
          <a:xfrm>
            <a:off x="5783580" y="2512410"/>
            <a:ext cx="502920" cy="502920"/>
          </a:xfrm>
          <a:prstGeom prst="ellipse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pic>
        <p:nvPicPr>
          <p:cNvPr id="91" name="Image 1" descr="preencoded.png">
            <a:extLst>
              <a:ext uri="{FF2B5EF4-FFF2-40B4-BE49-F238E27FC236}">
                <a16:creationId xmlns:a16="http://schemas.microsoft.com/office/drawing/2014/main" id="{05308244-4193-5412-C80C-22C84FA620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4164" y="2622994"/>
            <a:ext cx="301752" cy="301752"/>
          </a:xfrm>
          <a:prstGeom prst="rect">
            <a:avLst/>
          </a:prstGeom>
        </p:spPr>
      </p:pic>
      <p:sp>
        <p:nvSpPr>
          <p:cNvPr id="92" name="Text 9">
            <a:extLst>
              <a:ext uri="{FF2B5EF4-FFF2-40B4-BE49-F238E27FC236}">
                <a16:creationId xmlns:a16="http://schemas.microsoft.com/office/drawing/2014/main" id="{88E20214-76DA-F101-F3D6-1C9502D64B40}"/>
              </a:ext>
            </a:extLst>
          </p:cNvPr>
          <p:cNvSpPr/>
          <p:nvPr/>
        </p:nvSpPr>
        <p:spPr>
          <a:xfrm>
            <a:off x="5463540" y="3211831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¿Dónde aplican?</a:t>
            </a:r>
            <a:endParaRPr lang="en-US" sz="1300" dirty="0"/>
          </a:p>
        </p:txBody>
      </p:sp>
      <p:sp>
        <p:nvSpPr>
          <p:cNvPr id="93" name="Text 10">
            <a:extLst>
              <a:ext uri="{FF2B5EF4-FFF2-40B4-BE49-F238E27FC236}">
                <a16:creationId xmlns:a16="http://schemas.microsoft.com/office/drawing/2014/main" id="{37663AA7-3A82-288F-5D8F-979D9D4DAD41}"/>
              </a:ext>
            </a:extLst>
          </p:cNvPr>
          <p:cNvSpPr/>
          <p:nvPr/>
        </p:nvSpPr>
        <p:spPr>
          <a:xfrm>
            <a:off x="4892040" y="3476626"/>
            <a:ext cx="22860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Adoptadas en más de 130 jurisdicciones. Son la base de la auditoría en la Unión Europea, América Latina, Asia y África.</a:t>
            </a:r>
            <a:endParaRPr lang="en-US" sz="1100" dirty="0"/>
          </a:p>
        </p:txBody>
      </p:sp>
      <p:sp>
        <p:nvSpPr>
          <p:cNvPr id="94" name="Shape 11">
            <a:extLst>
              <a:ext uri="{FF2B5EF4-FFF2-40B4-BE49-F238E27FC236}">
                <a16:creationId xmlns:a16="http://schemas.microsoft.com/office/drawing/2014/main" id="{9D0DCF98-5A3A-78A0-2301-B3DC6C9F1FF8}"/>
              </a:ext>
            </a:extLst>
          </p:cNvPr>
          <p:cNvSpPr/>
          <p:nvPr/>
        </p:nvSpPr>
        <p:spPr>
          <a:xfrm>
            <a:off x="8327136" y="2324101"/>
            <a:ext cx="2743200" cy="219456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95" name="Shape 12">
            <a:extLst>
              <a:ext uri="{FF2B5EF4-FFF2-40B4-BE49-F238E27FC236}">
                <a16:creationId xmlns:a16="http://schemas.microsoft.com/office/drawing/2014/main" id="{03B8D601-96FB-0461-3939-E078B011EA39}"/>
              </a:ext>
            </a:extLst>
          </p:cNvPr>
          <p:cNvSpPr/>
          <p:nvPr/>
        </p:nvSpPr>
        <p:spPr>
          <a:xfrm>
            <a:off x="9461754" y="2578036"/>
            <a:ext cx="502920" cy="502920"/>
          </a:xfrm>
          <a:prstGeom prst="ellipse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pic>
        <p:nvPicPr>
          <p:cNvPr id="96" name="Image 2" descr="preencoded.png">
            <a:extLst>
              <a:ext uri="{FF2B5EF4-FFF2-40B4-BE49-F238E27FC236}">
                <a16:creationId xmlns:a16="http://schemas.microsoft.com/office/drawing/2014/main" id="{D137ACB9-35BD-3475-2873-2EEAAD1CDA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2338" y="2656142"/>
            <a:ext cx="301752" cy="301752"/>
          </a:xfrm>
          <a:prstGeom prst="rect">
            <a:avLst/>
          </a:prstGeom>
        </p:spPr>
      </p:pic>
      <p:sp>
        <p:nvSpPr>
          <p:cNvPr id="97" name="Text 13">
            <a:extLst>
              <a:ext uri="{FF2B5EF4-FFF2-40B4-BE49-F238E27FC236}">
                <a16:creationId xmlns:a16="http://schemas.microsoft.com/office/drawing/2014/main" id="{F2181979-0255-7A32-ADD6-9B958C8C631D}"/>
              </a:ext>
            </a:extLst>
          </p:cNvPr>
          <p:cNvSpPr/>
          <p:nvPr/>
        </p:nvSpPr>
        <p:spPr>
          <a:xfrm>
            <a:off x="9220200" y="3209354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obligan?</a:t>
            </a:r>
            <a:endParaRPr lang="en-US" sz="1300" dirty="0"/>
          </a:p>
        </p:txBody>
      </p:sp>
      <p:sp>
        <p:nvSpPr>
          <p:cNvPr id="98" name="Text 14">
            <a:extLst>
              <a:ext uri="{FF2B5EF4-FFF2-40B4-BE49-F238E27FC236}">
                <a16:creationId xmlns:a16="http://schemas.microsoft.com/office/drawing/2014/main" id="{422D0CFF-155F-85C8-D2CA-E865DAC75160}"/>
              </a:ext>
            </a:extLst>
          </p:cNvPr>
          <p:cNvSpPr/>
          <p:nvPr/>
        </p:nvSpPr>
        <p:spPr>
          <a:xfrm>
            <a:off x="8555736" y="3465766"/>
            <a:ext cx="22860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miembros de IFAC se comprometen a adoptarlas (Statements of Membership Obligations). En cada país las activa el regulador local.</a:t>
            </a:r>
            <a:endParaRPr lang="en-US" sz="1100" dirty="0"/>
          </a:p>
        </p:txBody>
      </p:sp>
      <p:sp>
        <p:nvSpPr>
          <p:cNvPr id="99" name="Text 15">
            <a:extLst>
              <a:ext uri="{FF2B5EF4-FFF2-40B4-BE49-F238E27FC236}">
                <a16:creationId xmlns:a16="http://schemas.microsoft.com/office/drawing/2014/main" id="{23A63146-46B9-4C4A-FF97-3D50D5EBE9FC}"/>
              </a:ext>
            </a:extLst>
          </p:cNvPr>
          <p:cNvSpPr/>
          <p:nvPr/>
        </p:nvSpPr>
        <p:spPr>
          <a:xfrm>
            <a:off x="417195" y="6547485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impacto de las NIA</a:t>
            </a:r>
            <a:endParaRPr lang="en-US" sz="900" dirty="0"/>
          </a:p>
        </p:txBody>
      </p:sp>
      <p:sp>
        <p:nvSpPr>
          <p:cNvPr id="100" name="Text 16">
            <a:extLst>
              <a:ext uri="{FF2B5EF4-FFF2-40B4-BE49-F238E27FC236}">
                <a16:creationId xmlns:a16="http://schemas.microsoft.com/office/drawing/2014/main" id="{BA588E8C-CC62-3148-2F38-018B29197557}"/>
              </a:ext>
            </a:extLst>
          </p:cNvPr>
          <p:cNvSpPr/>
          <p:nvPr/>
        </p:nvSpPr>
        <p:spPr>
          <a:xfrm>
            <a:off x="8229600" y="480060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230080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BC9429-4157-40E8-A781-A0C5CEF84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id="{68AE3004-6182-9874-50E9-7D7ADC0A72A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Text 0">
            <a:extLst>
              <a:ext uri="{FF2B5EF4-FFF2-40B4-BE49-F238E27FC236}">
                <a16:creationId xmlns:a16="http://schemas.microsoft.com/office/drawing/2014/main" id="{6E786658-3373-7344-50A6-32C207476FC2}"/>
              </a:ext>
            </a:extLst>
          </p:cNvPr>
          <p:cNvSpPr/>
          <p:nvPr/>
        </p:nvSpPr>
        <p:spPr>
          <a:xfrm>
            <a:off x="457200" y="3200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 ·  MARCO</a:t>
            </a:r>
            <a:endParaRPr lang="en-US" sz="1000" dirty="0"/>
          </a:p>
        </p:txBody>
      </p:sp>
      <p:sp>
        <p:nvSpPr>
          <p:cNvPr id="25" name="Text 1">
            <a:extLst>
              <a:ext uri="{FF2B5EF4-FFF2-40B4-BE49-F238E27FC236}">
                <a16:creationId xmlns:a16="http://schemas.microsoft.com/office/drawing/2014/main" id="{B7BFA3E5-08F1-3C7D-4A8D-7B0868B45D2A}"/>
              </a:ext>
            </a:extLst>
          </p:cNvPr>
          <p:cNvSpPr/>
          <p:nvPr/>
        </p:nvSpPr>
        <p:spPr>
          <a:xfrm>
            <a:off x="2651760" y="7315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Handbook IAASB 2025: cuatro volúmenes</a:t>
            </a:r>
            <a:endParaRPr lang="en-US" sz="2800" dirty="0"/>
          </a:p>
        </p:txBody>
      </p:sp>
      <p:sp>
        <p:nvSpPr>
          <p:cNvPr id="26" name="Text 2">
            <a:extLst>
              <a:ext uri="{FF2B5EF4-FFF2-40B4-BE49-F238E27FC236}">
                <a16:creationId xmlns:a16="http://schemas.microsoft.com/office/drawing/2014/main" id="{5216E04F-6E1E-EAB8-7B9B-07FA03A28C3A}"/>
              </a:ext>
            </a:extLst>
          </p:cNvPr>
          <p:cNvSpPr/>
          <p:nvPr/>
        </p:nvSpPr>
        <p:spPr>
          <a:xfrm>
            <a:off x="1914525" y="1417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 la normativa internacional de auditoría, calidad y aseguramiento, organizada en una sola publicación oficial.</a:t>
            </a:r>
            <a:endParaRPr lang="en-US" sz="1300" dirty="0"/>
          </a:p>
        </p:txBody>
      </p:sp>
      <p:sp>
        <p:nvSpPr>
          <p:cNvPr id="27" name="Shape 3">
            <a:extLst>
              <a:ext uri="{FF2B5EF4-FFF2-40B4-BE49-F238E27FC236}">
                <a16:creationId xmlns:a16="http://schemas.microsoft.com/office/drawing/2014/main" id="{3AB61F75-5B22-75CE-C17E-A2C6E79CE5A6}"/>
              </a:ext>
            </a:extLst>
          </p:cNvPr>
          <p:cNvSpPr/>
          <p:nvPr/>
        </p:nvSpPr>
        <p:spPr>
          <a:xfrm>
            <a:off x="881063" y="1998345"/>
            <a:ext cx="2011680" cy="228600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28" name="Text 4">
            <a:extLst>
              <a:ext uri="{FF2B5EF4-FFF2-40B4-BE49-F238E27FC236}">
                <a16:creationId xmlns:a16="http://schemas.microsoft.com/office/drawing/2014/main" id="{139EDEE4-828B-6482-AFD9-ABF6B107324F}"/>
              </a:ext>
            </a:extLst>
          </p:cNvPr>
          <p:cNvSpPr/>
          <p:nvPr/>
        </p:nvSpPr>
        <p:spPr>
          <a:xfrm>
            <a:off x="900113" y="2171700"/>
            <a:ext cx="2011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4800" dirty="0"/>
          </a:p>
        </p:txBody>
      </p:sp>
      <p:sp>
        <p:nvSpPr>
          <p:cNvPr id="29" name="Shape 5">
            <a:extLst>
              <a:ext uri="{FF2B5EF4-FFF2-40B4-BE49-F238E27FC236}">
                <a16:creationId xmlns:a16="http://schemas.microsoft.com/office/drawing/2014/main" id="{7FD1C086-4F14-C727-2062-60D7C76E4B2F}"/>
              </a:ext>
            </a:extLst>
          </p:cNvPr>
          <p:cNvSpPr/>
          <p:nvPr/>
        </p:nvSpPr>
        <p:spPr>
          <a:xfrm>
            <a:off x="1704023" y="2926080"/>
            <a:ext cx="365760" cy="2286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30" name="Text 6">
            <a:extLst>
              <a:ext uri="{FF2B5EF4-FFF2-40B4-BE49-F238E27FC236}">
                <a16:creationId xmlns:a16="http://schemas.microsoft.com/office/drawing/2014/main" id="{21333AFE-086D-A01D-507D-FA5112C3C787}"/>
              </a:ext>
            </a:extLst>
          </p:cNvPr>
          <p:cNvSpPr/>
          <p:nvPr/>
        </p:nvSpPr>
        <p:spPr>
          <a:xfrm>
            <a:off x="1033463" y="3004185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ISQM, NIA y IAPN</a:t>
            </a:r>
            <a:endParaRPr lang="en-US" sz="1300" dirty="0"/>
          </a:p>
        </p:txBody>
      </p:sp>
      <p:sp>
        <p:nvSpPr>
          <p:cNvPr id="31" name="Text 7">
            <a:extLst>
              <a:ext uri="{FF2B5EF4-FFF2-40B4-BE49-F238E27FC236}">
                <a16:creationId xmlns:a16="http://schemas.microsoft.com/office/drawing/2014/main" id="{6FD19A95-A7A5-0DB2-8F44-4CE11E198B7B}"/>
              </a:ext>
            </a:extLst>
          </p:cNvPr>
          <p:cNvSpPr/>
          <p:nvPr/>
        </p:nvSpPr>
        <p:spPr>
          <a:xfrm>
            <a:off x="1040131" y="3461385"/>
            <a:ext cx="1737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Gestión de calidad, auditoría de EEFF, notas prácticas.</a:t>
            </a:r>
            <a:endParaRPr lang="en-US" sz="1000" dirty="0"/>
          </a:p>
        </p:txBody>
      </p:sp>
      <p:sp>
        <p:nvSpPr>
          <p:cNvPr id="32" name="Shape 8">
            <a:extLst>
              <a:ext uri="{FF2B5EF4-FFF2-40B4-BE49-F238E27FC236}">
                <a16:creationId xmlns:a16="http://schemas.microsoft.com/office/drawing/2014/main" id="{61B39DA0-4205-7112-27B8-2C5FAF1B8AA8}"/>
              </a:ext>
            </a:extLst>
          </p:cNvPr>
          <p:cNvSpPr/>
          <p:nvPr/>
        </p:nvSpPr>
        <p:spPr>
          <a:xfrm>
            <a:off x="3487103" y="2011680"/>
            <a:ext cx="2011680" cy="228600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33" name="Text 9">
            <a:extLst>
              <a:ext uri="{FF2B5EF4-FFF2-40B4-BE49-F238E27FC236}">
                <a16:creationId xmlns:a16="http://schemas.microsoft.com/office/drawing/2014/main" id="{4AC891C8-1026-55A4-76E8-4F0295AF2EE1}"/>
              </a:ext>
            </a:extLst>
          </p:cNvPr>
          <p:cNvSpPr/>
          <p:nvPr/>
        </p:nvSpPr>
        <p:spPr>
          <a:xfrm>
            <a:off x="3468053" y="2114550"/>
            <a:ext cx="2011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</a:t>
            </a:r>
            <a:endParaRPr lang="en-US" sz="4800" dirty="0"/>
          </a:p>
        </p:txBody>
      </p:sp>
      <p:sp>
        <p:nvSpPr>
          <p:cNvPr id="34" name="Shape 10">
            <a:extLst>
              <a:ext uri="{FF2B5EF4-FFF2-40B4-BE49-F238E27FC236}">
                <a16:creationId xmlns:a16="http://schemas.microsoft.com/office/drawing/2014/main" id="{66F92231-0685-6877-DAF4-B356A662388C}"/>
              </a:ext>
            </a:extLst>
          </p:cNvPr>
          <p:cNvSpPr/>
          <p:nvPr/>
        </p:nvSpPr>
        <p:spPr>
          <a:xfrm>
            <a:off x="4333876" y="2967990"/>
            <a:ext cx="365760" cy="2286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35" name="Text 11">
            <a:extLst>
              <a:ext uri="{FF2B5EF4-FFF2-40B4-BE49-F238E27FC236}">
                <a16:creationId xmlns:a16="http://schemas.microsoft.com/office/drawing/2014/main" id="{416DE2E4-2ECE-B475-A156-49A58E03D2B3}"/>
              </a:ext>
            </a:extLst>
          </p:cNvPr>
          <p:cNvSpPr/>
          <p:nvPr/>
        </p:nvSpPr>
        <p:spPr>
          <a:xfrm>
            <a:off x="3614738" y="293751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NIA para EMC</a:t>
            </a:r>
            <a:endParaRPr lang="en-US" sz="1300" dirty="0"/>
          </a:p>
        </p:txBody>
      </p:sp>
      <p:sp>
        <p:nvSpPr>
          <p:cNvPr id="36" name="Text 12">
            <a:extLst>
              <a:ext uri="{FF2B5EF4-FFF2-40B4-BE49-F238E27FC236}">
                <a16:creationId xmlns:a16="http://schemas.microsoft.com/office/drawing/2014/main" id="{9BFD0351-BFF5-D6B9-F091-B5C6CD1E82C8}"/>
              </a:ext>
            </a:extLst>
          </p:cNvPr>
          <p:cNvSpPr/>
          <p:nvPr/>
        </p:nvSpPr>
        <p:spPr>
          <a:xfrm>
            <a:off x="3624263" y="3394710"/>
            <a:ext cx="1737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 única para entidades menos complejas.</a:t>
            </a:r>
            <a:endParaRPr lang="en-US" sz="1000" dirty="0"/>
          </a:p>
        </p:txBody>
      </p:sp>
      <p:sp>
        <p:nvSpPr>
          <p:cNvPr id="37" name="Shape 13">
            <a:extLst>
              <a:ext uri="{FF2B5EF4-FFF2-40B4-BE49-F238E27FC236}">
                <a16:creationId xmlns:a16="http://schemas.microsoft.com/office/drawing/2014/main" id="{B316D272-0F02-2BDC-E929-728EC70B3EAF}"/>
              </a:ext>
            </a:extLst>
          </p:cNvPr>
          <p:cNvSpPr/>
          <p:nvPr/>
        </p:nvSpPr>
        <p:spPr>
          <a:xfrm>
            <a:off x="6156960" y="2034540"/>
            <a:ext cx="2011680" cy="228600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38" name="Text 14">
            <a:extLst>
              <a:ext uri="{FF2B5EF4-FFF2-40B4-BE49-F238E27FC236}">
                <a16:creationId xmlns:a16="http://schemas.microsoft.com/office/drawing/2014/main" id="{4961A73B-AEAA-C43E-7DBB-4B6E649B6D6A}"/>
              </a:ext>
            </a:extLst>
          </p:cNvPr>
          <p:cNvSpPr/>
          <p:nvPr/>
        </p:nvSpPr>
        <p:spPr>
          <a:xfrm>
            <a:off x="6166485" y="2145030"/>
            <a:ext cx="2011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III</a:t>
            </a:r>
            <a:endParaRPr lang="en-US" sz="4800" dirty="0"/>
          </a:p>
        </p:txBody>
      </p:sp>
      <p:sp>
        <p:nvSpPr>
          <p:cNvPr id="39" name="Shape 15">
            <a:extLst>
              <a:ext uri="{FF2B5EF4-FFF2-40B4-BE49-F238E27FC236}">
                <a16:creationId xmlns:a16="http://schemas.microsoft.com/office/drawing/2014/main" id="{49D34565-D00A-1C8B-5F41-B62877033040}"/>
              </a:ext>
            </a:extLst>
          </p:cNvPr>
          <p:cNvSpPr/>
          <p:nvPr/>
        </p:nvSpPr>
        <p:spPr>
          <a:xfrm>
            <a:off x="7010400" y="2948940"/>
            <a:ext cx="365760" cy="2286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40" name="Text 16">
            <a:extLst>
              <a:ext uri="{FF2B5EF4-FFF2-40B4-BE49-F238E27FC236}">
                <a16:creationId xmlns:a16="http://schemas.microsoft.com/office/drawing/2014/main" id="{CF29B053-E216-C53C-9787-99282D29CDDD}"/>
              </a:ext>
            </a:extLst>
          </p:cNvPr>
          <p:cNvSpPr/>
          <p:nvPr/>
        </p:nvSpPr>
        <p:spPr>
          <a:xfrm>
            <a:off x="6257926" y="297180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ISAE, ISRE, ISRS</a:t>
            </a:r>
            <a:endParaRPr lang="en-US" sz="1300" dirty="0"/>
          </a:p>
        </p:txBody>
      </p:sp>
      <p:sp>
        <p:nvSpPr>
          <p:cNvPr id="41" name="Text 17">
            <a:extLst>
              <a:ext uri="{FF2B5EF4-FFF2-40B4-BE49-F238E27FC236}">
                <a16:creationId xmlns:a16="http://schemas.microsoft.com/office/drawing/2014/main" id="{9A7DBAFA-ED22-20E7-F833-023B5ED08E3B}"/>
              </a:ext>
            </a:extLst>
          </p:cNvPr>
          <p:cNvSpPr/>
          <p:nvPr/>
        </p:nvSpPr>
        <p:spPr>
          <a:xfrm>
            <a:off x="6286501" y="3417570"/>
            <a:ext cx="1737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Otros encargos de aseguramiento, revisiones y servicios relacionados.</a:t>
            </a:r>
            <a:endParaRPr lang="en-US" sz="1000" dirty="0"/>
          </a:p>
        </p:txBody>
      </p:sp>
      <p:sp>
        <p:nvSpPr>
          <p:cNvPr id="42" name="Shape 18">
            <a:extLst>
              <a:ext uri="{FF2B5EF4-FFF2-40B4-BE49-F238E27FC236}">
                <a16:creationId xmlns:a16="http://schemas.microsoft.com/office/drawing/2014/main" id="{9110FF84-BCC7-4E19-47CB-67E83B2E243E}"/>
              </a:ext>
            </a:extLst>
          </p:cNvPr>
          <p:cNvSpPr/>
          <p:nvPr/>
        </p:nvSpPr>
        <p:spPr>
          <a:xfrm>
            <a:off x="8686800" y="2011680"/>
            <a:ext cx="2011680" cy="228600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43" name="Text 19">
            <a:extLst>
              <a:ext uri="{FF2B5EF4-FFF2-40B4-BE49-F238E27FC236}">
                <a16:creationId xmlns:a16="http://schemas.microsoft.com/office/drawing/2014/main" id="{ED7044D3-DCFE-A6D8-05BB-622B51F82F81}"/>
              </a:ext>
            </a:extLst>
          </p:cNvPr>
          <p:cNvSpPr/>
          <p:nvPr/>
        </p:nvSpPr>
        <p:spPr>
          <a:xfrm>
            <a:off x="8686800" y="2148840"/>
            <a:ext cx="2011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</a:t>
            </a:r>
            <a:endParaRPr lang="en-US" sz="4800" dirty="0"/>
          </a:p>
        </p:txBody>
      </p:sp>
      <p:sp>
        <p:nvSpPr>
          <p:cNvPr id="44" name="Shape 20">
            <a:extLst>
              <a:ext uri="{FF2B5EF4-FFF2-40B4-BE49-F238E27FC236}">
                <a16:creationId xmlns:a16="http://schemas.microsoft.com/office/drawing/2014/main" id="{6F730CDD-EF0B-83CA-4BA3-67CC3FC586C7}"/>
              </a:ext>
            </a:extLst>
          </p:cNvPr>
          <p:cNvSpPr/>
          <p:nvPr/>
        </p:nvSpPr>
        <p:spPr>
          <a:xfrm>
            <a:off x="9509760" y="2960370"/>
            <a:ext cx="365760" cy="2286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45" name="Text 21">
            <a:extLst>
              <a:ext uri="{FF2B5EF4-FFF2-40B4-BE49-F238E27FC236}">
                <a16:creationId xmlns:a16="http://schemas.microsoft.com/office/drawing/2014/main" id="{CAD1E08E-1C02-00AB-5368-8B06D3538AF0}"/>
              </a:ext>
            </a:extLst>
          </p:cNvPr>
          <p:cNvSpPr/>
          <p:nvPr/>
        </p:nvSpPr>
        <p:spPr>
          <a:xfrm>
            <a:off x="8839200" y="299466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Marco de Calidad</a:t>
            </a:r>
            <a:endParaRPr lang="en-US" sz="1300" dirty="0"/>
          </a:p>
        </p:txBody>
      </p:sp>
      <p:sp>
        <p:nvSpPr>
          <p:cNvPr id="46" name="Text 22">
            <a:extLst>
              <a:ext uri="{FF2B5EF4-FFF2-40B4-BE49-F238E27FC236}">
                <a16:creationId xmlns:a16="http://schemas.microsoft.com/office/drawing/2014/main" id="{0C47BBB2-E00F-B340-8AC3-736002420001}"/>
              </a:ext>
            </a:extLst>
          </p:cNvPr>
          <p:cNvSpPr/>
          <p:nvPr/>
        </p:nvSpPr>
        <p:spPr>
          <a:xfrm>
            <a:off x="8839200" y="3457575"/>
            <a:ext cx="1737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Marco para Calidad de Auditoría y Marco para Encargos de Aseguramiento.</a:t>
            </a:r>
            <a:endParaRPr lang="en-US" sz="1000" dirty="0"/>
          </a:p>
        </p:txBody>
      </p:sp>
      <p:sp>
        <p:nvSpPr>
          <p:cNvPr id="47" name="Text 23">
            <a:extLst>
              <a:ext uri="{FF2B5EF4-FFF2-40B4-BE49-F238E27FC236}">
                <a16:creationId xmlns:a16="http://schemas.microsoft.com/office/drawing/2014/main" id="{1EECF0A1-A218-EAA7-DDFC-65C330A20A5C}"/>
              </a:ext>
            </a:extLst>
          </p:cNvPr>
          <p:cNvSpPr/>
          <p:nvPr/>
        </p:nvSpPr>
        <p:spPr>
          <a:xfrm>
            <a:off x="1886903" y="4501515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Edición vigente: Handbook 2025  ·  publicada por IFAC</a:t>
            </a:r>
            <a:endParaRPr lang="en-US" sz="1000" dirty="0"/>
          </a:p>
        </p:txBody>
      </p:sp>
      <p:sp>
        <p:nvSpPr>
          <p:cNvPr id="48" name="Text 24">
            <a:extLst>
              <a:ext uri="{FF2B5EF4-FFF2-40B4-BE49-F238E27FC236}">
                <a16:creationId xmlns:a16="http://schemas.microsoft.com/office/drawing/2014/main" id="{58AB6F3D-B001-C246-8A2B-00ACB96A1C1F}"/>
              </a:ext>
            </a:extLst>
          </p:cNvPr>
          <p:cNvSpPr/>
          <p:nvPr/>
        </p:nvSpPr>
        <p:spPr>
          <a:xfrm>
            <a:off x="680085" y="6533198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impacto de las NIA</a:t>
            </a:r>
            <a:endParaRPr lang="en-US" sz="900" dirty="0"/>
          </a:p>
        </p:txBody>
      </p:sp>
      <p:sp>
        <p:nvSpPr>
          <p:cNvPr id="49" name="Text 25">
            <a:extLst>
              <a:ext uri="{FF2B5EF4-FFF2-40B4-BE49-F238E27FC236}">
                <a16:creationId xmlns:a16="http://schemas.microsoft.com/office/drawing/2014/main" id="{3CCB8760-C3C4-07B6-8B5A-E081CE5A4719}"/>
              </a:ext>
            </a:extLst>
          </p:cNvPr>
          <p:cNvSpPr/>
          <p:nvPr/>
        </p:nvSpPr>
        <p:spPr>
          <a:xfrm>
            <a:off x="8229600" y="480060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131700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57AC2-D3E2-2B2D-55AE-42289D516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id="{F31299A4-1B8F-BF02-1B4D-234CAD9DEBA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0">
            <a:extLst>
              <a:ext uri="{FF2B5EF4-FFF2-40B4-BE49-F238E27FC236}">
                <a16:creationId xmlns:a16="http://schemas.microsoft.com/office/drawing/2014/main" id="{917D3347-5ED2-2C10-1EA5-61C659C53EB6}"/>
              </a:ext>
            </a:extLst>
          </p:cNvPr>
          <p:cNvSpPr/>
          <p:nvPr/>
        </p:nvSpPr>
        <p:spPr>
          <a:xfrm>
            <a:off x="457200" y="3200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 ·  MARCO</a:t>
            </a:r>
            <a:endParaRPr lang="en-US" sz="100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2AA9E219-EB8C-1426-EA6B-377AC301341F}"/>
              </a:ext>
            </a:extLst>
          </p:cNvPr>
          <p:cNvSpPr/>
          <p:nvPr/>
        </p:nvSpPr>
        <p:spPr>
          <a:xfrm>
            <a:off x="2590800" y="70866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familia de pronunciamientos del IAASB</a:t>
            </a:r>
            <a:endParaRPr lang="en-US" sz="2800" dirty="0"/>
          </a:p>
        </p:txBody>
      </p:sp>
      <p:graphicFrame>
        <p:nvGraphicFramePr>
          <p:cNvPr id="5" name="Table 0">
            <a:extLst>
              <a:ext uri="{FF2B5EF4-FFF2-40B4-BE49-F238E27FC236}">
                <a16:creationId xmlns:a16="http://schemas.microsoft.com/office/drawing/2014/main" id="{ADF95237-E359-954C-C555-7C97EE7968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9354195"/>
              </p:ext>
            </p:extLst>
          </p:nvPr>
        </p:nvGraphicFramePr>
        <p:xfrm>
          <a:off x="1981200" y="1508760"/>
          <a:ext cx="8229600" cy="2880360"/>
        </p:xfrm>
        <a:graphic>
          <a:graphicData uri="http://schemas.openxmlformats.org/drawingml/2006/table">
            <a:tbl>
              <a:tblPr/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Sigla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Nombre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Aplica 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NIA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Normas Internacionales de Auditoría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Auditoría de información financiera histórica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ISQM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International Standards on Quality Management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Gestión de calidad de la firma y del encargo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ISAE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International Standards on Assurance Engagements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Encargos de aseguramiento distintos a auditoría/revisión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ISRE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International Standards on Review Engagements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Revisiones de información financiera histórica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ISRS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International Standards on Related Services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Procedimientos acordados, compilaciones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ISSA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International Standard on Sustainability Assurance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Aseguramiento de información de sostenibilidad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 2">
            <a:extLst>
              <a:ext uri="{FF2B5EF4-FFF2-40B4-BE49-F238E27FC236}">
                <a16:creationId xmlns:a16="http://schemas.microsoft.com/office/drawing/2014/main" id="{00FB3171-AA69-1838-BB84-F3FB97195A56}"/>
              </a:ext>
            </a:extLst>
          </p:cNvPr>
          <p:cNvSpPr/>
          <p:nvPr/>
        </p:nvSpPr>
        <p:spPr>
          <a:xfrm>
            <a:off x="1981200" y="4505325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Estos pronunciamientos cubren todos los encargos de la profesión, no solo la auditoría.</a:t>
            </a:r>
            <a:endParaRPr lang="en-US" sz="1000" dirty="0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061F267E-310F-B5A5-7512-90195774F899}"/>
              </a:ext>
            </a:extLst>
          </p:cNvPr>
          <p:cNvSpPr/>
          <p:nvPr/>
        </p:nvSpPr>
        <p:spPr>
          <a:xfrm>
            <a:off x="457200" y="6517005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impacto de las NIA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633773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77E1B-D150-EBFD-BB25-13A72B28C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id="{F3D01472-1F3A-C151-8DCD-6258DAF1C20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9" name="Text 0">
            <a:extLst>
              <a:ext uri="{FF2B5EF4-FFF2-40B4-BE49-F238E27FC236}">
                <a16:creationId xmlns:a16="http://schemas.microsoft.com/office/drawing/2014/main" id="{C288AF19-98CC-4DA0-D9B0-D6F6E0310350}"/>
              </a:ext>
            </a:extLst>
          </p:cNvPr>
          <p:cNvSpPr/>
          <p:nvPr/>
        </p:nvSpPr>
        <p:spPr>
          <a:xfrm>
            <a:off x="457200" y="3200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defRPr/>
            </a:pPr>
            <a:r>
              <a:rPr lang="en-US" sz="1000" b="1" kern="0" spc="4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·  REFORMAS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0" name="Text 1">
            <a:extLst>
              <a:ext uri="{FF2B5EF4-FFF2-40B4-BE49-F238E27FC236}">
                <a16:creationId xmlns:a16="http://schemas.microsoft.com/office/drawing/2014/main" id="{F36AE433-ECF0-982B-24C4-EDBACEC910E0}"/>
              </a:ext>
            </a:extLst>
          </p:cNvPr>
          <p:cNvSpPr/>
          <p:nvPr/>
        </p:nvSpPr>
        <p:spPr>
          <a:xfrm>
            <a:off x="3721608" y="68580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defRPr/>
            </a:pPr>
            <a:r>
              <a:rPr lang="en-US" sz="28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 grandes reformas recientes</a:t>
            </a:r>
            <a:endParaRPr lang="en-US" sz="2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1" name="Text 2">
            <a:extLst>
              <a:ext uri="{FF2B5EF4-FFF2-40B4-BE49-F238E27FC236}">
                <a16:creationId xmlns:a16="http://schemas.microsoft.com/office/drawing/2014/main" id="{8C9943AD-41AB-F440-6A4E-5FC6E6811444}"/>
              </a:ext>
            </a:extLst>
          </p:cNvPr>
          <p:cNvSpPr/>
          <p:nvPr/>
        </p:nvSpPr>
        <p:spPr>
          <a:xfrm>
            <a:off x="2781300" y="14630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defRPr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 década de </a:t>
            </a:r>
            <a:r>
              <a:rPr lang="en-US" sz="1200" i="1" dirty="0" err="1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transformación</a:t>
            </a: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i="1" dirty="0" err="1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normativa</a:t>
            </a: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Estas son las fechas que el auditor debe tener presentes.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2" name="Shape 3">
            <a:extLst>
              <a:ext uri="{FF2B5EF4-FFF2-40B4-BE49-F238E27FC236}">
                <a16:creationId xmlns:a16="http://schemas.microsoft.com/office/drawing/2014/main" id="{F7AF0F91-287F-5041-363E-D11A848DFE07}"/>
              </a:ext>
            </a:extLst>
          </p:cNvPr>
          <p:cNvSpPr/>
          <p:nvPr/>
        </p:nvSpPr>
        <p:spPr>
          <a:xfrm>
            <a:off x="640080" y="2926080"/>
            <a:ext cx="7863840" cy="0"/>
          </a:xfrm>
          <a:prstGeom prst="line">
            <a:avLst/>
          </a:prstGeom>
          <a:noFill/>
          <a:ln w="25400">
            <a:solidFill>
              <a:srgbClr val="1E2761"/>
            </a:solidFill>
            <a:prstDash val="solid"/>
          </a:ln>
        </p:spPr>
        <p:txBody>
          <a:bodyPr/>
          <a:lstStyle/>
          <a:p>
            <a:pPr>
              <a:defRPr/>
            </a:pPr>
            <a:endParaRPr lang="es-D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3" name="Shape 4">
            <a:extLst>
              <a:ext uri="{FF2B5EF4-FFF2-40B4-BE49-F238E27FC236}">
                <a16:creationId xmlns:a16="http://schemas.microsoft.com/office/drawing/2014/main" id="{AFAB9E0F-57E9-9DBE-3A7A-3C14FC3E214E}"/>
              </a:ext>
            </a:extLst>
          </p:cNvPr>
          <p:cNvSpPr/>
          <p:nvPr/>
        </p:nvSpPr>
        <p:spPr>
          <a:xfrm>
            <a:off x="548640" y="2834640"/>
            <a:ext cx="182880" cy="182880"/>
          </a:xfrm>
          <a:prstGeom prst="ellipse">
            <a:avLst/>
          </a:prstGeom>
          <a:solidFill>
            <a:srgbClr val="FF0000"/>
          </a:solidFill>
          <a:ln w="19050">
            <a:solidFill>
              <a:srgbClr val="0F1736"/>
            </a:solidFill>
            <a:prstDash val="solid"/>
          </a:ln>
        </p:spPr>
        <p:txBody>
          <a:bodyPr/>
          <a:lstStyle/>
          <a:p>
            <a:pPr>
              <a:defRPr/>
            </a:pPr>
            <a:endParaRPr lang="es-D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4" name="Text 5">
            <a:extLst>
              <a:ext uri="{FF2B5EF4-FFF2-40B4-BE49-F238E27FC236}">
                <a16:creationId xmlns:a16="http://schemas.microsoft.com/office/drawing/2014/main" id="{268CB485-E46C-6791-062A-F76F5B05C40D}"/>
              </a:ext>
            </a:extLst>
          </p:cNvPr>
          <p:cNvSpPr/>
          <p:nvPr/>
        </p:nvSpPr>
        <p:spPr>
          <a:xfrm>
            <a:off x="0" y="233172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defRPr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Dic 2021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5" name="Text 6">
            <a:extLst>
              <a:ext uri="{FF2B5EF4-FFF2-40B4-BE49-F238E27FC236}">
                <a16:creationId xmlns:a16="http://schemas.microsoft.com/office/drawing/2014/main" id="{600DF67D-B029-4071-6B8B-63FEDAF98157}"/>
              </a:ext>
            </a:extLst>
          </p:cNvPr>
          <p:cNvSpPr/>
          <p:nvPr/>
        </p:nvSpPr>
        <p:spPr>
          <a:xfrm>
            <a:off x="0" y="3108960"/>
            <a:ext cx="1280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defRPr/>
            </a:pPr>
            <a:r>
              <a:rPr lang="en-US" sz="10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NIA 315 Rev.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6" name="Shape 7">
            <a:extLst>
              <a:ext uri="{FF2B5EF4-FFF2-40B4-BE49-F238E27FC236}">
                <a16:creationId xmlns:a16="http://schemas.microsoft.com/office/drawing/2014/main" id="{B85D2E53-D0FA-869D-5100-4CF9E66D0DF4}"/>
              </a:ext>
            </a:extLst>
          </p:cNvPr>
          <p:cNvSpPr/>
          <p:nvPr/>
        </p:nvSpPr>
        <p:spPr>
          <a:xfrm>
            <a:off x="1856232" y="2834640"/>
            <a:ext cx="182880" cy="182880"/>
          </a:xfrm>
          <a:prstGeom prst="ellipse">
            <a:avLst/>
          </a:prstGeom>
          <a:solidFill>
            <a:srgbClr val="FF0000"/>
          </a:solidFill>
          <a:ln w="19050">
            <a:solidFill>
              <a:srgbClr val="0F1736"/>
            </a:solidFill>
            <a:prstDash val="solid"/>
          </a:ln>
        </p:spPr>
        <p:txBody>
          <a:bodyPr/>
          <a:lstStyle/>
          <a:p>
            <a:pPr>
              <a:defRPr/>
            </a:pPr>
            <a:endParaRPr lang="es-D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7" name="Text 8">
            <a:extLst>
              <a:ext uri="{FF2B5EF4-FFF2-40B4-BE49-F238E27FC236}">
                <a16:creationId xmlns:a16="http://schemas.microsoft.com/office/drawing/2014/main" id="{24F1D0F7-1E42-5719-8379-15F491706D32}"/>
              </a:ext>
            </a:extLst>
          </p:cNvPr>
          <p:cNvSpPr/>
          <p:nvPr/>
        </p:nvSpPr>
        <p:spPr>
          <a:xfrm>
            <a:off x="1307592" y="233172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defRPr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Dic 2022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8" name="Text 9">
            <a:extLst>
              <a:ext uri="{FF2B5EF4-FFF2-40B4-BE49-F238E27FC236}">
                <a16:creationId xmlns:a16="http://schemas.microsoft.com/office/drawing/2014/main" id="{C4B4CA49-9F61-6925-5156-B53675D4464E}"/>
              </a:ext>
            </a:extLst>
          </p:cNvPr>
          <p:cNvSpPr/>
          <p:nvPr/>
        </p:nvSpPr>
        <p:spPr>
          <a:xfrm>
            <a:off x="1307592" y="3108960"/>
            <a:ext cx="1280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defRPr/>
            </a:pPr>
            <a:r>
              <a:rPr lang="en-US" sz="10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ISQM 1 / 2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  <a:p>
            <a:pPr algn="ctr">
              <a:defRPr/>
            </a:pPr>
            <a:r>
              <a:rPr lang="en-US" sz="10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NIA 220 Rev.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9" name="Shape 10">
            <a:extLst>
              <a:ext uri="{FF2B5EF4-FFF2-40B4-BE49-F238E27FC236}">
                <a16:creationId xmlns:a16="http://schemas.microsoft.com/office/drawing/2014/main" id="{202BC759-8239-BF48-BECC-301E252317FE}"/>
              </a:ext>
            </a:extLst>
          </p:cNvPr>
          <p:cNvSpPr/>
          <p:nvPr/>
        </p:nvSpPr>
        <p:spPr>
          <a:xfrm>
            <a:off x="3172968" y="2834640"/>
            <a:ext cx="182880" cy="182880"/>
          </a:xfrm>
          <a:prstGeom prst="ellipse">
            <a:avLst/>
          </a:prstGeom>
          <a:solidFill>
            <a:srgbClr val="FF0000"/>
          </a:solidFill>
          <a:ln w="19050">
            <a:solidFill>
              <a:srgbClr val="0F1736"/>
            </a:solidFill>
            <a:prstDash val="solid"/>
          </a:ln>
        </p:spPr>
        <p:txBody>
          <a:bodyPr/>
          <a:lstStyle/>
          <a:p>
            <a:pPr>
              <a:defRPr/>
            </a:pPr>
            <a:endParaRPr lang="es-D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0" name="Text 11">
            <a:extLst>
              <a:ext uri="{FF2B5EF4-FFF2-40B4-BE49-F238E27FC236}">
                <a16:creationId xmlns:a16="http://schemas.microsoft.com/office/drawing/2014/main" id="{FEE74D56-2FF4-3DDB-C7BE-F8762676C0B8}"/>
              </a:ext>
            </a:extLst>
          </p:cNvPr>
          <p:cNvSpPr/>
          <p:nvPr/>
        </p:nvSpPr>
        <p:spPr>
          <a:xfrm>
            <a:off x="2624328" y="233172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defRPr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Dic 2023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1" name="Text 12">
            <a:extLst>
              <a:ext uri="{FF2B5EF4-FFF2-40B4-BE49-F238E27FC236}">
                <a16:creationId xmlns:a16="http://schemas.microsoft.com/office/drawing/2014/main" id="{24BBD074-5DCD-9C3D-DCE4-83F43F5A285F}"/>
              </a:ext>
            </a:extLst>
          </p:cNvPr>
          <p:cNvSpPr/>
          <p:nvPr/>
        </p:nvSpPr>
        <p:spPr>
          <a:xfrm>
            <a:off x="2624328" y="3108960"/>
            <a:ext cx="1280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defRPr/>
            </a:pPr>
            <a:r>
              <a:rPr lang="en-US" sz="10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NIA 600 Rev.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2" name="Shape 13">
            <a:extLst>
              <a:ext uri="{FF2B5EF4-FFF2-40B4-BE49-F238E27FC236}">
                <a16:creationId xmlns:a16="http://schemas.microsoft.com/office/drawing/2014/main" id="{3D207965-B39E-8F45-591E-CF4332F74778}"/>
              </a:ext>
            </a:extLst>
          </p:cNvPr>
          <p:cNvSpPr/>
          <p:nvPr/>
        </p:nvSpPr>
        <p:spPr>
          <a:xfrm>
            <a:off x="4480560" y="2834640"/>
            <a:ext cx="182880" cy="182880"/>
          </a:xfrm>
          <a:prstGeom prst="ellipse">
            <a:avLst/>
          </a:prstGeom>
          <a:solidFill>
            <a:srgbClr val="FF0000"/>
          </a:solidFill>
          <a:ln w="19050">
            <a:solidFill>
              <a:srgbClr val="0F1736"/>
            </a:solidFill>
            <a:prstDash val="solid"/>
          </a:ln>
        </p:spPr>
        <p:txBody>
          <a:bodyPr/>
          <a:lstStyle/>
          <a:p>
            <a:pPr>
              <a:defRPr/>
            </a:pPr>
            <a:endParaRPr lang="es-D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3" name="Text 14">
            <a:extLst>
              <a:ext uri="{FF2B5EF4-FFF2-40B4-BE49-F238E27FC236}">
                <a16:creationId xmlns:a16="http://schemas.microsoft.com/office/drawing/2014/main" id="{0E16A43A-4E25-8F9D-C2C8-9DE9B51BBD93}"/>
              </a:ext>
            </a:extLst>
          </p:cNvPr>
          <p:cNvSpPr/>
          <p:nvPr/>
        </p:nvSpPr>
        <p:spPr>
          <a:xfrm>
            <a:off x="3931920" y="233172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defRPr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Dic 2024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4" name="Text 15">
            <a:extLst>
              <a:ext uri="{FF2B5EF4-FFF2-40B4-BE49-F238E27FC236}">
                <a16:creationId xmlns:a16="http://schemas.microsoft.com/office/drawing/2014/main" id="{0117814A-1B91-921C-4EF4-790AA99B1E2E}"/>
              </a:ext>
            </a:extLst>
          </p:cNvPr>
          <p:cNvSpPr/>
          <p:nvPr/>
        </p:nvSpPr>
        <p:spPr>
          <a:xfrm>
            <a:off x="3931920" y="3108960"/>
            <a:ext cx="1280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defRPr/>
            </a:pPr>
            <a:r>
              <a:rPr lang="en-US" sz="10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Modif. NIA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  <a:p>
            <a:pPr algn="ctr">
              <a:defRPr/>
            </a:pPr>
            <a:r>
              <a:rPr lang="en-US" sz="10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700 / 260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5" name="Shape 16">
            <a:extLst>
              <a:ext uri="{FF2B5EF4-FFF2-40B4-BE49-F238E27FC236}">
                <a16:creationId xmlns:a16="http://schemas.microsoft.com/office/drawing/2014/main" id="{4C0ECDAA-3B7B-8FDB-CBB0-21E50CB67654}"/>
              </a:ext>
            </a:extLst>
          </p:cNvPr>
          <p:cNvSpPr/>
          <p:nvPr/>
        </p:nvSpPr>
        <p:spPr>
          <a:xfrm>
            <a:off x="5788152" y="2834640"/>
            <a:ext cx="182880" cy="182880"/>
          </a:xfrm>
          <a:prstGeom prst="ellipse">
            <a:avLst/>
          </a:prstGeom>
          <a:solidFill>
            <a:srgbClr val="FF0000"/>
          </a:solidFill>
          <a:ln w="19050">
            <a:solidFill>
              <a:srgbClr val="0F1736"/>
            </a:solidFill>
            <a:prstDash val="solid"/>
          </a:ln>
        </p:spPr>
        <p:txBody>
          <a:bodyPr/>
          <a:lstStyle/>
          <a:p>
            <a:pPr>
              <a:defRPr/>
            </a:pPr>
            <a:endParaRPr lang="es-D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6" name="Text 17">
            <a:extLst>
              <a:ext uri="{FF2B5EF4-FFF2-40B4-BE49-F238E27FC236}">
                <a16:creationId xmlns:a16="http://schemas.microsoft.com/office/drawing/2014/main" id="{5637A84F-C452-581C-9F92-D0105D88448F}"/>
              </a:ext>
            </a:extLst>
          </p:cNvPr>
          <p:cNvSpPr/>
          <p:nvPr/>
        </p:nvSpPr>
        <p:spPr>
          <a:xfrm>
            <a:off x="5239512" y="233172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defRPr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Dic 2025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7" name="Text 18">
            <a:extLst>
              <a:ext uri="{FF2B5EF4-FFF2-40B4-BE49-F238E27FC236}">
                <a16:creationId xmlns:a16="http://schemas.microsoft.com/office/drawing/2014/main" id="{DC0EA30A-5BE1-E261-A47B-1AE0658F6CDC}"/>
              </a:ext>
            </a:extLst>
          </p:cNvPr>
          <p:cNvSpPr/>
          <p:nvPr/>
        </p:nvSpPr>
        <p:spPr>
          <a:xfrm>
            <a:off x="5239512" y="3108960"/>
            <a:ext cx="1280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defRPr/>
            </a:pPr>
            <a:r>
              <a:rPr lang="en-US" sz="10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NIA para EMC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8" name="Shape 19">
            <a:extLst>
              <a:ext uri="{FF2B5EF4-FFF2-40B4-BE49-F238E27FC236}">
                <a16:creationId xmlns:a16="http://schemas.microsoft.com/office/drawing/2014/main" id="{12BEAFA3-AB1E-5956-3871-09F888C55C22}"/>
              </a:ext>
            </a:extLst>
          </p:cNvPr>
          <p:cNvSpPr/>
          <p:nvPr/>
        </p:nvSpPr>
        <p:spPr>
          <a:xfrm>
            <a:off x="7104888" y="2834640"/>
            <a:ext cx="182880" cy="182880"/>
          </a:xfrm>
          <a:prstGeom prst="ellipse">
            <a:avLst/>
          </a:prstGeom>
          <a:solidFill>
            <a:srgbClr val="FF0000"/>
          </a:solidFill>
          <a:ln w="19050">
            <a:solidFill>
              <a:srgbClr val="0F1736"/>
            </a:solidFill>
            <a:prstDash val="solid"/>
          </a:ln>
        </p:spPr>
        <p:txBody>
          <a:bodyPr/>
          <a:lstStyle/>
          <a:p>
            <a:pPr>
              <a:defRPr/>
            </a:pPr>
            <a:endParaRPr lang="es-D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9" name="Text 20">
            <a:extLst>
              <a:ext uri="{FF2B5EF4-FFF2-40B4-BE49-F238E27FC236}">
                <a16:creationId xmlns:a16="http://schemas.microsoft.com/office/drawing/2014/main" id="{4CAA7A22-ABD6-77DD-3105-03E5A4FD7412}"/>
              </a:ext>
            </a:extLst>
          </p:cNvPr>
          <p:cNvSpPr/>
          <p:nvPr/>
        </p:nvSpPr>
        <p:spPr>
          <a:xfrm>
            <a:off x="6556248" y="233172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defRPr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Dic 2026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0" name="Text 21">
            <a:extLst>
              <a:ext uri="{FF2B5EF4-FFF2-40B4-BE49-F238E27FC236}">
                <a16:creationId xmlns:a16="http://schemas.microsoft.com/office/drawing/2014/main" id="{943C48A8-673C-B28A-FF9E-127C8C232D7E}"/>
              </a:ext>
            </a:extLst>
          </p:cNvPr>
          <p:cNvSpPr/>
          <p:nvPr/>
        </p:nvSpPr>
        <p:spPr>
          <a:xfrm>
            <a:off x="6556248" y="3108960"/>
            <a:ext cx="1280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defRPr/>
            </a:pPr>
            <a:r>
              <a:rPr lang="en-US" sz="10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NIA 240 Rev.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  <a:p>
            <a:pPr algn="ctr">
              <a:defRPr/>
            </a:pPr>
            <a:r>
              <a:rPr lang="en-US" sz="10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NIA 570 Rev.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1" name="Shape 22">
            <a:extLst>
              <a:ext uri="{FF2B5EF4-FFF2-40B4-BE49-F238E27FC236}">
                <a16:creationId xmlns:a16="http://schemas.microsoft.com/office/drawing/2014/main" id="{225F8041-999F-88F8-7CAF-A24BD5357F69}"/>
              </a:ext>
            </a:extLst>
          </p:cNvPr>
          <p:cNvSpPr/>
          <p:nvPr/>
        </p:nvSpPr>
        <p:spPr>
          <a:xfrm>
            <a:off x="8412480" y="2834640"/>
            <a:ext cx="182880" cy="182880"/>
          </a:xfrm>
          <a:prstGeom prst="ellipse">
            <a:avLst/>
          </a:prstGeom>
          <a:solidFill>
            <a:srgbClr val="FF0000"/>
          </a:solidFill>
          <a:ln w="19050">
            <a:solidFill>
              <a:srgbClr val="0F1736"/>
            </a:solidFill>
            <a:prstDash val="solid"/>
          </a:ln>
        </p:spPr>
        <p:txBody>
          <a:bodyPr/>
          <a:lstStyle/>
          <a:p>
            <a:pPr>
              <a:defRPr/>
            </a:pPr>
            <a:endParaRPr lang="es-D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2" name="Text 23">
            <a:extLst>
              <a:ext uri="{FF2B5EF4-FFF2-40B4-BE49-F238E27FC236}">
                <a16:creationId xmlns:a16="http://schemas.microsoft.com/office/drawing/2014/main" id="{A61BB683-33B2-78ED-ACBB-434471DA6858}"/>
              </a:ext>
            </a:extLst>
          </p:cNvPr>
          <p:cNvSpPr/>
          <p:nvPr/>
        </p:nvSpPr>
        <p:spPr>
          <a:xfrm>
            <a:off x="7863840" y="233172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defRPr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Dic 2026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3" name="Text 24">
            <a:extLst>
              <a:ext uri="{FF2B5EF4-FFF2-40B4-BE49-F238E27FC236}">
                <a16:creationId xmlns:a16="http://schemas.microsoft.com/office/drawing/2014/main" id="{925B2B50-6B23-4FA4-ADC6-5CD79D84A5FD}"/>
              </a:ext>
            </a:extLst>
          </p:cNvPr>
          <p:cNvSpPr/>
          <p:nvPr/>
        </p:nvSpPr>
        <p:spPr>
          <a:xfrm>
            <a:off x="7863840" y="3108960"/>
            <a:ext cx="1280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defRPr/>
            </a:pPr>
            <a:r>
              <a:rPr lang="en-US" sz="10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ISSA 5000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4" name="Shape 25">
            <a:extLst>
              <a:ext uri="{FF2B5EF4-FFF2-40B4-BE49-F238E27FC236}">
                <a16:creationId xmlns:a16="http://schemas.microsoft.com/office/drawing/2014/main" id="{A648A441-1F4A-03BF-D2CE-31B23A5E35D9}"/>
              </a:ext>
            </a:extLst>
          </p:cNvPr>
          <p:cNvSpPr/>
          <p:nvPr/>
        </p:nvSpPr>
        <p:spPr>
          <a:xfrm>
            <a:off x="457200" y="4069080"/>
            <a:ext cx="3931920" cy="502920"/>
          </a:xfrm>
          <a:prstGeom prst="rect">
            <a:avLst/>
          </a:prstGeom>
          <a:solidFill>
            <a:srgbClr val="F8FAFC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pPr>
              <a:defRPr/>
            </a:pPr>
            <a:endParaRPr lang="es-D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5" name="Text 26">
            <a:extLst>
              <a:ext uri="{FF2B5EF4-FFF2-40B4-BE49-F238E27FC236}">
                <a16:creationId xmlns:a16="http://schemas.microsoft.com/office/drawing/2014/main" id="{51157CEB-85B6-5FB9-7A33-247E671DE11A}"/>
              </a:ext>
            </a:extLst>
          </p:cNvPr>
          <p:cNvSpPr/>
          <p:nvPr/>
        </p:nvSpPr>
        <p:spPr>
          <a:xfrm>
            <a:off x="457200" y="4069080"/>
            <a:ext cx="3931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defRPr/>
            </a:pPr>
            <a:r>
              <a:rPr lang="en-US" sz="11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 VIGENTE: la auditoría que hacemos hoy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6" name="Shape 27">
            <a:extLst>
              <a:ext uri="{FF2B5EF4-FFF2-40B4-BE49-F238E27FC236}">
                <a16:creationId xmlns:a16="http://schemas.microsoft.com/office/drawing/2014/main" id="{BB865D98-A83D-6B35-2D9F-B146A923A3BA}"/>
              </a:ext>
            </a:extLst>
          </p:cNvPr>
          <p:cNvSpPr/>
          <p:nvPr/>
        </p:nvSpPr>
        <p:spPr>
          <a:xfrm>
            <a:off x="4754880" y="4069080"/>
            <a:ext cx="3931920" cy="502920"/>
          </a:xfrm>
          <a:prstGeom prst="rect">
            <a:avLst/>
          </a:prstGeom>
          <a:solidFill>
            <a:srgbClr val="0F1736"/>
          </a:solidFill>
          <a:ln w="12700">
            <a:solidFill>
              <a:srgbClr val="0F1736"/>
            </a:solidFill>
            <a:prstDash val="solid"/>
          </a:ln>
        </p:spPr>
        <p:txBody>
          <a:bodyPr/>
          <a:lstStyle/>
          <a:p>
            <a:pPr>
              <a:defRPr/>
            </a:pPr>
            <a:endParaRPr lang="es-D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7" name="Text 28">
            <a:extLst>
              <a:ext uri="{FF2B5EF4-FFF2-40B4-BE49-F238E27FC236}">
                <a16:creationId xmlns:a16="http://schemas.microsoft.com/office/drawing/2014/main" id="{2BE68898-A0DF-3EE9-74D4-4FF6D3396BED}"/>
              </a:ext>
            </a:extLst>
          </p:cNvPr>
          <p:cNvSpPr/>
          <p:nvPr/>
        </p:nvSpPr>
        <p:spPr>
          <a:xfrm>
            <a:off x="4754880" y="4069080"/>
            <a:ext cx="3931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defRPr/>
            </a:pPr>
            <a:r>
              <a:rPr lang="en-US" sz="11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EN HORIZONTE: lo que cambia en 2025-2026</a:t>
            </a:r>
            <a:endParaRPr lang="en-US" sz="1100" dirty="0">
              <a:latin typeface="Calibri" panose="020F0502020204030204"/>
            </a:endParaRPr>
          </a:p>
        </p:txBody>
      </p:sp>
      <p:sp>
        <p:nvSpPr>
          <p:cNvPr id="148" name="Text 29">
            <a:extLst>
              <a:ext uri="{FF2B5EF4-FFF2-40B4-BE49-F238E27FC236}">
                <a16:creationId xmlns:a16="http://schemas.microsoft.com/office/drawing/2014/main" id="{53321F11-5DBB-DF37-0DB2-E123C98DC10F}"/>
              </a:ext>
            </a:extLst>
          </p:cNvPr>
          <p:cNvSpPr/>
          <p:nvPr/>
        </p:nvSpPr>
        <p:spPr>
          <a:xfrm>
            <a:off x="521208" y="656082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defRPr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impacto de las NIA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48557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D9AE64-6FD5-FEB1-9AD9-AB222D9FF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tilla-06">
            <a:extLst>
              <a:ext uri="{FF2B5EF4-FFF2-40B4-BE49-F238E27FC236}">
                <a16:creationId xmlns:a16="http://schemas.microsoft.com/office/drawing/2014/main" id="{AF3F8267-7AF0-6333-0AA9-8BF3B86F772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4" name="Text 0">
            <a:extLst>
              <a:ext uri="{FF2B5EF4-FFF2-40B4-BE49-F238E27FC236}">
                <a16:creationId xmlns:a16="http://schemas.microsoft.com/office/drawing/2014/main" id="{6FE27E9D-B3E7-FFEA-4823-06BC8F188ED6}"/>
              </a:ext>
            </a:extLst>
          </p:cNvPr>
          <p:cNvSpPr/>
          <p:nvPr/>
        </p:nvSpPr>
        <p:spPr>
          <a:xfrm>
            <a:off x="457200" y="3200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·  REFORMAS</a:t>
            </a:r>
            <a:endParaRPr lang="en-US" sz="1000" dirty="0"/>
          </a:p>
        </p:txBody>
      </p:sp>
      <p:sp>
        <p:nvSpPr>
          <p:cNvPr id="35" name="Text 1">
            <a:extLst>
              <a:ext uri="{FF2B5EF4-FFF2-40B4-BE49-F238E27FC236}">
                <a16:creationId xmlns:a16="http://schemas.microsoft.com/office/drawing/2014/main" id="{99AC4958-5C7D-E463-7E3D-D7A1B31547E2}"/>
              </a:ext>
            </a:extLst>
          </p:cNvPr>
          <p:cNvSpPr/>
          <p:nvPr/>
        </p:nvSpPr>
        <p:spPr>
          <a:xfrm>
            <a:off x="1981200" y="82296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Gestión de Calidad: ISQM 1, ISQM 2 y NIA 220 Revisada</a:t>
            </a:r>
            <a:endParaRPr lang="en-US" sz="2800" dirty="0"/>
          </a:p>
        </p:txBody>
      </p:sp>
      <p:sp>
        <p:nvSpPr>
          <p:cNvPr id="37" name="Text 3">
            <a:extLst>
              <a:ext uri="{FF2B5EF4-FFF2-40B4-BE49-F238E27FC236}">
                <a16:creationId xmlns:a16="http://schemas.microsoft.com/office/drawing/2014/main" id="{C3166A84-7CEB-F2A7-5618-38B60E73C258}"/>
              </a:ext>
            </a:extLst>
          </p:cNvPr>
          <p:cNvSpPr/>
          <p:nvPr/>
        </p:nvSpPr>
        <p:spPr>
          <a:xfrm>
            <a:off x="6949440" y="292608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VIGENTE  ·  DIC 2022</a:t>
            </a:r>
            <a:endParaRPr lang="en-US" sz="1000" dirty="0"/>
          </a:p>
        </p:txBody>
      </p:sp>
      <p:pic>
        <p:nvPicPr>
          <p:cNvPr id="42" name="Image 1" descr="preencoded.png">
            <a:extLst>
              <a:ext uri="{FF2B5EF4-FFF2-40B4-BE49-F238E27FC236}">
                <a16:creationId xmlns:a16="http://schemas.microsoft.com/office/drawing/2014/main" id="{12614BD4-55D3-FBE6-7C4F-44F482F7E3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8380" y="2811780"/>
            <a:ext cx="274320" cy="274320"/>
          </a:xfrm>
          <a:prstGeom prst="rect">
            <a:avLst/>
          </a:prstGeom>
        </p:spPr>
      </p:pic>
      <p:pic>
        <p:nvPicPr>
          <p:cNvPr id="45" name="Image 2" descr="preencoded.png">
            <a:extLst>
              <a:ext uri="{FF2B5EF4-FFF2-40B4-BE49-F238E27FC236}">
                <a16:creationId xmlns:a16="http://schemas.microsoft.com/office/drawing/2014/main" id="{C72146B8-5545-507C-F1B2-288006D880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8380" y="3360420"/>
            <a:ext cx="274320" cy="274320"/>
          </a:xfrm>
          <a:prstGeom prst="rect">
            <a:avLst/>
          </a:prstGeom>
        </p:spPr>
      </p:pic>
      <p:pic>
        <p:nvPicPr>
          <p:cNvPr id="48" name="Image 3" descr="preencoded.png">
            <a:extLst>
              <a:ext uri="{FF2B5EF4-FFF2-40B4-BE49-F238E27FC236}">
                <a16:creationId xmlns:a16="http://schemas.microsoft.com/office/drawing/2014/main" id="{D2BF339F-892E-71B5-6548-7D7E94548A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8380" y="3909060"/>
            <a:ext cx="274320" cy="274320"/>
          </a:xfrm>
          <a:prstGeom prst="rect">
            <a:avLst/>
          </a:prstGeom>
        </p:spPr>
      </p:pic>
      <p:sp>
        <p:nvSpPr>
          <p:cNvPr id="51" name="Shape 13">
            <a:extLst>
              <a:ext uri="{FF2B5EF4-FFF2-40B4-BE49-F238E27FC236}">
                <a16:creationId xmlns:a16="http://schemas.microsoft.com/office/drawing/2014/main" id="{6E04519B-8E89-CDB6-0466-F4C421233326}"/>
              </a:ext>
            </a:extLst>
          </p:cNvPr>
          <p:cNvSpPr/>
          <p:nvPr/>
        </p:nvSpPr>
        <p:spPr>
          <a:xfrm>
            <a:off x="1981200" y="5143500"/>
            <a:ext cx="8229600" cy="274320"/>
          </a:xfrm>
          <a:prstGeom prst="rect">
            <a:avLst/>
          </a:prstGeom>
          <a:solidFill>
            <a:srgbClr val="FF0000"/>
          </a:solidFill>
          <a:ln/>
        </p:spPr>
        <p:txBody>
          <a:bodyPr/>
          <a:lstStyle/>
          <a:p>
            <a:endParaRPr lang="es-DO" dirty="0"/>
          </a:p>
        </p:txBody>
      </p:sp>
      <p:sp>
        <p:nvSpPr>
          <p:cNvPr id="52" name="Text 14">
            <a:extLst>
              <a:ext uri="{FF2B5EF4-FFF2-40B4-BE49-F238E27FC236}">
                <a16:creationId xmlns:a16="http://schemas.microsoft.com/office/drawing/2014/main" id="{76A6130E-1A93-72BD-86FC-EC6052539873}"/>
              </a:ext>
            </a:extLst>
          </p:cNvPr>
          <p:cNvSpPr/>
          <p:nvPr/>
        </p:nvSpPr>
        <p:spPr>
          <a:xfrm>
            <a:off x="1617345" y="51435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Impacto: el dictamen ya no se firma solo. Se firma sobre un sistema de calidad documentado.</a:t>
            </a:r>
            <a:endParaRPr lang="en-US" sz="1100" dirty="0"/>
          </a:p>
        </p:txBody>
      </p:sp>
      <p:sp>
        <p:nvSpPr>
          <p:cNvPr id="53" name="Text 15">
            <a:extLst>
              <a:ext uri="{FF2B5EF4-FFF2-40B4-BE49-F238E27FC236}">
                <a16:creationId xmlns:a16="http://schemas.microsoft.com/office/drawing/2014/main" id="{2574F308-2DB3-7A21-E799-E927FDB66EC4}"/>
              </a:ext>
            </a:extLst>
          </p:cNvPr>
          <p:cNvSpPr/>
          <p:nvPr/>
        </p:nvSpPr>
        <p:spPr>
          <a:xfrm>
            <a:off x="457200" y="653796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impacto de las NIA</a:t>
            </a:r>
            <a:endParaRPr lang="en-US" sz="900" dirty="0"/>
          </a:p>
        </p:txBody>
      </p:sp>
      <p:sp>
        <p:nvSpPr>
          <p:cNvPr id="54" name="Text 16">
            <a:extLst>
              <a:ext uri="{FF2B5EF4-FFF2-40B4-BE49-F238E27FC236}">
                <a16:creationId xmlns:a16="http://schemas.microsoft.com/office/drawing/2014/main" id="{74CE9766-85E7-A388-AB3E-40B1D9058F44}"/>
              </a:ext>
            </a:extLst>
          </p:cNvPr>
          <p:cNvSpPr/>
          <p:nvPr/>
        </p:nvSpPr>
        <p:spPr>
          <a:xfrm>
            <a:off x="8229600" y="480060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900" dirty="0"/>
          </a:p>
        </p:txBody>
      </p:sp>
      <p:sp>
        <p:nvSpPr>
          <p:cNvPr id="57" name="Shape 2">
            <a:extLst>
              <a:ext uri="{FF2B5EF4-FFF2-40B4-BE49-F238E27FC236}">
                <a16:creationId xmlns:a16="http://schemas.microsoft.com/office/drawing/2014/main" id="{DA49ED4D-1C8C-5DC7-3934-4C47FE089886}"/>
              </a:ext>
            </a:extLst>
          </p:cNvPr>
          <p:cNvSpPr/>
          <p:nvPr/>
        </p:nvSpPr>
        <p:spPr>
          <a:xfrm>
            <a:off x="8869680" y="251460"/>
            <a:ext cx="1737360" cy="32004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58" name="Text 3">
            <a:extLst>
              <a:ext uri="{FF2B5EF4-FFF2-40B4-BE49-F238E27FC236}">
                <a16:creationId xmlns:a16="http://schemas.microsoft.com/office/drawing/2014/main" id="{13D99D20-0BE0-C7BA-ED7F-08EE3AD50D13}"/>
              </a:ext>
            </a:extLst>
          </p:cNvPr>
          <p:cNvSpPr/>
          <p:nvPr/>
        </p:nvSpPr>
        <p:spPr>
          <a:xfrm>
            <a:off x="8869680" y="251460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VIGENTE  ·  DIC 2022</a:t>
            </a:r>
            <a:endParaRPr lang="en-US" sz="1000" dirty="0"/>
          </a:p>
        </p:txBody>
      </p:sp>
      <p:sp>
        <p:nvSpPr>
          <p:cNvPr id="59" name="Shape 2">
            <a:extLst>
              <a:ext uri="{FF2B5EF4-FFF2-40B4-BE49-F238E27FC236}">
                <a16:creationId xmlns:a16="http://schemas.microsoft.com/office/drawing/2014/main" id="{ACCB8D09-1F6B-1D8C-FD79-C9C0916EBEF0}"/>
              </a:ext>
            </a:extLst>
          </p:cNvPr>
          <p:cNvSpPr/>
          <p:nvPr/>
        </p:nvSpPr>
        <p:spPr>
          <a:xfrm>
            <a:off x="8869680" y="291465"/>
            <a:ext cx="1737360" cy="32004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sp>
        <p:nvSpPr>
          <p:cNvPr id="60" name="Text 3">
            <a:extLst>
              <a:ext uri="{FF2B5EF4-FFF2-40B4-BE49-F238E27FC236}">
                <a16:creationId xmlns:a16="http://schemas.microsoft.com/office/drawing/2014/main" id="{7A575F7E-715C-BF1E-9CAF-4399AF957949}"/>
              </a:ext>
            </a:extLst>
          </p:cNvPr>
          <p:cNvSpPr/>
          <p:nvPr/>
        </p:nvSpPr>
        <p:spPr>
          <a:xfrm>
            <a:off x="8869680" y="291465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VIGENTE  ·  DIC 2022</a:t>
            </a:r>
            <a:endParaRPr lang="en-US" sz="1000" dirty="0"/>
          </a:p>
        </p:txBody>
      </p:sp>
      <p:sp>
        <p:nvSpPr>
          <p:cNvPr id="61" name="Shape 4">
            <a:extLst>
              <a:ext uri="{FF2B5EF4-FFF2-40B4-BE49-F238E27FC236}">
                <a16:creationId xmlns:a16="http://schemas.microsoft.com/office/drawing/2014/main" id="{D22F22D8-E265-8C5D-3160-CAF22DCD42C1}"/>
              </a:ext>
            </a:extLst>
          </p:cNvPr>
          <p:cNvSpPr/>
          <p:nvPr/>
        </p:nvSpPr>
        <p:spPr>
          <a:xfrm>
            <a:off x="1918335" y="1560195"/>
            <a:ext cx="914400" cy="914400"/>
          </a:xfrm>
          <a:prstGeom prst="ellipse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DO"/>
          </a:p>
        </p:txBody>
      </p:sp>
      <p:pic>
        <p:nvPicPr>
          <p:cNvPr id="62" name="Image 0" descr="preencoded.png">
            <a:extLst>
              <a:ext uri="{FF2B5EF4-FFF2-40B4-BE49-F238E27FC236}">
                <a16:creationId xmlns:a16="http://schemas.microsoft.com/office/drawing/2014/main" id="{BADB7BA9-AA97-761D-607E-B3FB343860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1215" y="1743075"/>
            <a:ext cx="548640" cy="548640"/>
          </a:xfrm>
          <a:prstGeom prst="rect">
            <a:avLst/>
          </a:prstGeom>
        </p:spPr>
      </p:pic>
      <p:sp>
        <p:nvSpPr>
          <p:cNvPr id="63" name="Text 5">
            <a:extLst>
              <a:ext uri="{FF2B5EF4-FFF2-40B4-BE49-F238E27FC236}">
                <a16:creationId xmlns:a16="http://schemas.microsoft.com/office/drawing/2014/main" id="{1B4D28AE-1781-2B35-97CD-BDAFD9A4A527}"/>
              </a:ext>
            </a:extLst>
          </p:cNvPr>
          <p:cNvSpPr/>
          <p:nvPr/>
        </p:nvSpPr>
        <p:spPr>
          <a:xfrm>
            <a:off x="3078480" y="1680210"/>
            <a:ext cx="7132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17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control a gestión de calidad basada en riesgos</a:t>
            </a:r>
            <a:endParaRPr lang="en-US" sz="1700" dirty="0"/>
          </a:p>
        </p:txBody>
      </p:sp>
      <p:sp>
        <p:nvSpPr>
          <p:cNvPr id="64" name="Text 6">
            <a:extLst>
              <a:ext uri="{FF2B5EF4-FFF2-40B4-BE49-F238E27FC236}">
                <a16:creationId xmlns:a16="http://schemas.microsoft.com/office/drawing/2014/main" id="{82B404A6-67D6-97C6-26F1-95AFE7955C3D}"/>
              </a:ext>
            </a:extLst>
          </p:cNvPr>
          <p:cNvSpPr/>
          <p:nvPr/>
        </p:nvSpPr>
        <p:spPr>
          <a:xfrm>
            <a:off x="3015614" y="2017395"/>
            <a:ext cx="748093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firma deja de "cumplir una lista" y debe diseñar un sistema que identifique riesgos de calidad propios y los gestione.</a:t>
            </a:r>
            <a:endParaRPr lang="en-US" sz="1200" dirty="0"/>
          </a:p>
        </p:txBody>
      </p:sp>
      <p:sp>
        <p:nvSpPr>
          <p:cNvPr id="65" name="Text 7">
            <a:extLst>
              <a:ext uri="{FF2B5EF4-FFF2-40B4-BE49-F238E27FC236}">
                <a16:creationId xmlns:a16="http://schemas.microsoft.com/office/drawing/2014/main" id="{23AEA599-92B3-83FC-CCF6-0D9531A4C5D0}"/>
              </a:ext>
            </a:extLst>
          </p:cNvPr>
          <p:cNvSpPr/>
          <p:nvPr/>
        </p:nvSpPr>
        <p:spPr>
          <a:xfrm>
            <a:off x="3015615" y="281178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Responsabilidad de liderazgo</a:t>
            </a:r>
            <a:endParaRPr lang="en-US" sz="1200" dirty="0"/>
          </a:p>
        </p:txBody>
      </p:sp>
      <p:sp>
        <p:nvSpPr>
          <p:cNvPr id="66" name="Text 8">
            <a:extLst>
              <a:ext uri="{FF2B5EF4-FFF2-40B4-BE49-F238E27FC236}">
                <a16:creationId xmlns:a16="http://schemas.microsoft.com/office/drawing/2014/main" id="{76F48ED6-F0EA-8BBD-6513-48B810A4AAAE}"/>
              </a:ext>
            </a:extLst>
          </p:cNvPr>
          <p:cNvSpPr/>
          <p:nvPr/>
        </p:nvSpPr>
        <p:spPr>
          <a:xfrm>
            <a:off x="5804535" y="281178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Socio gestor responsable formalmente del sistema de calidad de la firma.</a:t>
            </a:r>
            <a:endParaRPr lang="en-US" sz="1100" dirty="0"/>
          </a:p>
        </p:txBody>
      </p:sp>
      <p:sp>
        <p:nvSpPr>
          <p:cNvPr id="67" name="Text 9">
            <a:extLst>
              <a:ext uri="{FF2B5EF4-FFF2-40B4-BE49-F238E27FC236}">
                <a16:creationId xmlns:a16="http://schemas.microsoft.com/office/drawing/2014/main" id="{A56B71FC-5975-A546-2344-15DB75B31F50}"/>
              </a:ext>
            </a:extLst>
          </p:cNvPr>
          <p:cNvSpPr/>
          <p:nvPr/>
        </p:nvSpPr>
        <p:spPr>
          <a:xfrm>
            <a:off x="3015615" y="336042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Enfoque en el encargo</a:t>
            </a:r>
            <a:endParaRPr lang="en-US" sz="1200" dirty="0"/>
          </a:p>
        </p:txBody>
      </p:sp>
      <p:sp>
        <p:nvSpPr>
          <p:cNvPr id="68" name="Text 10">
            <a:extLst>
              <a:ext uri="{FF2B5EF4-FFF2-40B4-BE49-F238E27FC236}">
                <a16:creationId xmlns:a16="http://schemas.microsoft.com/office/drawing/2014/main" id="{A722EE71-A82B-2431-D022-8B6A8AF8EA48}"/>
              </a:ext>
            </a:extLst>
          </p:cNvPr>
          <p:cNvSpPr/>
          <p:nvPr/>
        </p:nvSpPr>
        <p:spPr>
          <a:xfrm>
            <a:off x="5804535" y="336042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socio del encargo debe demostrar cómo la calidad se alcanzó en cada auditoría.</a:t>
            </a:r>
            <a:endParaRPr lang="en-US" sz="1100" dirty="0"/>
          </a:p>
        </p:txBody>
      </p:sp>
      <p:sp>
        <p:nvSpPr>
          <p:cNvPr id="69" name="Text 11">
            <a:extLst>
              <a:ext uri="{FF2B5EF4-FFF2-40B4-BE49-F238E27FC236}">
                <a16:creationId xmlns:a16="http://schemas.microsoft.com/office/drawing/2014/main" id="{771CFE54-0CF3-A467-39DC-4A57E690801B}"/>
              </a:ext>
            </a:extLst>
          </p:cNvPr>
          <p:cNvSpPr/>
          <p:nvPr/>
        </p:nvSpPr>
        <p:spPr>
          <a:xfrm>
            <a:off x="3015615" y="39090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Evaluación anual</a:t>
            </a:r>
            <a:endParaRPr lang="en-US" sz="1200" dirty="0"/>
          </a:p>
        </p:txBody>
      </p:sp>
      <p:sp>
        <p:nvSpPr>
          <p:cNvPr id="70" name="Text 12">
            <a:extLst>
              <a:ext uri="{FF2B5EF4-FFF2-40B4-BE49-F238E27FC236}">
                <a16:creationId xmlns:a16="http://schemas.microsoft.com/office/drawing/2014/main" id="{FD17EFAB-8D2D-07CA-CD66-0FA085DE9C83}"/>
              </a:ext>
            </a:extLst>
          </p:cNvPr>
          <p:cNvSpPr/>
          <p:nvPr/>
        </p:nvSpPr>
        <p:spPr>
          <a:xfrm>
            <a:off x="5804535" y="390906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firma debe evaluar anualmente su sistema y documentar conclusiones.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2093055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9" id="{CC9A3E08-D026-481D-8607-43F0752569AF}" vid="{8D7D8EF8-422F-4719-97F9-F4255C47DFE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757d193-572d-403c-8e7c-83798ed32fa6">
      <Terms xmlns="http://schemas.microsoft.com/office/infopath/2007/PartnerControls"/>
    </lcf76f155ced4ddcb4097134ff3c332f>
    <TaxCatchAll xmlns="43c183f7-a24c-425e-a89f-a6f1af50704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CEB863D9A1E5241901AE28AFF5B1A6E" ma:contentTypeVersion="11" ma:contentTypeDescription="Crear nuevo documento." ma:contentTypeScope="" ma:versionID="db329b385327144f33fdc4d5ef599fd5">
  <xsd:schema xmlns:xsd="http://www.w3.org/2001/XMLSchema" xmlns:xs="http://www.w3.org/2001/XMLSchema" xmlns:p="http://schemas.microsoft.com/office/2006/metadata/properties" xmlns:ns2="f757d193-572d-403c-8e7c-83798ed32fa6" xmlns:ns3="43c183f7-a24c-425e-a89f-a6f1af507049" targetNamespace="http://schemas.microsoft.com/office/2006/metadata/properties" ma:root="true" ma:fieldsID="ced9676eac14046081c62ac2247880c8" ns2:_="" ns3:_="">
    <xsd:import namespace="f757d193-572d-403c-8e7c-83798ed32fa6"/>
    <xsd:import namespace="43c183f7-a24c-425e-a89f-a6f1af50704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57d193-572d-403c-8e7c-83798ed32f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33ef62f9-2e07-484b-bd79-00aec90129f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c183f7-a24c-425e-a89f-a6f1af50704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a5a7c98-225f-43bb-8755-a1fc38f1c332}" ma:internalName="TaxCatchAll" ma:showField="CatchAllData" ma:web="43c183f7-a24c-425e-a89f-a6f1af50704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F54E00F-8BC8-4B6E-8DE6-AC0F7157AC1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A04BA35-3A18-47E1-998A-787294E24EF7}">
  <ds:schemaRefs>
    <ds:schemaRef ds:uri="http://schemas.microsoft.com/office/2006/documentManagement/types"/>
    <ds:schemaRef ds:uri="http://purl.org/dc/terms/"/>
    <ds:schemaRef ds:uri="d988aece-900d-49c6-8226-216afee6e5dd"/>
    <ds:schemaRef ds:uri="http://schemas.openxmlformats.org/package/2006/metadata/core-properties"/>
    <ds:schemaRef ds:uri="http://schemas.microsoft.com/office/2006/metadata/properties"/>
    <ds:schemaRef ds:uri="e689a388-a709-4b4a-9273-208f54baaf17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f757d193-572d-403c-8e7c-83798ed32fa6"/>
    <ds:schemaRef ds:uri="43c183f7-a24c-425e-a89f-a6f1af507049"/>
  </ds:schemaRefs>
</ds:datastoreItem>
</file>

<file path=customXml/itemProps3.xml><?xml version="1.0" encoding="utf-8"?>
<ds:datastoreItem xmlns:ds="http://schemas.openxmlformats.org/officeDocument/2006/customXml" ds:itemID="{B992C261-F9BF-4057-9EF2-7862C4A47C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757d193-572d-403c-8e7c-83798ed32fa6"/>
    <ds:schemaRef ds:uri="43c183f7-a24c-425e-a89f-a6f1af50704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UNTITLED</Template>
  <TotalTime>78</TotalTime>
  <Words>2165</Words>
  <Application>Microsoft Office PowerPoint</Application>
  <PresentationFormat>Widescreen</PresentationFormat>
  <Paragraphs>320</Paragraphs>
  <Slides>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Tiara Cabrera</dc:creator>
  <cp:lastModifiedBy>Maylen A Guerrero Pimentel</cp:lastModifiedBy>
  <cp:revision>2</cp:revision>
  <dcterms:created xsi:type="dcterms:W3CDTF">2026-05-05T12:17:14Z</dcterms:created>
  <dcterms:modified xsi:type="dcterms:W3CDTF">2026-05-05T13:57:29Z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0x0101004CEB863D9A1E5241901AE28AFF5B1A6E</vt:lpwstr>
  </property>
  <property fmtid="{D5CDD505-2E9C-101B-9397-08002B2CF9AE}" pid="3" name="MediaServiceImageTags">
    <vt:lpwstr/>
  </property>
</Properties>
</file>