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38"/>
  </p:notesMasterIdLst>
  <p:sldIdLst>
    <p:sldId id="260" r:id="rId7"/>
    <p:sldId id="257" r:id="rId8"/>
    <p:sldId id="258" r:id="rId9"/>
    <p:sldId id="271" r:id="rId10"/>
    <p:sldId id="273" r:id="rId11"/>
    <p:sldId id="270" r:id="rId12"/>
    <p:sldId id="272" r:id="rId13"/>
    <p:sldId id="274" r:id="rId14"/>
    <p:sldId id="1205" r:id="rId15"/>
    <p:sldId id="1206" r:id="rId16"/>
    <p:sldId id="891" r:id="rId17"/>
    <p:sldId id="892" r:id="rId18"/>
    <p:sldId id="899" r:id="rId19"/>
    <p:sldId id="894" r:id="rId20"/>
    <p:sldId id="900" r:id="rId21"/>
    <p:sldId id="908" r:id="rId22"/>
    <p:sldId id="902" r:id="rId23"/>
    <p:sldId id="914" r:id="rId24"/>
    <p:sldId id="920" r:id="rId25"/>
    <p:sldId id="1208" r:id="rId26"/>
    <p:sldId id="919" r:id="rId27"/>
    <p:sldId id="924" r:id="rId28"/>
    <p:sldId id="1209" r:id="rId29"/>
    <p:sldId id="1214" r:id="rId30"/>
    <p:sldId id="1210" r:id="rId31"/>
    <p:sldId id="1213" r:id="rId32"/>
    <p:sldId id="1212" r:id="rId33"/>
    <p:sldId id="1211" r:id="rId34"/>
    <p:sldId id="1216" r:id="rId35"/>
    <p:sldId id="1217" r:id="rId36"/>
    <p:sldId id="259" r:id="rId37"/>
  </p:sldIdLst>
  <p:sldSz cx="12192000" cy="6858000"/>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34"/>
    <p:restoredTop sz="94620"/>
  </p:normalViewPr>
  <p:slideViewPr>
    <p:cSldViewPr snapToGrid="0">
      <p:cViewPr varScale="1">
        <p:scale>
          <a:sx n="80" d="100"/>
          <a:sy n="80" d="100"/>
        </p:scale>
        <p:origin x="192"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D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FBE0F2-E8D2-417A-8827-104288DAEEE3}" type="datetimeFigureOut">
              <a:rPr lang="es-DO" smtClean="0"/>
              <a:t>6/5/26</a:t>
            </a:fld>
            <a:endParaRPr lang="es-D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D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D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F9EFA7-E209-44B7-87FF-B755D235727D}" type="slidenum">
              <a:rPr lang="es-DO" smtClean="0"/>
              <a:t>‹Nº›</a:t>
            </a:fld>
            <a:endParaRPr lang="es-DO"/>
          </a:p>
        </p:txBody>
      </p:sp>
    </p:spTree>
    <p:extLst>
      <p:ext uri="{BB962C8B-B14F-4D97-AF65-F5344CB8AC3E}">
        <p14:creationId xmlns:p14="http://schemas.microsoft.com/office/powerpoint/2010/main" val="1343010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DO"/>
          </a:p>
        </p:txBody>
      </p:sp>
      <p:sp>
        <p:nvSpPr>
          <p:cNvPr id="3" name="Marcador de notas 2"/>
          <p:cNvSpPr>
            <a:spLocks noGrp="1"/>
          </p:cNvSpPr>
          <p:nvPr>
            <p:ph type="body" idx="1"/>
          </p:nvPr>
        </p:nvSpPr>
        <p:spPr/>
        <p:txBody>
          <a:bodyPr/>
          <a:lstStyle/>
          <a:p>
            <a:endParaRPr lang="es-DO" dirty="0"/>
          </a:p>
        </p:txBody>
      </p:sp>
      <p:sp>
        <p:nvSpPr>
          <p:cNvPr id="4" name="Marcador de número de diapositiva 3"/>
          <p:cNvSpPr>
            <a:spLocks noGrp="1"/>
          </p:cNvSpPr>
          <p:nvPr>
            <p:ph type="sldNum" sz="quarter" idx="5"/>
          </p:nvPr>
        </p:nvSpPr>
        <p:spPr/>
        <p:txBody>
          <a:bodyPr/>
          <a:lstStyle/>
          <a:p>
            <a:fld id="{6CF9EFA7-E209-44B7-87FF-B755D235727D}" type="slidenum">
              <a:rPr lang="es-DO" smtClean="0"/>
              <a:t>5</a:t>
            </a:fld>
            <a:endParaRPr lang="es-DO"/>
          </a:p>
        </p:txBody>
      </p:sp>
    </p:spTree>
    <p:extLst>
      <p:ext uri="{BB962C8B-B14F-4D97-AF65-F5344CB8AC3E}">
        <p14:creationId xmlns:p14="http://schemas.microsoft.com/office/powerpoint/2010/main" val="4255830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E3708-A3F5-D15D-F52C-EA19CC4B72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087363-F18E-804F-1234-1553B30AE3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D100AD-F5E4-3A81-1F2C-42A81E2C2E4A}"/>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5" name="Footer Placeholder 4">
            <a:extLst>
              <a:ext uri="{FF2B5EF4-FFF2-40B4-BE49-F238E27FC236}">
                <a16:creationId xmlns:a16="http://schemas.microsoft.com/office/drawing/2014/main" id="{B3C3BB95-1978-AC4D-C391-BA445D3700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A81AED-9E7E-6609-8A88-E8BD6E028089}"/>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549769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4181F-A8DE-C77B-DE17-B8FA3BE089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1437D7-ABBA-0B17-00BD-49ADBD6DD2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6C02E8-0E0D-8AAF-7A95-FCFC6C531D71}"/>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5" name="Footer Placeholder 4">
            <a:extLst>
              <a:ext uri="{FF2B5EF4-FFF2-40B4-BE49-F238E27FC236}">
                <a16:creationId xmlns:a16="http://schemas.microsoft.com/office/drawing/2014/main" id="{83DB856F-E669-2E75-E200-A96D680BE1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8EF93-E29B-4894-8BEC-34C239DAF2B4}"/>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164873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A7AF02-DA6D-64AF-098F-ED004471A32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493883-1227-ADAD-BD31-0EB36AC531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586023-E1C1-3871-C824-AA1B1AF9B97A}"/>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5" name="Footer Placeholder 4">
            <a:extLst>
              <a:ext uri="{FF2B5EF4-FFF2-40B4-BE49-F238E27FC236}">
                <a16:creationId xmlns:a16="http://schemas.microsoft.com/office/drawing/2014/main" id="{F8692932-D9BA-1093-D05D-6C17D39DE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F6B23-7D31-58E4-E493-C6AFA452C692}"/>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544155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s-DO"/>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s-DO"/>
          </a:p>
        </p:txBody>
      </p:sp>
      <p:sp>
        <p:nvSpPr>
          <p:cNvPr id="4" name="Rectangle 6">
            <a:extLst>
              <a:ext uri="{FF2B5EF4-FFF2-40B4-BE49-F238E27FC236}">
                <a16:creationId xmlns:a16="http://schemas.microsoft.com/office/drawing/2014/main" id="{155DAD4E-BA8B-9247-B59C-C9EC95EA9C43}"/>
              </a:ext>
            </a:extLst>
          </p:cNvPr>
          <p:cNvSpPr>
            <a:spLocks noGrp="1" noChangeArrowheads="1"/>
          </p:cNvSpPr>
          <p:nvPr>
            <p:ph type="sldNum" sz="quarter" idx="10"/>
          </p:nvPr>
        </p:nvSpPr>
        <p:spPr>
          <a:ln/>
        </p:spPr>
        <p:txBody>
          <a:bodyPr/>
          <a:lstStyle>
            <a:lvl1pPr>
              <a:defRPr/>
            </a:lvl1pPr>
          </a:lstStyle>
          <a:p>
            <a:fld id="{CD6F2294-C706-4240-A784-E7A3064719F3}" type="slidenum">
              <a:rPr lang="es-DO" altLang="es-DO"/>
              <a:pPr/>
              <a:t>‹Nº›</a:t>
            </a:fld>
            <a:endParaRPr lang="es-DO" altLang="es-DO"/>
          </a:p>
        </p:txBody>
      </p:sp>
    </p:spTree>
    <p:extLst>
      <p:ext uri="{BB962C8B-B14F-4D97-AF65-F5344CB8AC3E}">
        <p14:creationId xmlns:p14="http://schemas.microsoft.com/office/powerpoint/2010/main" val="3243660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D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DO"/>
          </a:p>
        </p:txBody>
      </p:sp>
      <p:sp>
        <p:nvSpPr>
          <p:cNvPr id="4" name="Rectangle 6">
            <a:extLst>
              <a:ext uri="{FF2B5EF4-FFF2-40B4-BE49-F238E27FC236}">
                <a16:creationId xmlns:a16="http://schemas.microsoft.com/office/drawing/2014/main" id="{0F12C95E-2AE6-BE40-A058-E2BEA16B0D6A}"/>
              </a:ext>
            </a:extLst>
          </p:cNvPr>
          <p:cNvSpPr>
            <a:spLocks noGrp="1" noChangeArrowheads="1"/>
          </p:cNvSpPr>
          <p:nvPr>
            <p:ph type="sldNum" sz="quarter" idx="10"/>
          </p:nvPr>
        </p:nvSpPr>
        <p:spPr>
          <a:ln/>
        </p:spPr>
        <p:txBody>
          <a:bodyPr/>
          <a:lstStyle>
            <a:lvl1pPr>
              <a:defRPr/>
            </a:lvl1pPr>
          </a:lstStyle>
          <a:p>
            <a:fld id="{E38F69CF-3A2E-9246-81DB-8B54003EDE88}" type="slidenum">
              <a:rPr lang="es-DO" altLang="es-DO"/>
              <a:pPr/>
              <a:t>‹Nº›</a:t>
            </a:fld>
            <a:endParaRPr lang="es-DO" altLang="es-DO"/>
          </a:p>
        </p:txBody>
      </p:sp>
    </p:spTree>
    <p:extLst>
      <p:ext uri="{BB962C8B-B14F-4D97-AF65-F5344CB8AC3E}">
        <p14:creationId xmlns:p14="http://schemas.microsoft.com/office/powerpoint/2010/main" val="45805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s-DO"/>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94F0D050-A496-FE48-A1BE-58A6C9FAC036}"/>
              </a:ext>
            </a:extLst>
          </p:cNvPr>
          <p:cNvSpPr>
            <a:spLocks noGrp="1" noChangeArrowheads="1"/>
          </p:cNvSpPr>
          <p:nvPr>
            <p:ph type="sldNum" sz="quarter" idx="10"/>
          </p:nvPr>
        </p:nvSpPr>
        <p:spPr>
          <a:ln/>
        </p:spPr>
        <p:txBody>
          <a:bodyPr/>
          <a:lstStyle>
            <a:lvl1pPr>
              <a:defRPr/>
            </a:lvl1pPr>
          </a:lstStyle>
          <a:p>
            <a:fld id="{165575B5-ED81-0841-ACF2-FB09BE32232D}" type="slidenum">
              <a:rPr lang="es-DO" altLang="es-DO"/>
              <a:pPr/>
              <a:t>‹Nº›</a:t>
            </a:fld>
            <a:endParaRPr lang="es-DO" altLang="es-DO"/>
          </a:p>
        </p:txBody>
      </p:sp>
    </p:spTree>
    <p:extLst>
      <p:ext uri="{BB962C8B-B14F-4D97-AF65-F5344CB8AC3E}">
        <p14:creationId xmlns:p14="http://schemas.microsoft.com/office/powerpoint/2010/main" val="695064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DO"/>
          </a:p>
        </p:txBody>
      </p:sp>
      <p:sp>
        <p:nvSpPr>
          <p:cNvPr id="3" name="Content Placeholder 2"/>
          <p:cNvSpPr>
            <a:spLocks noGrp="1"/>
          </p:cNvSpPr>
          <p:nvPr>
            <p:ph sz="half" idx="1"/>
          </p:nvPr>
        </p:nvSpPr>
        <p:spPr>
          <a:xfrm>
            <a:off x="2063751" y="1916114"/>
            <a:ext cx="4650316" cy="4187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DO"/>
          </a:p>
        </p:txBody>
      </p:sp>
      <p:sp>
        <p:nvSpPr>
          <p:cNvPr id="4" name="Content Placeholder 3"/>
          <p:cNvSpPr>
            <a:spLocks noGrp="1"/>
          </p:cNvSpPr>
          <p:nvPr>
            <p:ph sz="half" idx="2"/>
          </p:nvPr>
        </p:nvSpPr>
        <p:spPr>
          <a:xfrm>
            <a:off x="6917267" y="1916114"/>
            <a:ext cx="4650317" cy="4187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DO"/>
          </a:p>
        </p:txBody>
      </p:sp>
      <p:sp>
        <p:nvSpPr>
          <p:cNvPr id="5" name="Rectangle 6">
            <a:extLst>
              <a:ext uri="{FF2B5EF4-FFF2-40B4-BE49-F238E27FC236}">
                <a16:creationId xmlns:a16="http://schemas.microsoft.com/office/drawing/2014/main" id="{001CFAD0-74EC-684E-87CD-5EEAEE3B3C57}"/>
              </a:ext>
            </a:extLst>
          </p:cNvPr>
          <p:cNvSpPr>
            <a:spLocks noGrp="1" noChangeArrowheads="1"/>
          </p:cNvSpPr>
          <p:nvPr>
            <p:ph type="sldNum" sz="quarter" idx="10"/>
          </p:nvPr>
        </p:nvSpPr>
        <p:spPr>
          <a:ln/>
        </p:spPr>
        <p:txBody>
          <a:bodyPr/>
          <a:lstStyle>
            <a:lvl1pPr>
              <a:defRPr/>
            </a:lvl1pPr>
          </a:lstStyle>
          <a:p>
            <a:fld id="{CB044FDB-DA97-5442-8820-136ABE746BBD}" type="slidenum">
              <a:rPr lang="es-DO" altLang="es-DO"/>
              <a:pPr/>
              <a:t>‹Nº›</a:t>
            </a:fld>
            <a:endParaRPr lang="es-DO" altLang="es-DO"/>
          </a:p>
        </p:txBody>
      </p:sp>
    </p:spTree>
    <p:extLst>
      <p:ext uri="{BB962C8B-B14F-4D97-AF65-F5344CB8AC3E}">
        <p14:creationId xmlns:p14="http://schemas.microsoft.com/office/powerpoint/2010/main" val="3347160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s-DO"/>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DO"/>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DO"/>
          </a:p>
        </p:txBody>
      </p:sp>
      <p:sp>
        <p:nvSpPr>
          <p:cNvPr id="7" name="Rectangle 6">
            <a:extLst>
              <a:ext uri="{FF2B5EF4-FFF2-40B4-BE49-F238E27FC236}">
                <a16:creationId xmlns:a16="http://schemas.microsoft.com/office/drawing/2014/main" id="{EBF271FD-AC07-F04C-BD93-572AA1725589}"/>
              </a:ext>
            </a:extLst>
          </p:cNvPr>
          <p:cNvSpPr>
            <a:spLocks noGrp="1" noChangeArrowheads="1"/>
          </p:cNvSpPr>
          <p:nvPr>
            <p:ph type="sldNum" sz="quarter" idx="10"/>
          </p:nvPr>
        </p:nvSpPr>
        <p:spPr>
          <a:ln/>
        </p:spPr>
        <p:txBody>
          <a:bodyPr/>
          <a:lstStyle>
            <a:lvl1pPr>
              <a:defRPr/>
            </a:lvl1pPr>
          </a:lstStyle>
          <a:p>
            <a:fld id="{B7EAA56C-996C-B045-BE2A-82FF8A48E9D6}" type="slidenum">
              <a:rPr lang="es-DO" altLang="es-DO"/>
              <a:pPr/>
              <a:t>‹Nº›</a:t>
            </a:fld>
            <a:endParaRPr lang="es-DO" altLang="es-DO"/>
          </a:p>
        </p:txBody>
      </p:sp>
    </p:spTree>
    <p:extLst>
      <p:ext uri="{BB962C8B-B14F-4D97-AF65-F5344CB8AC3E}">
        <p14:creationId xmlns:p14="http://schemas.microsoft.com/office/powerpoint/2010/main" val="3330788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DO"/>
          </a:p>
        </p:txBody>
      </p:sp>
      <p:sp>
        <p:nvSpPr>
          <p:cNvPr id="3" name="Rectangle 6">
            <a:extLst>
              <a:ext uri="{FF2B5EF4-FFF2-40B4-BE49-F238E27FC236}">
                <a16:creationId xmlns:a16="http://schemas.microsoft.com/office/drawing/2014/main" id="{7BEEADB4-D10C-4C4F-A696-C9D2BE6E3C07}"/>
              </a:ext>
            </a:extLst>
          </p:cNvPr>
          <p:cNvSpPr>
            <a:spLocks noGrp="1" noChangeArrowheads="1"/>
          </p:cNvSpPr>
          <p:nvPr>
            <p:ph type="sldNum" sz="quarter" idx="10"/>
          </p:nvPr>
        </p:nvSpPr>
        <p:spPr>
          <a:ln/>
        </p:spPr>
        <p:txBody>
          <a:bodyPr/>
          <a:lstStyle>
            <a:lvl1pPr>
              <a:defRPr/>
            </a:lvl1pPr>
          </a:lstStyle>
          <a:p>
            <a:fld id="{0A995172-DB55-CC4E-9733-F11C55F233EE}" type="slidenum">
              <a:rPr lang="es-DO" altLang="es-DO"/>
              <a:pPr/>
              <a:t>‹Nº›</a:t>
            </a:fld>
            <a:endParaRPr lang="es-DO" altLang="es-DO"/>
          </a:p>
        </p:txBody>
      </p:sp>
    </p:spTree>
    <p:extLst>
      <p:ext uri="{BB962C8B-B14F-4D97-AF65-F5344CB8AC3E}">
        <p14:creationId xmlns:p14="http://schemas.microsoft.com/office/powerpoint/2010/main" val="247728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7D1DA6BC-35A8-7342-8240-BD77D6A84A8F}"/>
              </a:ext>
            </a:extLst>
          </p:cNvPr>
          <p:cNvSpPr>
            <a:spLocks noGrp="1" noChangeArrowheads="1"/>
          </p:cNvSpPr>
          <p:nvPr>
            <p:ph type="sldNum" sz="quarter" idx="10"/>
          </p:nvPr>
        </p:nvSpPr>
        <p:spPr>
          <a:ln/>
        </p:spPr>
        <p:txBody>
          <a:bodyPr/>
          <a:lstStyle>
            <a:lvl1pPr>
              <a:defRPr/>
            </a:lvl1pPr>
          </a:lstStyle>
          <a:p>
            <a:fld id="{F2F7DAD6-0A42-784B-A04D-3B3054AA956B}" type="slidenum">
              <a:rPr lang="es-DO" altLang="es-DO"/>
              <a:pPr/>
              <a:t>‹Nº›</a:t>
            </a:fld>
            <a:endParaRPr lang="es-DO" altLang="es-DO"/>
          </a:p>
        </p:txBody>
      </p:sp>
    </p:spTree>
    <p:extLst>
      <p:ext uri="{BB962C8B-B14F-4D97-AF65-F5344CB8AC3E}">
        <p14:creationId xmlns:p14="http://schemas.microsoft.com/office/powerpoint/2010/main" val="13576714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DO"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49A80B73-CC4D-9645-82A6-DFB53ECFF586}"/>
              </a:ext>
            </a:extLst>
          </p:cNvPr>
          <p:cNvSpPr>
            <a:spLocks noGrp="1" noChangeArrowheads="1"/>
          </p:cNvSpPr>
          <p:nvPr>
            <p:ph type="sldNum" sz="quarter" idx="10"/>
          </p:nvPr>
        </p:nvSpPr>
        <p:spPr>
          <a:ln/>
        </p:spPr>
        <p:txBody>
          <a:bodyPr/>
          <a:lstStyle>
            <a:lvl1pPr>
              <a:defRPr/>
            </a:lvl1pPr>
          </a:lstStyle>
          <a:p>
            <a:fld id="{4D189B79-1E8D-D04A-9417-555D6887C767}" type="slidenum">
              <a:rPr lang="es-DO" altLang="es-DO"/>
              <a:pPr/>
              <a:t>‹Nº›</a:t>
            </a:fld>
            <a:endParaRPr lang="es-DO" altLang="es-DO"/>
          </a:p>
        </p:txBody>
      </p:sp>
    </p:spTree>
    <p:extLst>
      <p:ext uri="{BB962C8B-B14F-4D97-AF65-F5344CB8AC3E}">
        <p14:creationId xmlns:p14="http://schemas.microsoft.com/office/powerpoint/2010/main" val="2647452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C963-C332-D36E-A659-8933B43244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F4EE43-E7A9-41FC-5910-9E221E34FE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BEA04-1D4C-56CB-74C4-8A1BF17D43C5}"/>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5" name="Footer Placeholder 4">
            <a:extLst>
              <a:ext uri="{FF2B5EF4-FFF2-40B4-BE49-F238E27FC236}">
                <a16:creationId xmlns:a16="http://schemas.microsoft.com/office/drawing/2014/main" id="{DB887C93-3838-8C4F-ABC6-E05CB027EC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48D207-26CD-9BC9-B0B2-AA95068D0893}"/>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3495799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s-DO"/>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DO"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E628E516-DB49-4643-A9CD-A0C5629FA5E2}"/>
              </a:ext>
            </a:extLst>
          </p:cNvPr>
          <p:cNvSpPr>
            <a:spLocks noGrp="1" noChangeArrowheads="1"/>
          </p:cNvSpPr>
          <p:nvPr>
            <p:ph type="sldNum" sz="quarter" idx="10"/>
          </p:nvPr>
        </p:nvSpPr>
        <p:spPr>
          <a:ln/>
        </p:spPr>
        <p:txBody>
          <a:bodyPr/>
          <a:lstStyle>
            <a:lvl1pPr>
              <a:defRPr/>
            </a:lvl1pPr>
          </a:lstStyle>
          <a:p>
            <a:fld id="{61287522-8D4F-674B-A913-FDAF9932CF89}" type="slidenum">
              <a:rPr lang="es-DO" altLang="es-DO"/>
              <a:pPr/>
              <a:t>‹Nº›</a:t>
            </a:fld>
            <a:endParaRPr lang="es-DO" altLang="es-DO"/>
          </a:p>
        </p:txBody>
      </p:sp>
    </p:spTree>
    <p:extLst>
      <p:ext uri="{BB962C8B-B14F-4D97-AF65-F5344CB8AC3E}">
        <p14:creationId xmlns:p14="http://schemas.microsoft.com/office/powerpoint/2010/main" val="1104780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D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DO"/>
          </a:p>
        </p:txBody>
      </p:sp>
      <p:sp>
        <p:nvSpPr>
          <p:cNvPr id="4" name="Rectangle 6">
            <a:extLst>
              <a:ext uri="{FF2B5EF4-FFF2-40B4-BE49-F238E27FC236}">
                <a16:creationId xmlns:a16="http://schemas.microsoft.com/office/drawing/2014/main" id="{59AA1A81-4B41-F94B-9AA1-0EA432FD437B}"/>
              </a:ext>
            </a:extLst>
          </p:cNvPr>
          <p:cNvSpPr>
            <a:spLocks noGrp="1" noChangeArrowheads="1"/>
          </p:cNvSpPr>
          <p:nvPr>
            <p:ph type="sldNum" sz="quarter" idx="10"/>
          </p:nvPr>
        </p:nvSpPr>
        <p:spPr>
          <a:ln/>
        </p:spPr>
        <p:txBody>
          <a:bodyPr/>
          <a:lstStyle>
            <a:lvl1pPr>
              <a:defRPr/>
            </a:lvl1pPr>
          </a:lstStyle>
          <a:p>
            <a:fld id="{0DB110C0-DEB5-F440-BA10-D5BB887D0BA2}" type="slidenum">
              <a:rPr lang="es-DO" altLang="es-DO"/>
              <a:pPr/>
              <a:t>‹Nº›</a:t>
            </a:fld>
            <a:endParaRPr lang="es-DO" altLang="es-DO"/>
          </a:p>
        </p:txBody>
      </p:sp>
    </p:spTree>
    <p:extLst>
      <p:ext uri="{BB962C8B-B14F-4D97-AF65-F5344CB8AC3E}">
        <p14:creationId xmlns:p14="http://schemas.microsoft.com/office/powerpoint/2010/main" val="11598007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404814"/>
            <a:ext cx="2398184" cy="5699125"/>
          </a:xfrm>
        </p:spPr>
        <p:txBody>
          <a:bodyPr vert="eaVert"/>
          <a:lstStyle/>
          <a:p>
            <a:r>
              <a:rPr lang="en-US"/>
              <a:t>Click to edit Master title style</a:t>
            </a:r>
            <a:endParaRPr lang="es-DO"/>
          </a:p>
        </p:txBody>
      </p:sp>
      <p:sp>
        <p:nvSpPr>
          <p:cNvPr id="3" name="Vertical Text Placeholder 2"/>
          <p:cNvSpPr>
            <a:spLocks noGrp="1"/>
          </p:cNvSpPr>
          <p:nvPr>
            <p:ph type="body" orient="vert" idx="1"/>
          </p:nvPr>
        </p:nvSpPr>
        <p:spPr>
          <a:xfrm>
            <a:off x="1968501" y="404814"/>
            <a:ext cx="6997700" cy="5699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DO"/>
          </a:p>
        </p:txBody>
      </p:sp>
      <p:sp>
        <p:nvSpPr>
          <p:cNvPr id="4" name="Rectangle 6">
            <a:extLst>
              <a:ext uri="{FF2B5EF4-FFF2-40B4-BE49-F238E27FC236}">
                <a16:creationId xmlns:a16="http://schemas.microsoft.com/office/drawing/2014/main" id="{C7E093F3-9FF7-BF46-8F39-AB1AB6A5B95A}"/>
              </a:ext>
            </a:extLst>
          </p:cNvPr>
          <p:cNvSpPr>
            <a:spLocks noGrp="1" noChangeArrowheads="1"/>
          </p:cNvSpPr>
          <p:nvPr>
            <p:ph type="sldNum" sz="quarter" idx="10"/>
          </p:nvPr>
        </p:nvSpPr>
        <p:spPr>
          <a:ln/>
        </p:spPr>
        <p:txBody>
          <a:bodyPr/>
          <a:lstStyle>
            <a:lvl1pPr>
              <a:defRPr/>
            </a:lvl1pPr>
          </a:lstStyle>
          <a:p>
            <a:fld id="{3ABBAE28-087B-644D-A5F5-A9DE7D2C4581}" type="slidenum">
              <a:rPr lang="es-DO" altLang="es-DO"/>
              <a:pPr/>
              <a:t>‹Nº›</a:t>
            </a:fld>
            <a:endParaRPr lang="es-DO" altLang="es-DO"/>
          </a:p>
        </p:txBody>
      </p:sp>
    </p:spTree>
    <p:extLst>
      <p:ext uri="{BB962C8B-B14F-4D97-AF65-F5344CB8AC3E}">
        <p14:creationId xmlns:p14="http://schemas.microsoft.com/office/powerpoint/2010/main" val="33946853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237B97B-9DD0-4B3B-864B-D0A72138501D}" type="datetimeFigureOut">
              <a:rPr lang="es-DO" smtClean="0"/>
              <a:t>6/5/26</a:t>
            </a:fld>
            <a:endParaRPr lang="es-DO"/>
          </a:p>
        </p:txBody>
      </p:sp>
      <p:sp>
        <p:nvSpPr>
          <p:cNvPr id="5" name="Footer Placeholder 4"/>
          <p:cNvSpPr>
            <a:spLocks noGrp="1"/>
          </p:cNvSpPr>
          <p:nvPr>
            <p:ph type="ftr" sz="quarter" idx="11"/>
          </p:nvPr>
        </p:nvSpPr>
        <p:spPr/>
        <p:txBody>
          <a:bodyPr/>
          <a:lstStyle/>
          <a:p>
            <a:endParaRPr lang="es-DO"/>
          </a:p>
        </p:txBody>
      </p:sp>
      <p:sp>
        <p:nvSpPr>
          <p:cNvPr id="6" name="Slide Number Placeholder 5"/>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41430271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237B97B-9DD0-4B3B-864B-D0A72138501D}" type="datetimeFigureOut">
              <a:rPr lang="es-DO" smtClean="0"/>
              <a:t>6/5/26</a:t>
            </a:fld>
            <a:endParaRPr lang="es-DO"/>
          </a:p>
        </p:txBody>
      </p:sp>
      <p:sp>
        <p:nvSpPr>
          <p:cNvPr id="5" name="Footer Placeholder 4"/>
          <p:cNvSpPr>
            <a:spLocks noGrp="1"/>
          </p:cNvSpPr>
          <p:nvPr>
            <p:ph type="ftr" sz="quarter" idx="11"/>
          </p:nvPr>
        </p:nvSpPr>
        <p:spPr/>
        <p:txBody>
          <a:bodyPr/>
          <a:lstStyle/>
          <a:p>
            <a:endParaRPr lang="es-DO"/>
          </a:p>
        </p:txBody>
      </p:sp>
      <p:sp>
        <p:nvSpPr>
          <p:cNvPr id="6" name="Slide Number Placeholder 5"/>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855550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237B97B-9DD0-4B3B-864B-D0A72138501D}" type="datetimeFigureOut">
              <a:rPr lang="es-DO" smtClean="0"/>
              <a:t>6/5/26</a:t>
            </a:fld>
            <a:endParaRPr lang="es-DO"/>
          </a:p>
        </p:txBody>
      </p:sp>
      <p:sp>
        <p:nvSpPr>
          <p:cNvPr id="5" name="Footer Placeholder 4"/>
          <p:cNvSpPr>
            <a:spLocks noGrp="1"/>
          </p:cNvSpPr>
          <p:nvPr>
            <p:ph type="ftr" sz="quarter" idx="11"/>
          </p:nvPr>
        </p:nvSpPr>
        <p:spPr/>
        <p:txBody>
          <a:bodyPr/>
          <a:lstStyle/>
          <a:p>
            <a:endParaRPr lang="es-DO"/>
          </a:p>
        </p:txBody>
      </p:sp>
      <p:sp>
        <p:nvSpPr>
          <p:cNvPr id="6" name="Slide Number Placeholder 5"/>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16467502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237B97B-9DD0-4B3B-864B-D0A72138501D}" type="datetimeFigureOut">
              <a:rPr lang="es-DO" smtClean="0"/>
              <a:t>6/5/26</a:t>
            </a:fld>
            <a:endParaRPr lang="es-DO"/>
          </a:p>
        </p:txBody>
      </p:sp>
      <p:sp>
        <p:nvSpPr>
          <p:cNvPr id="6" name="Footer Placeholder 5"/>
          <p:cNvSpPr>
            <a:spLocks noGrp="1"/>
          </p:cNvSpPr>
          <p:nvPr>
            <p:ph type="ftr" sz="quarter" idx="11"/>
          </p:nvPr>
        </p:nvSpPr>
        <p:spPr/>
        <p:txBody>
          <a:bodyPr/>
          <a:lstStyle/>
          <a:p>
            <a:endParaRPr lang="es-DO"/>
          </a:p>
        </p:txBody>
      </p:sp>
      <p:sp>
        <p:nvSpPr>
          <p:cNvPr id="7" name="Slide Number Placeholder 6"/>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38263526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237B97B-9DD0-4B3B-864B-D0A72138501D}" type="datetimeFigureOut">
              <a:rPr lang="es-DO" smtClean="0"/>
              <a:t>6/5/26</a:t>
            </a:fld>
            <a:endParaRPr lang="es-DO"/>
          </a:p>
        </p:txBody>
      </p:sp>
      <p:sp>
        <p:nvSpPr>
          <p:cNvPr id="8" name="Footer Placeholder 7"/>
          <p:cNvSpPr>
            <a:spLocks noGrp="1"/>
          </p:cNvSpPr>
          <p:nvPr>
            <p:ph type="ftr" sz="quarter" idx="11"/>
          </p:nvPr>
        </p:nvSpPr>
        <p:spPr/>
        <p:txBody>
          <a:bodyPr/>
          <a:lstStyle/>
          <a:p>
            <a:endParaRPr lang="es-DO"/>
          </a:p>
        </p:txBody>
      </p:sp>
      <p:sp>
        <p:nvSpPr>
          <p:cNvPr id="9" name="Slide Number Placeholder 8"/>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42228701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237B97B-9DD0-4B3B-864B-D0A72138501D}" type="datetimeFigureOut">
              <a:rPr lang="es-DO" smtClean="0"/>
              <a:t>6/5/26</a:t>
            </a:fld>
            <a:endParaRPr lang="es-DO"/>
          </a:p>
        </p:txBody>
      </p:sp>
      <p:sp>
        <p:nvSpPr>
          <p:cNvPr id="4" name="Footer Placeholder 3"/>
          <p:cNvSpPr>
            <a:spLocks noGrp="1"/>
          </p:cNvSpPr>
          <p:nvPr>
            <p:ph type="ftr" sz="quarter" idx="11"/>
          </p:nvPr>
        </p:nvSpPr>
        <p:spPr/>
        <p:txBody>
          <a:bodyPr/>
          <a:lstStyle/>
          <a:p>
            <a:endParaRPr lang="es-DO"/>
          </a:p>
        </p:txBody>
      </p:sp>
      <p:sp>
        <p:nvSpPr>
          <p:cNvPr id="5" name="Slide Number Placeholder 4"/>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35454527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37B97B-9DD0-4B3B-864B-D0A72138501D}" type="datetimeFigureOut">
              <a:rPr lang="es-DO" smtClean="0"/>
              <a:t>6/5/26</a:t>
            </a:fld>
            <a:endParaRPr lang="es-DO"/>
          </a:p>
        </p:txBody>
      </p:sp>
      <p:sp>
        <p:nvSpPr>
          <p:cNvPr id="3" name="Footer Placeholder 2"/>
          <p:cNvSpPr>
            <a:spLocks noGrp="1"/>
          </p:cNvSpPr>
          <p:nvPr>
            <p:ph type="ftr" sz="quarter" idx="11"/>
          </p:nvPr>
        </p:nvSpPr>
        <p:spPr/>
        <p:txBody>
          <a:bodyPr/>
          <a:lstStyle/>
          <a:p>
            <a:endParaRPr lang="es-DO"/>
          </a:p>
        </p:txBody>
      </p:sp>
      <p:sp>
        <p:nvSpPr>
          <p:cNvPr id="4" name="Slide Number Placeholder 3"/>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1698040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764-9A6C-CA8B-09CA-8911213240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E029BE-2C6B-7274-C590-6472F91F17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583AC2-AFD6-6317-B823-0D3379F93D4D}"/>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5" name="Footer Placeholder 4">
            <a:extLst>
              <a:ext uri="{FF2B5EF4-FFF2-40B4-BE49-F238E27FC236}">
                <a16:creationId xmlns:a16="http://schemas.microsoft.com/office/drawing/2014/main" id="{F272D17D-DBDE-CD2F-707D-4CAE43A88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67829D-5697-573B-CE99-4BC6AFBF5077}"/>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4840872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237B97B-9DD0-4B3B-864B-D0A72138501D}" type="datetimeFigureOut">
              <a:rPr lang="es-DO" smtClean="0"/>
              <a:t>6/5/26</a:t>
            </a:fld>
            <a:endParaRPr lang="es-DO"/>
          </a:p>
        </p:txBody>
      </p:sp>
      <p:sp>
        <p:nvSpPr>
          <p:cNvPr id="6" name="Footer Placeholder 5"/>
          <p:cNvSpPr>
            <a:spLocks noGrp="1"/>
          </p:cNvSpPr>
          <p:nvPr>
            <p:ph type="ftr" sz="quarter" idx="11"/>
          </p:nvPr>
        </p:nvSpPr>
        <p:spPr/>
        <p:txBody>
          <a:bodyPr/>
          <a:lstStyle/>
          <a:p>
            <a:endParaRPr lang="es-DO"/>
          </a:p>
        </p:txBody>
      </p:sp>
      <p:sp>
        <p:nvSpPr>
          <p:cNvPr id="7" name="Slide Number Placeholder 6"/>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13255499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237B97B-9DD0-4B3B-864B-D0A72138501D}" type="datetimeFigureOut">
              <a:rPr lang="es-DO" smtClean="0"/>
              <a:t>6/5/26</a:t>
            </a:fld>
            <a:endParaRPr lang="es-DO"/>
          </a:p>
        </p:txBody>
      </p:sp>
      <p:sp>
        <p:nvSpPr>
          <p:cNvPr id="6" name="Footer Placeholder 5"/>
          <p:cNvSpPr>
            <a:spLocks noGrp="1"/>
          </p:cNvSpPr>
          <p:nvPr>
            <p:ph type="ftr" sz="quarter" idx="11"/>
          </p:nvPr>
        </p:nvSpPr>
        <p:spPr/>
        <p:txBody>
          <a:bodyPr/>
          <a:lstStyle/>
          <a:p>
            <a:endParaRPr lang="es-DO"/>
          </a:p>
        </p:txBody>
      </p:sp>
      <p:sp>
        <p:nvSpPr>
          <p:cNvPr id="7" name="Slide Number Placeholder 6"/>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17696910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237B97B-9DD0-4B3B-864B-D0A72138501D}" type="datetimeFigureOut">
              <a:rPr lang="es-DO" smtClean="0"/>
              <a:t>6/5/26</a:t>
            </a:fld>
            <a:endParaRPr lang="es-DO"/>
          </a:p>
        </p:txBody>
      </p:sp>
      <p:sp>
        <p:nvSpPr>
          <p:cNvPr id="5" name="Footer Placeholder 4"/>
          <p:cNvSpPr>
            <a:spLocks noGrp="1"/>
          </p:cNvSpPr>
          <p:nvPr>
            <p:ph type="ftr" sz="quarter" idx="11"/>
          </p:nvPr>
        </p:nvSpPr>
        <p:spPr/>
        <p:txBody>
          <a:bodyPr/>
          <a:lstStyle/>
          <a:p>
            <a:endParaRPr lang="es-DO"/>
          </a:p>
        </p:txBody>
      </p:sp>
      <p:sp>
        <p:nvSpPr>
          <p:cNvPr id="6" name="Slide Number Placeholder 5"/>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21317893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237B97B-9DD0-4B3B-864B-D0A72138501D}" type="datetimeFigureOut">
              <a:rPr lang="es-DO" smtClean="0"/>
              <a:t>6/5/26</a:t>
            </a:fld>
            <a:endParaRPr lang="es-DO"/>
          </a:p>
        </p:txBody>
      </p:sp>
      <p:sp>
        <p:nvSpPr>
          <p:cNvPr id="5" name="Footer Placeholder 4"/>
          <p:cNvSpPr>
            <a:spLocks noGrp="1"/>
          </p:cNvSpPr>
          <p:nvPr>
            <p:ph type="ftr" sz="quarter" idx="11"/>
          </p:nvPr>
        </p:nvSpPr>
        <p:spPr/>
        <p:txBody>
          <a:bodyPr/>
          <a:lstStyle/>
          <a:p>
            <a:endParaRPr lang="es-DO"/>
          </a:p>
        </p:txBody>
      </p:sp>
      <p:sp>
        <p:nvSpPr>
          <p:cNvPr id="6" name="Slide Number Placeholder 5"/>
          <p:cNvSpPr>
            <a:spLocks noGrp="1"/>
          </p:cNvSpPr>
          <p:nvPr>
            <p:ph type="sldNum" sz="quarter" idx="12"/>
          </p:nvPr>
        </p:nvSpPr>
        <p:spPr/>
        <p:txBody>
          <a:bodyPr/>
          <a:lstStyle/>
          <a:p>
            <a:fld id="{F0B71E26-FA18-4411-A1CE-AA46B380DC36}" type="slidenum">
              <a:rPr lang="es-DO" smtClean="0"/>
              <a:t>‹Nº›</a:t>
            </a:fld>
            <a:endParaRPr lang="es-DO"/>
          </a:p>
        </p:txBody>
      </p:sp>
    </p:spTree>
    <p:extLst>
      <p:ext uri="{BB962C8B-B14F-4D97-AF65-F5344CB8AC3E}">
        <p14:creationId xmlns:p14="http://schemas.microsoft.com/office/powerpoint/2010/main" val="38350096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Encabezado de sección">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4593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ítulo y objetos">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509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8C345-A29F-FEB4-A180-D69A01BB0D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1AF858-EB55-4B40-D941-1A1BE514E4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38B187-2999-896C-7470-1D1BC3E657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AAF2DB-6486-F71B-1FC7-1ED5C98DA778}"/>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6" name="Footer Placeholder 5">
            <a:extLst>
              <a:ext uri="{FF2B5EF4-FFF2-40B4-BE49-F238E27FC236}">
                <a16:creationId xmlns:a16="http://schemas.microsoft.com/office/drawing/2014/main" id="{41548C41-992C-C64A-049F-301D8CEAB5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AC2709-EC5E-26E5-34CA-DA1742D41782}"/>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1011069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A7DB6-97E1-F0A0-B109-1208585103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D447A2-AC30-387D-21C6-B8DEF928B4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6B3E2E-C9CE-61DE-AA99-C0A313F7B9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2A704B-F430-A3BE-79C1-977CF527DB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ABE712-79D0-F0BA-A7FD-FC9CD2D69F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47726F-35D4-E797-DB2D-39CA9DDB61D6}"/>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8" name="Footer Placeholder 7">
            <a:extLst>
              <a:ext uri="{FF2B5EF4-FFF2-40B4-BE49-F238E27FC236}">
                <a16:creationId xmlns:a16="http://schemas.microsoft.com/office/drawing/2014/main" id="{0E38D228-C8D4-19EB-19F3-E91414784B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EDECC1-0CC2-C4BE-62F8-81BCC667B456}"/>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3960280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4F949-70BD-E5DF-F740-AB487C2750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EF8F42-F229-ACF2-573C-520F1CEC6A5D}"/>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4" name="Footer Placeholder 3">
            <a:extLst>
              <a:ext uri="{FF2B5EF4-FFF2-40B4-BE49-F238E27FC236}">
                <a16:creationId xmlns:a16="http://schemas.microsoft.com/office/drawing/2014/main" id="{C7CCF650-AC50-FB5A-93C3-1349D9E7B7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6CAB1A-733F-E32D-0A7D-1DB294762E36}"/>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1927577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887857-0EDC-F145-300F-357F35AE79C1}"/>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3" name="Footer Placeholder 2">
            <a:extLst>
              <a:ext uri="{FF2B5EF4-FFF2-40B4-BE49-F238E27FC236}">
                <a16:creationId xmlns:a16="http://schemas.microsoft.com/office/drawing/2014/main" id="{7D519CB7-55D9-F1FB-AB73-E061BDB260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B34A1D-8C2A-444F-70E5-481C7A1A4B00}"/>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3078309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B63AB-5007-A670-AC7A-195DCE2EFC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57344F-FBC7-E1DC-1399-7120961504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F26115-7FC1-B725-E041-D0D9F86314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5E8AD7-04F8-CBE2-5BC2-4C2EA640358B}"/>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6" name="Footer Placeholder 5">
            <a:extLst>
              <a:ext uri="{FF2B5EF4-FFF2-40B4-BE49-F238E27FC236}">
                <a16:creationId xmlns:a16="http://schemas.microsoft.com/office/drawing/2014/main" id="{2B2F26CA-AB72-B8AF-CA5F-C95E24F7B8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E468E4-71FA-AF40-A12A-DE1D9D6A1ACF}"/>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2508725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2D911-416B-E354-801B-61E94EC9CC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69B404-F2EF-8DFD-F194-BAB7EF20F1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EC3955-6063-5002-EE2E-0D15B57487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5C33D6-4B73-0275-903F-3AFB30E1CA69}"/>
              </a:ext>
            </a:extLst>
          </p:cNvPr>
          <p:cNvSpPr>
            <a:spLocks noGrp="1"/>
          </p:cNvSpPr>
          <p:nvPr>
            <p:ph type="dt" sz="half" idx="10"/>
          </p:nvPr>
        </p:nvSpPr>
        <p:spPr/>
        <p:txBody>
          <a:bodyPr/>
          <a:lstStyle/>
          <a:p>
            <a:fld id="{C9DF68E7-BEBD-4CE7-ACA3-F6685313CDB0}" type="datetimeFigureOut">
              <a:rPr lang="en-US" smtClean="0"/>
              <a:t>5/6/26</a:t>
            </a:fld>
            <a:endParaRPr lang="en-US"/>
          </a:p>
        </p:txBody>
      </p:sp>
      <p:sp>
        <p:nvSpPr>
          <p:cNvPr id="6" name="Footer Placeholder 5">
            <a:extLst>
              <a:ext uri="{FF2B5EF4-FFF2-40B4-BE49-F238E27FC236}">
                <a16:creationId xmlns:a16="http://schemas.microsoft.com/office/drawing/2014/main" id="{7ABB2E64-D1C3-784A-CE11-32CC5FD22F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02A83F-435A-31F4-1F3E-0632F41D6FAA}"/>
              </a:ext>
            </a:extLst>
          </p:cNvPr>
          <p:cNvSpPr>
            <a:spLocks noGrp="1"/>
          </p:cNvSpPr>
          <p:nvPr>
            <p:ph type="sldNum" sz="quarter" idx="12"/>
          </p:nvPr>
        </p:nvSpPr>
        <p:spPr/>
        <p:txBody>
          <a:bodyPr/>
          <a:lstStyle/>
          <a:p>
            <a:fld id="{FE97ED79-E3EB-4080-9B09-A658F96DA92F}" type="slidenum">
              <a:rPr lang="en-US" smtClean="0"/>
              <a:t>‹Nº›</a:t>
            </a:fld>
            <a:endParaRPr lang="en-US"/>
          </a:p>
        </p:txBody>
      </p:sp>
    </p:spTree>
    <p:extLst>
      <p:ext uri="{BB962C8B-B14F-4D97-AF65-F5344CB8AC3E}">
        <p14:creationId xmlns:p14="http://schemas.microsoft.com/office/powerpoint/2010/main" val="4080570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F9072-E011-9819-1EA9-706642B51D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D4829D-88F1-A594-BB31-86A68A4098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D01F19-A1C2-D1A7-B0C5-B7F6C0A116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DF68E7-BEBD-4CE7-ACA3-F6685313CDB0}" type="datetimeFigureOut">
              <a:rPr lang="en-US" smtClean="0"/>
              <a:t>5/6/26</a:t>
            </a:fld>
            <a:endParaRPr lang="en-US"/>
          </a:p>
        </p:txBody>
      </p:sp>
      <p:sp>
        <p:nvSpPr>
          <p:cNvPr id="5" name="Footer Placeholder 4">
            <a:extLst>
              <a:ext uri="{FF2B5EF4-FFF2-40B4-BE49-F238E27FC236}">
                <a16:creationId xmlns:a16="http://schemas.microsoft.com/office/drawing/2014/main" id="{2ABBBD08-BE0A-D158-70EA-F1CD92D50D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9ACE120-D297-3A8F-E59A-6788F1D1D0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E97ED79-E3EB-4080-9B09-A658F96DA92F}" type="slidenum">
              <a:rPr lang="en-US" smtClean="0"/>
              <a:t>‹Nº›</a:t>
            </a:fld>
            <a:endParaRPr lang="en-US"/>
          </a:p>
        </p:txBody>
      </p:sp>
    </p:spTree>
    <p:extLst>
      <p:ext uri="{BB962C8B-B14F-4D97-AF65-F5344CB8AC3E}">
        <p14:creationId xmlns:p14="http://schemas.microsoft.com/office/powerpoint/2010/main" val="419422381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4B47FD5-0093-204E-B1F6-EFD95E4247DF}"/>
              </a:ext>
            </a:extLst>
          </p:cNvPr>
          <p:cNvSpPr>
            <a:spLocks noGrp="1" noChangeArrowheads="1"/>
          </p:cNvSpPr>
          <p:nvPr>
            <p:ph type="title"/>
          </p:nvPr>
        </p:nvSpPr>
        <p:spPr bwMode="auto">
          <a:xfrm>
            <a:off x="1968501" y="404813"/>
            <a:ext cx="9599084"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DO" altLang="es-DO"/>
              <a:t>Click to edit Master title style</a:t>
            </a:r>
          </a:p>
        </p:txBody>
      </p:sp>
      <p:sp>
        <p:nvSpPr>
          <p:cNvPr id="1027" name="Rectangle 3">
            <a:extLst>
              <a:ext uri="{FF2B5EF4-FFF2-40B4-BE49-F238E27FC236}">
                <a16:creationId xmlns:a16="http://schemas.microsoft.com/office/drawing/2014/main" id="{2259A372-8D81-0B4F-9CEF-F6F3F683F1FF}"/>
              </a:ext>
            </a:extLst>
          </p:cNvPr>
          <p:cNvSpPr>
            <a:spLocks noGrp="1" noChangeArrowheads="1"/>
          </p:cNvSpPr>
          <p:nvPr>
            <p:ph type="body" idx="1"/>
          </p:nvPr>
        </p:nvSpPr>
        <p:spPr bwMode="auto">
          <a:xfrm>
            <a:off x="2063751" y="1916114"/>
            <a:ext cx="9503833"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DO" altLang="es-DO"/>
              <a:t>Click to edit Master text styles</a:t>
            </a:r>
          </a:p>
          <a:p>
            <a:pPr lvl="1"/>
            <a:r>
              <a:rPr lang="es-DO" altLang="es-DO"/>
              <a:t>Second level</a:t>
            </a:r>
          </a:p>
          <a:p>
            <a:pPr lvl="2"/>
            <a:r>
              <a:rPr lang="es-DO" altLang="es-DO"/>
              <a:t>Third level</a:t>
            </a:r>
          </a:p>
          <a:p>
            <a:pPr lvl="3"/>
            <a:r>
              <a:rPr lang="es-DO" altLang="es-DO"/>
              <a:t>Fourth level</a:t>
            </a:r>
          </a:p>
          <a:p>
            <a:pPr lvl="4"/>
            <a:r>
              <a:rPr lang="es-DO" altLang="es-DO"/>
              <a:t>Fifth level</a:t>
            </a:r>
          </a:p>
        </p:txBody>
      </p:sp>
      <p:sp>
        <p:nvSpPr>
          <p:cNvPr id="1028" name="Line 7">
            <a:extLst>
              <a:ext uri="{FF2B5EF4-FFF2-40B4-BE49-F238E27FC236}">
                <a16:creationId xmlns:a16="http://schemas.microsoft.com/office/drawing/2014/main" id="{34FFCC3E-D252-3B4B-8B83-8D4BCEE95DF2}"/>
              </a:ext>
            </a:extLst>
          </p:cNvPr>
          <p:cNvSpPr>
            <a:spLocks noChangeShapeType="1"/>
          </p:cNvSpPr>
          <p:nvPr/>
        </p:nvSpPr>
        <p:spPr bwMode="auto">
          <a:xfrm flipV="1">
            <a:off x="1871133" y="333376"/>
            <a:ext cx="0" cy="2951163"/>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endParaRPr lang="es-DO" sz="1800"/>
          </a:p>
        </p:txBody>
      </p:sp>
      <p:pic>
        <p:nvPicPr>
          <p:cNvPr id="1029" name="Picture 15" descr="logo_fondo_blanco">
            <a:extLst>
              <a:ext uri="{FF2B5EF4-FFF2-40B4-BE49-F238E27FC236}">
                <a16:creationId xmlns:a16="http://schemas.microsoft.com/office/drawing/2014/main" id="{C8E50CC1-C9E4-B046-A66E-96236434D6A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34433" y="1341438"/>
            <a:ext cx="115358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14">
            <a:extLst>
              <a:ext uri="{FF2B5EF4-FFF2-40B4-BE49-F238E27FC236}">
                <a16:creationId xmlns:a16="http://schemas.microsoft.com/office/drawing/2014/main" id="{56AFCE2C-CD1C-3143-A147-15BD2226BD83}"/>
              </a:ext>
            </a:extLst>
          </p:cNvPr>
          <p:cNvSpPr>
            <a:spLocks noChangeArrowheads="1"/>
          </p:cNvSpPr>
          <p:nvPr userDrawn="1"/>
        </p:nvSpPr>
        <p:spPr bwMode="auto">
          <a:xfrm>
            <a:off x="0" y="6597650"/>
            <a:ext cx="12192000" cy="260350"/>
          </a:xfrm>
          <a:prstGeom prst="rect">
            <a:avLst/>
          </a:prstGeom>
          <a:solidFill>
            <a:srgbClr val="FF0000"/>
          </a:solidFill>
          <a:ln w="12700" algn="ctr">
            <a:solidFill>
              <a:schemeClr val="tx2"/>
            </a:solidFill>
            <a:miter lim="800000"/>
            <a:headEnd type="none" w="sm" len="sm"/>
            <a:tailEnd type="none" w="sm" len="sm"/>
          </a:ln>
        </p:spPr>
        <p:txBody>
          <a:bodyPr wrap="none" anchor="ctr"/>
          <a:lstStyle>
            <a:lvl1pPr>
              <a:defRPr sz="6000">
                <a:solidFill>
                  <a:schemeClr val="tx1"/>
                </a:solidFill>
                <a:latin typeface="Arial" charset="0"/>
              </a:defRPr>
            </a:lvl1pPr>
            <a:lvl2pPr marL="742950" indent="-285750">
              <a:defRPr sz="6000">
                <a:solidFill>
                  <a:schemeClr val="tx1"/>
                </a:solidFill>
                <a:latin typeface="Arial" charset="0"/>
              </a:defRPr>
            </a:lvl2pPr>
            <a:lvl3pPr marL="1143000" indent="-228600">
              <a:defRPr sz="6000">
                <a:solidFill>
                  <a:schemeClr val="tx1"/>
                </a:solidFill>
                <a:latin typeface="Arial" charset="0"/>
              </a:defRPr>
            </a:lvl3pPr>
            <a:lvl4pPr marL="1600200" indent="-228600">
              <a:defRPr sz="6000">
                <a:solidFill>
                  <a:schemeClr val="tx1"/>
                </a:solidFill>
                <a:latin typeface="Arial" charset="0"/>
              </a:defRPr>
            </a:lvl4pPr>
            <a:lvl5pPr marL="2057400" indent="-228600">
              <a:defRPr sz="6000">
                <a:solidFill>
                  <a:schemeClr val="tx1"/>
                </a:solidFill>
                <a:latin typeface="Arial" charset="0"/>
              </a:defRPr>
            </a:lvl5pPr>
            <a:lvl6pPr marL="2514600" indent="-228600" eaLnBrk="0" fontAlgn="base" hangingPunct="0">
              <a:spcBef>
                <a:spcPct val="0"/>
              </a:spcBef>
              <a:spcAft>
                <a:spcPct val="0"/>
              </a:spcAft>
              <a:defRPr sz="6000">
                <a:solidFill>
                  <a:schemeClr val="tx1"/>
                </a:solidFill>
                <a:latin typeface="Arial" charset="0"/>
              </a:defRPr>
            </a:lvl6pPr>
            <a:lvl7pPr marL="2971800" indent="-228600" eaLnBrk="0" fontAlgn="base" hangingPunct="0">
              <a:spcBef>
                <a:spcPct val="0"/>
              </a:spcBef>
              <a:spcAft>
                <a:spcPct val="0"/>
              </a:spcAft>
              <a:defRPr sz="6000">
                <a:solidFill>
                  <a:schemeClr val="tx1"/>
                </a:solidFill>
                <a:latin typeface="Arial" charset="0"/>
              </a:defRPr>
            </a:lvl7pPr>
            <a:lvl8pPr marL="3429000" indent="-228600" eaLnBrk="0" fontAlgn="base" hangingPunct="0">
              <a:spcBef>
                <a:spcPct val="0"/>
              </a:spcBef>
              <a:spcAft>
                <a:spcPct val="0"/>
              </a:spcAft>
              <a:defRPr sz="6000">
                <a:solidFill>
                  <a:schemeClr val="tx1"/>
                </a:solidFill>
                <a:latin typeface="Arial" charset="0"/>
              </a:defRPr>
            </a:lvl8pPr>
            <a:lvl9pPr marL="3886200" indent="-228600" eaLnBrk="0" fontAlgn="base" hangingPunct="0">
              <a:spcBef>
                <a:spcPct val="0"/>
              </a:spcBef>
              <a:spcAft>
                <a:spcPct val="0"/>
              </a:spcAft>
              <a:defRPr sz="6000">
                <a:solidFill>
                  <a:schemeClr val="tx1"/>
                </a:solidFill>
                <a:latin typeface="Arial" charset="0"/>
              </a:defRPr>
            </a:lvl9pPr>
          </a:lstStyle>
          <a:p>
            <a:pPr algn="ctr">
              <a:defRPr/>
            </a:pPr>
            <a:endParaRPr lang="es-DO" altLang="es-DO" sz="1800">
              <a:solidFill>
                <a:srgbClr val="FF3300"/>
              </a:solidFill>
              <a:ea typeface="+mn-ea"/>
            </a:endParaRPr>
          </a:p>
        </p:txBody>
      </p:sp>
      <p:sp>
        <p:nvSpPr>
          <p:cNvPr id="134150" name="Rectangle 6">
            <a:extLst>
              <a:ext uri="{FF2B5EF4-FFF2-40B4-BE49-F238E27FC236}">
                <a16:creationId xmlns:a16="http://schemas.microsoft.com/office/drawing/2014/main" id="{45C4592F-FB63-0E48-8AD9-79168BE09C8C}"/>
              </a:ext>
            </a:extLst>
          </p:cNvPr>
          <p:cNvSpPr>
            <a:spLocks noGrp="1" noChangeArrowheads="1"/>
          </p:cNvSpPr>
          <p:nvPr>
            <p:ph type="sldNum" sz="quarter" idx="4"/>
          </p:nvPr>
        </p:nvSpPr>
        <p:spPr bwMode="auto">
          <a:xfrm>
            <a:off x="10464800" y="6669088"/>
            <a:ext cx="1727200" cy="188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chemeClr val="tx2"/>
                </a:solidFill>
              </a:defRPr>
            </a:lvl1pPr>
          </a:lstStyle>
          <a:p>
            <a:fld id="{1A22152A-15F8-F44C-B268-E44FF83C443A}" type="slidenum">
              <a:rPr lang="es-DO" altLang="es-DO"/>
              <a:pPr/>
              <a:t>‹Nº›</a:t>
            </a:fld>
            <a:endParaRPr lang="es-DO" altLang="es-DO"/>
          </a:p>
        </p:txBody>
      </p:sp>
      <p:pic>
        <p:nvPicPr>
          <p:cNvPr id="1032" name="Picture 24">
            <a:extLst>
              <a:ext uri="{FF2B5EF4-FFF2-40B4-BE49-F238E27FC236}">
                <a16:creationId xmlns:a16="http://schemas.microsoft.com/office/drawing/2014/main" id="{A55AB508-D255-E942-AC88-A842B3B1E6F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4434" y="404813"/>
            <a:ext cx="105621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4">
            <a:extLst>
              <a:ext uri="{FF2B5EF4-FFF2-40B4-BE49-F238E27FC236}">
                <a16:creationId xmlns:a16="http://schemas.microsoft.com/office/drawing/2014/main" id="{B8A17E85-566C-F141-9FCF-26CA0FCD9A19}"/>
              </a:ext>
            </a:extLst>
          </p:cNvPr>
          <p:cNvPicPr>
            <a:picLocks noChangeAspect="1"/>
          </p:cNvPicPr>
          <p:nvPr userDrawn="1"/>
        </p:nvPicPr>
        <p:blipFill>
          <a:blip r:embed="rId15">
            <a:extLst>
              <a:ext uri="{28A0092B-C50C-407E-A947-70E740481C1C}">
                <a14:useLocalDpi xmlns:a14="http://schemas.microsoft.com/office/drawing/2010/main" val="0"/>
              </a:ext>
            </a:extLst>
          </a:blip>
          <a:srcRect t="93036" r="-400"/>
          <a:stretch>
            <a:fillRect/>
          </a:stretch>
        </p:blipFill>
        <p:spPr bwMode="auto">
          <a:xfrm>
            <a:off x="1" y="6381750"/>
            <a:ext cx="12240684"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1755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r" rtl="0" eaLnBrk="0" fontAlgn="base" hangingPunct="0">
        <a:spcBef>
          <a:spcPct val="0"/>
        </a:spcBef>
        <a:spcAft>
          <a:spcPct val="0"/>
        </a:spcAft>
        <a:defRPr sz="2600">
          <a:solidFill>
            <a:schemeClr val="tx2"/>
          </a:solidFill>
          <a:latin typeface="+mj-lt"/>
          <a:ea typeface="ＭＳ Ｐゴシック" charset="0"/>
          <a:cs typeface="ＭＳ Ｐゴシック" charset="0"/>
        </a:defRPr>
      </a:lvl1pPr>
      <a:lvl2pPr algn="r" rtl="0" eaLnBrk="0" fontAlgn="base" hangingPunct="0">
        <a:spcBef>
          <a:spcPct val="0"/>
        </a:spcBef>
        <a:spcAft>
          <a:spcPct val="0"/>
        </a:spcAft>
        <a:defRPr sz="2600">
          <a:solidFill>
            <a:schemeClr val="tx2"/>
          </a:solidFill>
          <a:latin typeface="Arial" charset="0"/>
          <a:ea typeface="ＭＳ Ｐゴシック" charset="0"/>
          <a:cs typeface="ＭＳ Ｐゴシック" charset="0"/>
        </a:defRPr>
      </a:lvl2pPr>
      <a:lvl3pPr algn="r" rtl="0" eaLnBrk="0" fontAlgn="base" hangingPunct="0">
        <a:spcBef>
          <a:spcPct val="0"/>
        </a:spcBef>
        <a:spcAft>
          <a:spcPct val="0"/>
        </a:spcAft>
        <a:defRPr sz="2600">
          <a:solidFill>
            <a:schemeClr val="tx2"/>
          </a:solidFill>
          <a:latin typeface="Arial" charset="0"/>
          <a:ea typeface="ＭＳ Ｐゴシック" charset="0"/>
          <a:cs typeface="ＭＳ Ｐゴシック" charset="0"/>
        </a:defRPr>
      </a:lvl3pPr>
      <a:lvl4pPr algn="r" rtl="0" eaLnBrk="0" fontAlgn="base" hangingPunct="0">
        <a:spcBef>
          <a:spcPct val="0"/>
        </a:spcBef>
        <a:spcAft>
          <a:spcPct val="0"/>
        </a:spcAft>
        <a:defRPr sz="2600">
          <a:solidFill>
            <a:schemeClr val="tx2"/>
          </a:solidFill>
          <a:latin typeface="Arial" charset="0"/>
          <a:ea typeface="ＭＳ Ｐゴシック" charset="0"/>
          <a:cs typeface="ＭＳ Ｐゴシック" charset="0"/>
        </a:defRPr>
      </a:lvl4pPr>
      <a:lvl5pPr algn="r" rtl="0" eaLnBrk="0" fontAlgn="base" hangingPunct="0">
        <a:spcBef>
          <a:spcPct val="0"/>
        </a:spcBef>
        <a:spcAft>
          <a:spcPct val="0"/>
        </a:spcAft>
        <a:defRPr sz="2600">
          <a:solidFill>
            <a:schemeClr val="tx2"/>
          </a:solidFill>
          <a:latin typeface="Arial" charset="0"/>
          <a:ea typeface="ＭＳ Ｐゴシック" charset="0"/>
          <a:cs typeface="ＭＳ Ｐゴシック" charset="0"/>
        </a:defRPr>
      </a:lvl5pPr>
      <a:lvl6pPr marL="457200" algn="r" rtl="0" fontAlgn="base">
        <a:spcBef>
          <a:spcPct val="0"/>
        </a:spcBef>
        <a:spcAft>
          <a:spcPct val="0"/>
        </a:spcAft>
        <a:defRPr sz="2600">
          <a:solidFill>
            <a:schemeClr val="tx2"/>
          </a:solidFill>
          <a:latin typeface="Arial" charset="0"/>
        </a:defRPr>
      </a:lvl6pPr>
      <a:lvl7pPr marL="914400" algn="r" rtl="0" fontAlgn="base">
        <a:spcBef>
          <a:spcPct val="0"/>
        </a:spcBef>
        <a:spcAft>
          <a:spcPct val="0"/>
        </a:spcAft>
        <a:defRPr sz="2600">
          <a:solidFill>
            <a:schemeClr val="tx2"/>
          </a:solidFill>
          <a:latin typeface="Arial" charset="0"/>
        </a:defRPr>
      </a:lvl7pPr>
      <a:lvl8pPr marL="1371600" algn="r" rtl="0" fontAlgn="base">
        <a:spcBef>
          <a:spcPct val="0"/>
        </a:spcBef>
        <a:spcAft>
          <a:spcPct val="0"/>
        </a:spcAft>
        <a:defRPr sz="2600">
          <a:solidFill>
            <a:schemeClr val="tx2"/>
          </a:solidFill>
          <a:latin typeface="Arial" charset="0"/>
        </a:defRPr>
      </a:lvl8pPr>
      <a:lvl9pPr marL="1828800" algn="r" rtl="0" fontAlgn="base">
        <a:spcBef>
          <a:spcPct val="0"/>
        </a:spcBef>
        <a:spcAft>
          <a:spcPct val="0"/>
        </a:spcAft>
        <a:defRPr sz="2600">
          <a:solidFill>
            <a:schemeClr val="tx2"/>
          </a:solidFill>
          <a:latin typeface="Arial" charset="0"/>
        </a:defRPr>
      </a:lvl9pPr>
    </p:titleStyle>
    <p:bodyStyle>
      <a:lvl1pPr marL="342900" indent="-342900" algn="l" rtl="0" eaLnBrk="0" fontAlgn="base" hangingPunct="0">
        <a:spcBef>
          <a:spcPct val="20000"/>
        </a:spcBef>
        <a:spcAft>
          <a:spcPct val="0"/>
        </a:spcAft>
        <a:buClr>
          <a:srgbClr val="FF0000"/>
        </a:buClr>
        <a:buFont typeface="Wingdings" pitchFamily="2" charset="2"/>
        <a:buChar char="¢"/>
        <a:defRPr sz="2400">
          <a:solidFill>
            <a:schemeClr val="tx2"/>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FF0000"/>
        </a:buClr>
        <a:buFont typeface="Wingdings" pitchFamily="2" charset="2"/>
        <a:buChar char="l"/>
        <a:defRPr sz="2000">
          <a:solidFill>
            <a:schemeClr val="tx2"/>
          </a:solidFill>
          <a:latin typeface="+mn-lt"/>
          <a:ea typeface="ＭＳ Ｐゴシック" charset="0"/>
        </a:defRPr>
      </a:lvl2pPr>
      <a:lvl3pPr marL="1143000" indent="-228600" algn="l" rtl="0" eaLnBrk="0" fontAlgn="base" hangingPunct="0">
        <a:spcBef>
          <a:spcPct val="20000"/>
        </a:spcBef>
        <a:spcAft>
          <a:spcPct val="0"/>
        </a:spcAft>
        <a:buClr>
          <a:srgbClr val="FF0000"/>
        </a:buClr>
        <a:buChar char="•"/>
        <a:defRPr>
          <a:solidFill>
            <a:schemeClr val="tx2"/>
          </a:solidFill>
          <a:latin typeface="+mn-lt"/>
          <a:ea typeface="ＭＳ Ｐゴシック" charset="0"/>
        </a:defRPr>
      </a:lvl3pPr>
      <a:lvl4pPr marL="1600200" indent="-228600" algn="l" rtl="0" eaLnBrk="0" fontAlgn="base" hangingPunct="0">
        <a:spcBef>
          <a:spcPct val="20000"/>
        </a:spcBef>
        <a:spcAft>
          <a:spcPct val="0"/>
        </a:spcAft>
        <a:buClr>
          <a:srgbClr val="FF0000"/>
        </a:buClr>
        <a:buChar char="•"/>
        <a:defRPr sz="1700">
          <a:solidFill>
            <a:schemeClr val="tx2"/>
          </a:solidFill>
          <a:latin typeface="+mn-lt"/>
          <a:ea typeface="ＭＳ Ｐゴシック" charset="0"/>
        </a:defRPr>
      </a:lvl4pPr>
      <a:lvl5pPr marL="2057400" indent="-228600" algn="l" rtl="0" eaLnBrk="0" fontAlgn="base" hangingPunct="0">
        <a:spcBef>
          <a:spcPct val="20000"/>
        </a:spcBef>
        <a:spcAft>
          <a:spcPct val="0"/>
        </a:spcAft>
        <a:buClr>
          <a:srgbClr val="FF0000"/>
        </a:buClr>
        <a:buChar char="•"/>
        <a:defRPr sz="1600">
          <a:solidFill>
            <a:schemeClr val="tx2"/>
          </a:solidFill>
          <a:latin typeface="+mn-lt"/>
          <a:ea typeface="ＭＳ Ｐゴシック" charset="0"/>
        </a:defRPr>
      </a:lvl5pPr>
      <a:lvl6pPr marL="2514600" indent="-228600" algn="l" rtl="0" fontAlgn="base">
        <a:spcBef>
          <a:spcPct val="20000"/>
        </a:spcBef>
        <a:spcAft>
          <a:spcPct val="0"/>
        </a:spcAft>
        <a:buClr>
          <a:srgbClr val="FF0000"/>
        </a:buClr>
        <a:buChar char="•"/>
        <a:defRPr sz="1600">
          <a:solidFill>
            <a:schemeClr val="tx2"/>
          </a:solidFill>
          <a:latin typeface="+mn-lt"/>
        </a:defRPr>
      </a:lvl6pPr>
      <a:lvl7pPr marL="2971800" indent="-228600" algn="l" rtl="0" fontAlgn="base">
        <a:spcBef>
          <a:spcPct val="20000"/>
        </a:spcBef>
        <a:spcAft>
          <a:spcPct val="0"/>
        </a:spcAft>
        <a:buClr>
          <a:srgbClr val="FF0000"/>
        </a:buClr>
        <a:buChar char="•"/>
        <a:defRPr sz="1600">
          <a:solidFill>
            <a:schemeClr val="tx2"/>
          </a:solidFill>
          <a:latin typeface="+mn-lt"/>
        </a:defRPr>
      </a:lvl7pPr>
      <a:lvl8pPr marL="3429000" indent="-228600" algn="l" rtl="0" fontAlgn="base">
        <a:spcBef>
          <a:spcPct val="20000"/>
        </a:spcBef>
        <a:spcAft>
          <a:spcPct val="0"/>
        </a:spcAft>
        <a:buClr>
          <a:srgbClr val="FF0000"/>
        </a:buClr>
        <a:buChar char="•"/>
        <a:defRPr sz="1600">
          <a:solidFill>
            <a:schemeClr val="tx2"/>
          </a:solidFill>
          <a:latin typeface="+mn-lt"/>
        </a:defRPr>
      </a:lvl8pPr>
      <a:lvl9pPr marL="3886200" indent="-228600" algn="l" rtl="0" fontAlgn="base">
        <a:spcBef>
          <a:spcPct val="20000"/>
        </a:spcBef>
        <a:spcAft>
          <a:spcPct val="0"/>
        </a:spcAft>
        <a:buClr>
          <a:srgbClr val="FF0000"/>
        </a:buClr>
        <a:buChar char="•"/>
        <a:defRPr sz="1600">
          <a:solidFill>
            <a:schemeClr val="tx2"/>
          </a:solidFill>
          <a:latin typeface="+mn-lt"/>
        </a:defRPr>
      </a:lvl9pPr>
    </p:bodyStyle>
    <p:otherStyle>
      <a:defPPr>
        <a:defRPr lang="es-D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5/6/26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22152A-15F8-F44C-B268-E44FF83C443A}" type="slidenum">
              <a:rPr lang="es-DO" altLang="es-DO" smtClean="0"/>
              <a:pPr/>
              <a:t>‹Nº›</a:t>
            </a:fld>
            <a:endParaRPr lang="es-DO" altLang="es-DO"/>
          </a:p>
        </p:txBody>
      </p:sp>
    </p:spTree>
    <p:extLst>
      <p:ext uri="{BB962C8B-B14F-4D97-AF65-F5344CB8AC3E}">
        <p14:creationId xmlns:p14="http://schemas.microsoft.com/office/powerpoint/2010/main" val="18308096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686"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24.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4.xml"/><Relationship Id="rId5" Type="http://schemas.openxmlformats.org/officeDocument/2006/relationships/image" Target="../media/image27.pn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4.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3.jpe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jpeg"/><Relationship Id="rId1" Type="http://schemas.openxmlformats.org/officeDocument/2006/relationships/slideLayout" Target="../slideLayouts/slideLayout29.xml"/><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04">
            <a:extLst>
              <a:ext uri="{FF2B5EF4-FFF2-40B4-BE49-F238E27FC236}">
                <a16:creationId xmlns:a16="http://schemas.microsoft.com/office/drawing/2014/main" id="{DD259094-7A52-5A7C-B559-92684C95B5CE}"/>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07943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F4D0B-0094-838F-C1F4-2184B991AED8}"/>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08C845AB-5187-07AD-EA24-A1D561D05C8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60;p14">
            <a:extLst>
              <a:ext uri="{FF2B5EF4-FFF2-40B4-BE49-F238E27FC236}">
                <a16:creationId xmlns:a16="http://schemas.microsoft.com/office/drawing/2014/main" id="{055FDA0D-DDB2-238F-D4EF-9F503337635B}"/>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419" sz="3200" b="1" dirty="0">
                <a:solidFill>
                  <a:schemeClr val="bg1"/>
                </a:solidFill>
              </a:rPr>
              <a:t>Tributación de los criptoactivos</a:t>
            </a:r>
            <a:endParaRPr lang="es-ES" sz="3200" b="1" dirty="0">
              <a:solidFill>
                <a:schemeClr val="bg1"/>
              </a:solidFill>
            </a:endParaRPr>
          </a:p>
        </p:txBody>
      </p:sp>
      <p:sp>
        <p:nvSpPr>
          <p:cNvPr id="2" name="Google Shape;60;p14">
            <a:extLst>
              <a:ext uri="{FF2B5EF4-FFF2-40B4-BE49-F238E27FC236}">
                <a16:creationId xmlns:a16="http://schemas.microsoft.com/office/drawing/2014/main" id="{994CE949-AB24-2F7E-6918-ABF1CFDB7A4E}"/>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lvl="0">
              <a:buSzPts val="1900"/>
            </a:pPr>
            <a:r>
              <a:rPr lang="es-ES" sz="3200" dirty="0">
                <a:solidFill>
                  <a:schemeClr val="bg1"/>
                </a:solidFill>
              </a:rPr>
              <a:t> </a:t>
            </a:r>
            <a:r>
              <a:rPr lang="es-ES" sz="3200" b="1" dirty="0">
                <a:solidFill>
                  <a:schemeClr val="bg1"/>
                </a:solidFill>
              </a:rPr>
              <a:t>Magistrado Argenis García</a:t>
            </a:r>
          </a:p>
        </p:txBody>
      </p:sp>
      <p:sp>
        <p:nvSpPr>
          <p:cNvPr id="6" name="Title 1">
            <a:extLst>
              <a:ext uri="{FF2B5EF4-FFF2-40B4-BE49-F238E27FC236}">
                <a16:creationId xmlns:a16="http://schemas.microsoft.com/office/drawing/2014/main" id="{7831463F-8D20-8EAD-5483-BC83B1DB4A5B}"/>
              </a:ext>
            </a:extLst>
          </p:cNvPr>
          <p:cNvSpPr txBox="1">
            <a:spLocks/>
          </p:cNvSpPr>
          <p:nvPr/>
        </p:nvSpPr>
        <p:spPr>
          <a:xfrm>
            <a:off x="369376" y="889824"/>
            <a:ext cx="11453248" cy="1466824"/>
          </a:xfrm>
          <a:prstGeom prst="rect">
            <a:avLst/>
          </a:prstGeom>
          <a:ln>
            <a:solidFill>
              <a:srgbClr val="00B050"/>
            </a:solidFill>
          </a:ln>
        </p:spPr>
        <p:txBody>
          <a:bodyPr anchor="ctr"/>
          <a:lstStyle>
            <a:lvl1pPr algn="ctr" defTabSz="914400" rtl="0" eaLnBrk="1" latinLnBrk="0" hangingPunct="1">
              <a:lnSpc>
                <a:spcPct val="90000"/>
              </a:lnSpc>
              <a:spcBef>
                <a:spcPct val="0"/>
              </a:spcBef>
              <a:buNone/>
              <a:defRPr sz="3200" b="0" i="0" kern="1200">
                <a:solidFill>
                  <a:schemeClr val="bg1"/>
                </a:solidFill>
                <a:latin typeface="Minion Pro" panose="020405030503060202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800" b="0" i="0" u="none" strike="noStrike" kern="1200" cap="none" spc="0" normalizeH="0" baseline="0" noProof="0" dirty="0">
                <a:ln>
                  <a:noFill/>
                </a:ln>
                <a:solidFill>
                  <a:prstClr val="black"/>
                </a:solidFill>
                <a:effectLst/>
                <a:uLnTx/>
                <a:uFillTx/>
                <a:latin typeface="Impact" panose="020B0806030902050204" pitchFamily="34" charset="0"/>
                <a:ea typeface="Roboto" pitchFamily="2" charset="0"/>
                <a:cs typeface="+mj-cs"/>
              </a:rPr>
              <a:t>La economía digital y los nuevos modelos de negocio.</a:t>
            </a:r>
            <a:endParaRPr kumimoji="0" lang="en-US" sz="3800" b="0" i="0" u="none" strike="noStrike" kern="1200" cap="none" spc="0" normalizeH="0" baseline="0" noProof="0" dirty="0">
              <a:ln>
                <a:noFill/>
              </a:ln>
              <a:solidFill>
                <a:prstClr val="black"/>
              </a:solidFill>
              <a:effectLst/>
              <a:uLnTx/>
              <a:uFillTx/>
              <a:latin typeface="Impact" panose="020B0806030902050204" pitchFamily="34" charset="0"/>
              <a:ea typeface="Roboto" pitchFamily="2" charset="0"/>
              <a:cs typeface="+mj-cs"/>
            </a:endParaRPr>
          </a:p>
        </p:txBody>
      </p:sp>
      <p:pic>
        <p:nvPicPr>
          <p:cNvPr id="7" name="Picture 2" descr="economia digital | Economia de Serviços">
            <a:extLst>
              <a:ext uri="{FF2B5EF4-FFF2-40B4-BE49-F238E27FC236}">
                <a16:creationId xmlns:a16="http://schemas.microsoft.com/office/drawing/2014/main" id="{EFA93C78-D126-5855-8C2E-434ADCA03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0169" y="2730490"/>
            <a:ext cx="8971662" cy="2778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040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heckerboard(across)">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BC4ED8B-9BC4-3441-B5E7-5054E08F28EF}"/>
              </a:ext>
            </a:extLst>
          </p:cNvPr>
          <p:cNvSpPr/>
          <p:nvPr/>
        </p:nvSpPr>
        <p:spPr>
          <a:xfrm>
            <a:off x="9390743" y="290286"/>
            <a:ext cx="1132114" cy="522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uadroTexto 4">
            <a:extLst>
              <a:ext uri="{FF2B5EF4-FFF2-40B4-BE49-F238E27FC236}">
                <a16:creationId xmlns:a16="http://schemas.microsoft.com/office/drawing/2014/main" id="{F44BA45E-F936-204C-9563-27347A73477B}"/>
              </a:ext>
            </a:extLst>
          </p:cNvPr>
          <p:cNvSpPr txBox="1"/>
          <p:nvPr/>
        </p:nvSpPr>
        <p:spPr>
          <a:xfrm>
            <a:off x="325464" y="496181"/>
            <a:ext cx="10908591" cy="1338828"/>
          </a:xfrm>
          <a:prstGeom prst="rect">
            <a:avLst/>
          </a:prstGeom>
          <a:noFill/>
          <a:ln>
            <a:solidFill>
              <a:srgbClr val="7030A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DO" sz="2500" b="0" i="0" u="none" strike="noStrike" kern="1200" cap="none" spc="0" normalizeH="0" baseline="0" noProof="0" dirty="0">
                <a:ln>
                  <a:noFill/>
                </a:ln>
                <a:solidFill>
                  <a:srgbClr val="202124"/>
                </a:solidFill>
                <a:effectLst/>
                <a:uLnTx/>
                <a:uFillTx/>
                <a:latin typeface="Impact" panose="020B0806030902050204" pitchFamily="34" charset="0"/>
                <a:ea typeface="+mn-ea"/>
                <a:cs typeface="+mn-cs"/>
              </a:rPr>
              <a:t>Economía: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DO" sz="1600" b="0" i="0" u="none" strike="noStrike" kern="1200" cap="none" spc="0" normalizeH="0" baseline="0" noProof="0" dirty="0">
              <a:ln>
                <a:noFill/>
              </a:ln>
              <a:solidFill>
                <a:srgbClr val="202124"/>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DO" sz="2000" b="0"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Ciencia que estudia los recursos, la creación de riqueza y la producción, distribución y consumo de bienes y servicios, para satisfacer las necesidades humanas.</a:t>
            </a:r>
            <a:endParaRPr kumimoji="0" lang="es-DO"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CuadroTexto 8">
            <a:extLst>
              <a:ext uri="{FF2B5EF4-FFF2-40B4-BE49-F238E27FC236}">
                <a16:creationId xmlns:a16="http://schemas.microsoft.com/office/drawing/2014/main" id="{749A78F6-8587-254E-AC12-C25AD8B2B436}"/>
              </a:ext>
            </a:extLst>
          </p:cNvPr>
          <p:cNvSpPr txBox="1"/>
          <p:nvPr/>
        </p:nvSpPr>
        <p:spPr>
          <a:xfrm>
            <a:off x="1075869" y="6061473"/>
            <a:ext cx="4572000" cy="3693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DO" sz="1800" b="1" i="1"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cs typeface="+mn-cs"/>
              </a:rPr>
              <a:t>Don Tapscott</a:t>
            </a:r>
            <a:r>
              <a:rPr kumimoji="0" lang="es-DO" sz="1800" b="1"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cs typeface="+mn-cs"/>
              </a:rPr>
              <a:t> </a:t>
            </a:r>
          </a:p>
        </p:txBody>
      </p:sp>
      <p:pic>
        <p:nvPicPr>
          <p:cNvPr id="12290" name="Picture 2" descr="Don Tapscott C.M. - Contribuyente de Agenda | Foro Económico Mundial">
            <a:extLst>
              <a:ext uri="{FF2B5EF4-FFF2-40B4-BE49-F238E27FC236}">
                <a16:creationId xmlns:a16="http://schemas.microsoft.com/office/drawing/2014/main" id="{36060130-FC08-D64D-A511-3E32EA905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015" y="2362799"/>
            <a:ext cx="2792615" cy="3518695"/>
          </a:xfrm>
          <a:prstGeom prst="rect">
            <a:avLst/>
          </a:prstGeom>
          <a:noFill/>
          <a:extLst>
            <a:ext uri="{909E8E84-426E-40DD-AFC4-6F175D3DCCD1}">
              <a14:hiddenFill xmlns:a14="http://schemas.microsoft.com/office/drawing/2010/main">
                <a:solidFill>
                  <a:srgbClr val="FFFFFF"/>
                </a:solidFill>
              </a14:hiddenFill>
            </a:ext>
          </a:extLst>
        </p:spPr>
      </p:pic>
      <p:sp>
        <p:nvSpPr>
          <p:cNvPr id="10" name="Elipse 9">
            <a:extLst>
              <a:ext uri="{FF2B5EF4-FFF2-40B4-BE49-F238E27FC236}">
                <a16:creationId xmlns:a16="http://schemas.microsoft.com/office/drawing/2014/main" id="{5AE4D5EC-85EC-5544-9244-D622AE43AE9F}"/>
              </a:ext>
            </a:extLst>
          </p:cNvPr>
          <p:cNvSpPr/>
          <p:nvPr/>
        </p:nvSpPr>
        <p:spPr>
          <a:xfrm>
            <a:off x="4765220" y="2426071"/>
            <a:ext cx="1765300" cy="1741998"/>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Elipse 11">
            <a:extLst>
              <a:ext uri="{FF2B5EF4-FFF2-40B4-BE49-F238E27FC236}">
                <a16:creationId xmlns:a16="http://schemas.microsoft.com/office/drawing/2014/main" id="{5F94F96B-E51B-004B-BE19-FFC438189E5C}"/>
              </a:ext>
            </a:extLst>
          </p:cNvPr>
          <p:cNvSpPr/>
          <p:nvPr/>
        </p:nvSpPr>
        <p:spPr>
          <a:xfrm>
            <a:off x="8297387" y="2434204"/>
            <a:ext cx="1765300" cy="174199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Elipse 12">
            <a:extLst>
              <a:ext uri="{FF2B5EF4-FFF2-40B4-BE49-F238E27FC236}">
                <a16:creationId xmlns:a16="http://schemas.microsoft.com/office/drawing/2014/main" id="{2988FFFC-0CF9-D541-B552-DDFCB57956F7}"/>
              </a:ext>
            </a:extLst>
          </p:cNvPr>
          <p:cNvSpPr/>
          <p:nvPr/>
        </p:nvSpPr>
        <p:spPr>
          <a:xfrm>
            <a:off x="6544132" y="4926607"/>
            <a:ext cx="1765300" cy="1741998"/>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CuadroTexto 14">
            <a:extLst>
              <a:ext uri="{FF2B5EF4-FFF2-40B4-BE49-F238E27FC236}">
                <a16:creationId xmlns:a16="http://schemas.microsoft.com/office/drawing/2014/main" id="{E3171D79-0BBE-F241-81FE-16A83D2DDED0}"/>
              </a:ext>
            </a:extLst>
          </p:cNvPr>
          <p:cNvSpPr txBox="1"/>
          <p:nvPr/>
        </p:nvSpPr>
        <p:spPr>
          <a:xfrm>
            <a:off x="4778832" y="3135488"/>
            <a:ext cx="1765300"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1500" b="1" i="0" u="none" strike="noStrike" kern="1200" cap="none" spc="0" normalizeH="0" baseline="0" noProof="0" dirty="0">
                <a:ln>
                  <a:noFill/>
                </a:ln>
                <a:solidFill>
                  <a:srgbClr val="202122"/>
                </a:solidFill>
                <a:effectLst/>
                <a:uLnTx/>
                <a:uFillTx/>
                <a:latin typeface="Arial" panose="020B0604020202020204" pitchFamily="34" charset="0"/>
                <a:ea typeface="Times New Roman" panose="02020603050405020304" pitchFamily="18" charset="0"/>
                <a:cs typeface="Arial" panose="020B0604020202020204" pitchFamily="34" charset="0"/>
              </a:rPr>
              <a:t>Comunicaciones</a:t>
            </a:r>
          </a:p>
        </p:txBody>
      </p:sp>
      <p:sp>
        <p:nvSpPr>
          <p:cNvPr id="16" name="CuadroTexto 15">
            <a:extLst>
              <a:ext uri="{FF2B5EF4-FFF2-40B4-BE49-F238E27FC236}">
                <a16:creationId xmlns:a16="http://schemas.microsoft.com/office/drawing/2014/main" id="{A8E8439A-F9AC-9844-8F44-BDE1658C5A7F}"/>
              </a:ext>
            </a:extLst>
          </p:cNvPr>
          <p:cNvSpPr txBox="1"/>
          <p:nvPr/>
        </p:nvSpPr>
        <p:spPr>
          <a:xfrm>
            <a:off x="8283775" y="3135488"/>
            <a:ext cx="1765300"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1500" b="1" i="0" u="none" strike="noStrike" kern="1200" cap="none" spc="0" normalizeH="0" baseline="0" noProof="0" dirty="0">
                <a:ln>
                  <a:noFill/>
                </a:ln>
                <a:solidFill>
                  <a:srgbClr val="202122"/>
                </a:solidFill>
                <a:effectLst/>
                <a:uLnTx/>
                <a:uFillTx/>
                <a:latin typeface="Arial" panose="020B0604020202020204" pitchFamily="34" charset="0"/>
                <a:ea typeface="Times New Roman" panose="02020603050405020304" pitchFamily="18" charset="0"/>
                <a:cs typeface="Arial" panose="020B0604020202020204" pitchFamily="34" charset="0"/>
              </a:rPr>
              <a:t>Informática</a:t>
            </a:r>
          </a:p>
        </p:txBody>
      </p:sp>
      <p:sp>
        <p:nvSpPr>
          <p:cNvPr id="17" name="CuadroTexto 16">
            <a:extLst>
              <a:ext uri="{FF2B5EF4-FFF2-40B4-BE49-F238E27FC236}">
                <a16:creationId xmlns:a16="http://schemas.microsoft.com/office/drawing/2014/main" id="{9F9067B8-F201-EE40-B225-14C61EAAD8F8}"/>
              </a:ext>
            </a:extLst>
          </p:cNvPr>
          <p:cNvSpPr txBox="1"/>
          <p:nvPr/>
        </p:nvSpPr>
        <p:spPr>
          <a:xfrm>
            <a:off x="6544132" y="5563200"/>
            <a:ext cx="17653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1500" b="1" i="0" u="none" strike="noStrike" kern="1200" cap="none" spc="0" normalizeH="0" baseline="0" noProof="0" dirty="0">
                <a:ln>
                  <a:noFill/>
                </a:ln>
                <a:solidFill>
                  <a:srgbClr val="202122"/>
                </a:solidFill>
                <a:effectLst/>
                <a:uLnTx/>
                <a:uFillTx/>
                <a:latin typeface="Arial" panose="020B0604020202020204" pitchFamily="34" charset="0"/>
                <a:ea typeface="Times New Roman" panose="02020603050405020304" pitchFamily="18" charset="0"/>
                <a:cs typeface="Arial" panose="020B0604020202020204" pitchFamily="34" charset="0"/>
              </a:rPr>
              <a:t>Bienes y servicios</a:t>
            </a:r>
          </a:p>
        </p:txBody>
      </p:sp>
      <p:pic>
        <p:nvPicPr>
          <p:cNvPr id="12292" name="Picture 4" descr="Ciclo - Iconos gratis de flechas">
            <a:extLst>
              <a:ext uri="{FF2B5EF4-FFF2-40B4-BE49-F238E27FC236}">
                <a16:creationId xmlns:a16="http://schemas.microsoft.com/office/drawing/2014/main" id="{CB174758-7D68-1545-9CDB-26470B0F7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1" y="3538005"/>
            <a:ext cx="1122099" cy="1122099"/>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7B03A169-9B72-0D6F-21FC-0A2C7B1177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6968" y="-10551"/>
            <a:ext cx="993709" cy="537506"/>
          </a:xfrm>
          <a:prstGeom prst="rect">
            <a:avLst/>
          </a:prstGeom>
        </p:spPr>
      </p:pic>
    </p:spTree>
    <p:extLst>
      <p:ext uri="{BB962C8B-B14F-4D97-AF65-F5344CB8AC3E}">
        <p14:creationId xmlns:p14="http://schemas.microsoft.com/office/powerpoint/2010/main" val="155527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290"/>
                                        </p:tgtEl>
                                        <p:attrNameLst>
                                          <p:attrName>style.visibility</p:attrName>
                                        </p:attrNameLst>
                                      </p:cBhvr>
                                      <p:to>
                                        <p:strVal val="visible"/>
                                      </p:to>
                                    </p:set>
                                    <p:anim calcmode="lin" valueType="num">
                                      <p:cBhvr additive="base">
                                        <p:cTn id="13" dur="500" fill="hold"/>
                                        <p:tgtEl>
                                          <p:spTgt spid="12290"/>
                                        </p:tgtEl>
                                        <p:attrNameLst>
                                          <p:attrName>ppt_x</p:attrName>
                                        </p:attrNameLst>
                                      </p:cBhvr>
                                      <p:tavLst>
                                        <p:tav tm="0">
                                          <p:val>
                                            <p:strVal val="#ppt_x"/>
                                          </p:val>
                                        </p:tav>
                                        <p:tav tm="100000">
                                          <p:val>
                                            <p:strVal val="#ppt_x"/>
                                          </p:val>
                                        </p:tav>
                                      </p:tavLst>
                                    </p:anim>
                                    <p:anim calcmode="lin" valueType="num">
                                      <p:cBhvr additive="base">
                                        <p:cTn id="14"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heckerboard(across)">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15">
                                            <p:txEl>
                                              <p:pRg st="0" end="0"/>
                                            </p:txEl>
                                          </p:spTgt>
                                        </p:tgtEl>
                                        <p:attrNameLst>
                                          <p:attrName>style.visibility</p:attrName>
                                        </p:attrNameLst>
                                      </p:cBhvr>
                                      <p:to>
                                        <p:strVal val="visible"/>
                                      </p:to>
                                    </p:set>
                                    <p:animEffect transition="in" filter="dissolve">
                                      <p:cBhvr>
                                        <p:cTn id="30" dur="500"/>
                                        <p:tgtEl>
                                          <p:spTgt spid="1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dissolv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6">
                                            <p:txEl>
                                              <p:pRg st="0" end="0"/>
                                            </p:txEl>
                                          </p:spTgt>
                                        </p:tgtEl>
                                        <p:attrNameLst>
                                          <p:attrName>style.visibility</p:attrName>
                                        </p:attrNameLst>
                                      </p:cBhvr>
                                      <p:to>
                                        <p:strVal val="visible"/>
                                      </p:to>
                                    </p:set>
                                    <p:anim calcmode="lin" valueType="num">
                                      <p:cBhvr additive="base">
                                        <p:cTn id="40"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checkerboard(across)">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17">
                                            <p:txEl>
                                              <p:pRg st="0" end="0"/>
                                            </p:txEl>
                                          </p:spTgt>
                                        </p:tgtEl>
                                        <p:attrNameLst>
                                          <p:attrName>style.visibility</p:attrName>
                                        </p:attrNameLst>
                                      </p:cBhvr>
                                      <p:to>
                                        <p:strVal val="visible"/>
                                      </p:to>
                                    </p:set>
                                    <p:animEffect transition="in" filter="blinds(horizontal)">
                                      <p:cBhvr>
                                        <p:cTn id="51" dur="500"/>
                                        <p:tgtEl>
                                          <p:spTgt spid="17">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12292"/>
                                        </p:tgtEl>
                                        <p:attrNameLst>
                                          <p:attrName>style.visibility</p:attrName>
                                        </p:attrNameLst>
                                      </p:cBhvr>
                                      <p:to>
                                        <p:strVal val="visible"/>
                                      </p:to>
                                    </p:set>
                                    <p:animEffect transition="in" filter="blinds(horizontal)">
                                      <p:cBhvr>
                                        <p:cTn id="56"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BC4ED8B-9BC4-3441-B5E7-5054E08F28EF}"/>
              </a:ext>
            </a:extLst>
          </p:cNvPr>
          <p:cNvSpPr/>
          <p:nvPr/>
        </p:nvSpPr>
        <p:spPr>
          <a:xfrm>
            <a:off x="9390743" y="290286"/>
            <a:ext cx="1132114" cy="522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316" name="Picture 4" descr="Por qué va a subir la tarifa de Netflix, Uber, Amazon y Spotify en Colombia?">
            <a:extLst>
              <a:ext uri="{FF2B5EF4-FFF2-40B4-BE49-F238E27FC236}">
                <a16:creationId xmlns:a16="http://schemas.microsoft.com/office/drawing/2014/main" id="{DC8B508A-AF95-A04A-B2CE-CFE0FC3382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724" y="0"/>
            <a:ext cx="10554346" cy="4796859"/>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1C3A0D77-D767-384F-ABDD-2DCD37D2F0AC}"/>
              </a:ext>
            </a:extLst>
          </p:cNvPr>
          <p:cNvSpPr txBox="1"/>
          <p:nvPr/>
        </p:nvSpPr>
        <p:spPr>
          <a:xfrm>
            <a:off x="268637" y="5075348"/>
            <a:ext cx="11654726" cy="1313654"/>
          </a:xfrm>
          <a:prstGeom prst="rect">
            <a:avLst/>
          </a:prstGeom>
          <a:noFill/>
          <a:ln>
            <a:solidFill>
              <a:schemeClr val="accent6"/>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4000" b="0" i="0" u="none" strike="noStrike" kern="1200" cap="none" spc="0" normalizeH="0" baseline="0" noProof="0" dirty="0">
                <a:ln>
                  <a:noFill/>
                </a:ln>
                <a:solidFill>
                  <a:prstClr val="black"/>
                </a:solidFill>
                <a:effectLst/>
                <a:uLnTx/>
                <a:uFillTx/>
                <a:latin typeface="Impact" panose="020B0806030902050204" pitchFamily="34" charset="0"/>
                <a:ea typeface="Times New Roman" panose="02020603050405020304" pitchFamily="18" charset="0"/>
                <a:cs typeface="Times New Roman" panose="02020603050405020304" pitchFamily="18" charset="0"/>
              </a:rPr>
              <a:t>¿Cúales son los nuevos modelos de nogocio en la economía digital?</a:t>
            </a:r>
          </a:p>
        </p:txBody>
      </p:sp>
    </p:spTree>
    <p:extLst>
      <p:ext uri="{BB962C8B-B14F-4D97-AF65-F5344CB8AC3E}">
        <p14:creationId xmlns:p14="http://schemas.microsoft.com/office/powerpoint/2010/main" val="240378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7D7D05F-D018-ED4C-925E-314B621E6F97}"/>
              </a:ext>
            </a:extLst>
          </p:cNvPr>
          <p:cNvSpPr txBox="1"/>
          <p:nvPr/>
        </p:nvSpPr>
        <p:spPr>
          <a:xfrm>
            <a:off x="285888" y="249959"/>
            <a:ext cx="3594125" cy="492443"/>
          </a:xfrm>
          <a:prstGeom prst="rect">
            <a:avLst/>
          </a:prstGeom>
          <a:noFill/>
          <a:ln>
            <a:solidFill>
              <a:srgbClr val="7030A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2600" b="0" i="0" u="none" strike="noStrike" kern="1200" cap="none" spc="0" normalizeH="0" baseline="0" noProof="0" dirty="0">
                <a:ln>
                  <a:noFill/>
                </a:ln>
                <a:solidFill>
                  <a:srgbClr val="333333"/>
                </a:solidFill>
                <a:effectLst/>
                <a:uLnTx/>
                <a:uFillTx/>
                <a:latin typeface="Impact" panose="020B0806030902050204" pitchFamily="34" charset="0"/>
                <a:ea typeface="+mn-ea"/>
                <a:cs typeface="+mn-cs"/>
              </a:rPr>
              <a:t>Negocios electrónicos:</a:t>
            </a:r>
            <a:endParaRPr kumimoji="0" lang="es-DO" sz="26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p:txBody>
      </p:sp>
      <p:pic>
        <p:nvPicPr>
          <p:cNvPr id="21510" name="Picture 6" descr="Qué es el E-Business Definición ( Negocio Electrónico ) ? : E-Business">
            <a:extLst>
              <a:ext uri="{FF2B5EF4-FFF2-40B4-BE49-F238E27FC236}">
                <a16:creationId xmlns:a16="http://schemas.microsoft.com/office/drawing/2014/main" id="{2A75482B-6E6A-6545-9CCF-3F6AC44ECA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54" t="25345" r="9521" b="14436"/>
          <a:stretch/>
        </p:blipFill>
        <p:spPr bwMode="auto">
          <a:xfrm>
            <a:off x="267040" y="4526366"/>
            <a:ext cx="3954896" cy="1819251"/>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El e-commerce continúa creciendo y se instala como hábito de compra">
            <a:extLst>
              <a:ext uri="{FF2B5EF4-FFF2-40B4-BE49-F238E27FC236}">
                <a16:creationId xmlns:a16="http://schemas.microsoft.com/office/drawing/2014/main" id="{0A108C1D-E853-384A-B2C7-9041E34A2C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074" y="1350093"/>
            <a:ext cx="3856827" cy="2169465"/>
          </a:xfrm>
          <a:prstGeom prst="rect">
            <a:avLst/>
          </a:prstGeom>
          <a:noFill/>
          <a:extLst>
            <a:ext uri="{909E8E84-426E-40DD-AFC4-6F175D3DCCD1}">
              <a14:hiddenFill xmlns:a14="http://schemas.microsoft.com/office/drawing/2010/main">
                <a:solidFill>
                  <a:srgbClr val="FFFFFF"/>
                </a:solidFill>
              </a14:hiddenFill>
            </a:ext>
          </a:extLst>
        </p:spPr>
      </p:pic>
      <p:sp>
        <p:nvSpPr>
          <p:cNvPr id="2" name="Flecha derecha 1">
            <a:extLst>
              <a:ext uri="{FF2B5EF4-FFF2-40B4-BE49-F238E27FC236}">
                <a16:creationId xmlns:a16="http://schemas.microsoft.com/office/drawing/2014/main" id="{CF387B5E-ADC5-4048-975A-DE56E05A0516}"/>
              </a:ext>
            </a:extLst>
          </p:cNvPr>
          <p:cNvSpPr/>
          <p:nvPr/>
        </p:nvSpPr>
        <p:spPr>
          <a:xfrm>
            <a:off x="4727167" y="4744338"/>
            <a:ext cx="1115693" cy="3302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lecha derecha 10">
            <a:extLst>
              <a:ext uri="{FF2B5EF4-FFF2-40B4-BE49-F238E27FC236}">
                <a16:creationId xmlns:a16="http://schemas.microsoft.com/office/drawing/2014/main" id="{2FDC345A-5E89-794A-AE12-0D6A403B1A67}"/>
              </a:ext>
            </a:extLst>
          </p:cNvPr>
          <p:cNvSpPr/>
          <p:nvPr/>
        </p:nvSpPr>
        <p:spPr>
          <a:xfrm>
            <a:off x="4727166" y="5627126"/>
            <a:ext cx="1115693" cy="3302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0BCD92FE-467D-254F-B565-743530A4E202}"/>
              </a:ext>
            </a:extLst>
          </p:cNvPr>
          <p:cNvSpPr txBox="1"/>
          <p:nvPr/>
        </p:nvSpPr>
        <p:spPr>
          <a:xfrm>
            <a:off x="6671464" y="4628262"/>
            <a:ext cx="3288111" cy="553998"/>
          </a:xfrm>
          <a:prstGeom prst="rect">
            <a:avLst/>
          </a:prstGeom>
          <a:noFill/>
          <a:ln>
            <a:solidFill>
              <a:srgbClr val="0F4C8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3000" b="0" i="0" u="none" strike="noStrike" kern="1200" cap="none" spc="0" normalizeH="0" baseline="0" noProof="0" dirty="0">
                <a:ln>
                  <a:noFill/>
                </a:ln>
                <a:solidFill>
                  <a:srgbClr val="333333"/>
                </a:solidFill>
                <a:effectLst/>
                <a:uLnTx/>
                <a:uFillTx/>
                <a:latin typeface="Calibri" panose="020F0502020204030204"/>
                <a:ea typeface="+mn-ea"/>
                <a:cs typeface="+mn-cs"/>
              </a:rPr>
              <a:t>pure player</a:t>
            </a:r>
            <a:endParaRPr kumimoji="0" lang="es-DO"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CuadroTexto 12">
            <a:extLst>
              <a:ext uri="{FF2B5EF4-FFF2-40B4-BE49-F238E27FC236}">
                <a16:creationId xmlns:a16="http://schemas.microsoft.com/office/drawing/2014/main" id="{CC0F8C3A-3317-0F4C-AE9B-ED9BB6CA0F13}"/>
              </a:ext>
            </a:extLst>
          </p:cNvPr>
          <p:cNvSpPr txBox="1"/>
          <p:nvPr/>
        </p:nvSpPr>
        <p:spPr>
          <a:xfrm>
            <a:off x="6682742" y="5589673"/>
            <a:ext cx="3288111" cy="553998"/>
          </a:xfrm>
          <a:prstGeom prst="rect">
            <a:avLst/>
          </a:prstGeom>
          <a:noFill/>
          <a:ln>
            <a:solidFill>
              <a:srgbClr val="0F4C8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3000" b="0" i="0" u="none" strike="noStrike" kern="1200" cap="none" spc="0" normalizeH="0" baseline="0" noProof="0" dirty="0">
                <a:ln>
                  <a:noFill/>
                </a:ln>
                <a:solidFill>
                  <a:prstClr val="black"/>
                </a:solidFill>
                <a:effectLst/>
                <a:uLnTx/>
                <a:uFillTx/>
                <a:latin typeface="Calibri" panose="020F0502020204030204"/>
                <a:ea typeface="+mn-ea"/>
                <a:cs typeface="+mn-cs"/>
              </a:rPr>
              <a:t>brick-and-click</a:t>
            </a:r>
            <a:endParaRPr kumimoji="0" lang="es-DO" sz="3000" b="0" i="0" u="none" strike="noStrike" kern="1200" cap="none" spc="0" normalizeH="0" baseline="0" noProof="0" dirty="0">
              <a:ln>
                <a:noFill/>
              </a:ln>
              <a:solidFill>
                <a:prstClr val="black"/>
              </a:solidFill>
              <a:effectLst/>
              <a:uLnTx/>
              <a:uFillTx/>
              <a:latin typeface="Bookman Old Style" panose="02050604050505020204" pitchFamily="18" charset="0"/>
              <a:ea typeface="+mn-ea"/>
              <a:cs typeface="+mn-cs"/>
            </a:endParaRPr>
          </a:p>
        </p:txBody>
      </p:sp>
      <p:sp>
        <p:nvSpPr>
          <p:cNvPr id="15" name="CuadroTexto 14">
            <a:extLst>
              <a:ext uri="{FF2B5EF4-FFF2-40B4-BE49-F238E27FC236}">
                <a16:creationId xmlns:a16="http://schemas.microsoft.com/office/drawing/2014/main" id="{CC9606DB-7A70-BA4A-B35C-BD58898B85AB}"/>
              </a:ext>
            </a:extLst>
          </p:cNvPr>
          <p:cNvSpPr txBox="1"/>
          <p:nvPr/>
        </p:nvSpPr>
        <p:spPr>
          <a:xfrm>
            <a:off x="4728848" y="1245312"/>
            <a:ext cx="6025385" cy="415498"/>
          </a:xfrm>
          <a:prstGeom prst="rect">
            <a:avLst/>
          </a:prstGeom>
          <a:noFill/>
          <a:ln>
            <a:solidFill>
              <a:srgbClr val="00B05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DO" sz="2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negocios P2P (peer to peer) o </a:t>
            </a:r>
            <a:r>
              <a:rPr kumimoji="0" lang="es-DO" sz="21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economía colaborativa</a:t>
            </a:r>
            <a:r>
              <a:rPr kumimoji="0" lang="es-DO" sz="2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s-DO"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1516" name="Picture 12" descr="Usuario (informática) - Wikipedia, la enciclopedia libre">
            <a:extLst>
              <a:ext uri="{FF2B5EF4-FFF2-40B4-BE49-F238E27FC236}">
                <a16:creationId xmlns:a16="http://schemas.microsoft.com/office/drawing/2014/main" id="{24AD43DD-AAA4-1547-A295-05FCA2B5B4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3533" y="1818129"/>
            <a:ext cx="738665" cy="738665"/>
          </a:xfrm>
          <a:prstGeom prst="rect">
            <a:avLst/>
          </a:prstGeom>
          <a:noFill/>
          <a:extLst>
            <a:ext uri="{909E8E84-426E-40DD-AFC4-6F175D3DCCD1}">
              <a14:hiddenFill xmlns:a14="http://schemas.microsoft.com/office/drawing/2010/main">
                <a:solidFill>
                  <a:srgbClr val="FFFFFF"/>
                </a:solidFill>
              </a14:hiddenFill>
            </a:ext>
          </a:extLst>
        </p:spPr>
      </p:pic>
      <p:pic>
        <p:nvPicPr>
          <p:cNvPr id="21518" name="Picture 14" descr="🚕 Taxi Emoji">
            <a:extLst>
              <a:ext uri="{FF2B5EF4-FFF2-40B4-BE49-F238E27FC236}">
                <a16:creationId xmlns:a16="http://schemas.microsoft.com/office/drawing/2014/main" id="{D0EFE8B2-D83B-5F43-ADF6-9E3FDD1249B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8364" r="244"/>
          <a:stretch/>
        </p:blipFill>
        <p:spPr bwMode="auto">
          <a:xfrm>
            <a:off x="8852360" y="2772730"/>
            <a:ext cx="1211606" cy="870070"/>
          </a:xfrm>
          <a:prstGeom prst="rect">
            <a:avLst/>
          </a:prstGeom>
          <a:noFill/>
          <a:extLst>
            <a:ext uri="{909E8E84-426E-40DD-AFC4-6F175D3DCCD1}">
              <a14:hiddenFill xmlns:a14="http://schemas.microsoft.com/office/drawing/2010/main">
                <a:solidFill>
                  <a:srgbClr val="FFFFFF"/>
                </a:solidFill>
              </a14:hiddenFill>
            </a:ext>
          </a:extLst>
        </p:spPr>
      </p:pic>
      <p:pic>
        <p:nvPicPr>
          <p:cNvPr id="21522" name="Picture 18" descr="La Industria de la Hospitalidad y el Alojamiento en el Mundo y en">
            <a:extLst>
              <a:ext uri="{FF2B5EF4-FFF2-40B4-BE49-F238E27FC236}">
                <a16:creationId xmlns:a16="http://schemas.microsoft.com/office/drawing/2014/main" id="{3FA29AB6-4128-DA44-AE2B-E12A98072A2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60" r="39719" b="10371"/>
          <a:stretch/>
        </p:blipFill>
        <p:spPr bwMode="auto">
          <a:xfrm>
            <a:off x="5021642" y="2649487"/>
            <a:ext cx="1649822" cy="1066466"/>
          </a:xfrm>
          <a:prstGeom prst="rect">
            <a:avLst/>
          </a:prstGeom>
          <a:noFill/>
          <a:extLst>
            <a:ext uri="{909E8E84-426E-40DD-AFC4-6F175D3DCCD1}">
              <a14:hiddenFill xmlns:a14="http://schemas.microsoft.com/office/drawing/2010/main">
                <a:solidFill>
                  <a:srgbClr val="FFFFFF"/>
                </a:solidFill>
              </a14:hiddenFill>
            </a:ext>
          </a:extLst>
        </p:spPr>
      </p:pic>
      <p:cxnSp>
        <p:nvCxnSpPr>
          <p:cNvPr id="8" name="Conector recto de flecha 7">
            <a:extLst>
              <a:ext uri="{FF2B5EF4-FFF2-40B4-BE49-F238E27FC236}">
                <a16:creationId xmlns:a16="http://schemas.microsoft.com/office/drawing/2014/main" id="{7BEFAA31-9702-E24A-9702-5DC40E4207C2}"/>
              </a:ext>
            </a:extLst>
          </p:cNvPr>
          <p:cNvCxnSpPr>
            <a:cxnSpLocks/>
          </p:cNvCxnSpPr>
          <p:nvPr/>
        </p:nvCxnSpPr>
        <p:spPr>
          <a:xfrm flipH="1">
            <a:off x="6959600" y="2542330"/>
            <a:ext cx="794273" cy="4004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a:extLst>
              <a:ext uri="{FF2B5EF4-FFF2-40B4-BE49-F238E27FC236}">
                <a16:creationId xmlns:a16="http://schemas.microsoft.com/office/drawing/2014/main" id="{77037F2B-076E-E846-8E6C-B2AAD1C1904F}"/>
              </a:ext>
            </a:extLst>
          </p:cNvPr>
          <p:cNvCxnSpPr>
            <a:cxnSpLocks/>
          </p:cNvCxnSpPr>
          <p:nvPr/>
        </p:nvCxnSpPr>
        <p:spPr>
          <a:xfrm>
            <a:off x="7029357" y="3519558"/>
            <a:ext cx="10452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7" name="Picture 8" descr="Observatorio Judicial Dominicano - Home | Facebook">
            <a:extLst>
              <a:ext uri="{FF2B5EF4-FFF2-40B4-BE49-F238E27FC236}">
                <a16:creationId xmlns:a16="http://schemas.microsoft.com/office/drawing/2014/main" id="{EA67EE76-B312-AB42-9C36-20238EF414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34056" y="77979"/>
            <a:ext cx="799091" cy="799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23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12"/>
                                        </p:tgtEl>
                                        <p:attrNameLst>
                                          <p:attrName>style.visibility</p:attrName>
                                        </p:attrNameLst>
                                      </p:cBhvr>
                                      <p:to>
                                        <p:strVal val="visible"/>
                                      </p:to>
                                    </p:set>
                                    <p:anim calcmode="lin" valueType="num">
                                      <p:cBhvr additive="base">
                                        <p:cTn id="13" dur="500" fill="hold"/>
                                        <p:tgtEl>
                                          <p:spTgt spid="21512"/>
                                        </p:tgtEl>
                                        <p:attrNameLst>
                                          <p:attrName>ppt_x</p:attrName>
                                        </p:attrNameLst>
                                      </p:cBhvr>
                                      <p:tavLst>
                                        <p:tav tm="0">
                                          <p:val>
                                            <p:strVal val="#ppt_x"/>
                                          </p:val>
                                        </p:tav>
                                        <p:tav tm="100000">
                                          <p:val>
                                            <p:strVal val="#ppt_x"/>
                                          </p:val>
                                        </p:tav>
                                      </p:tavLst>
                                    </p:anim>
                                    <p:anim calcmode="lin" valueType="num">
                                      <p:cBhvr additive="base">
                                        <p:cTn id="14" dur="500" fill="hold"/>
                                        <p:tgtEl>
                                          <p:spTgt spid="215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heckerboard(across)">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21516"/>
                                        </p:tgtEl>
                                        <p:attrNameLst>
                                          <p:attrName>style.visibility</p:attrName>
                                        </p:attrNameLst>
                                      </p:cBhvr>
                                      <p:to>
                                        <p:strVal val="visible"/>
                                      </p:to>
                                    </p:set>
                                    <p:animEffect transition="in" filter="checkerboard(across)">
                                      <p:cBhvr>
                                        <p:cTn id="24" dur="500"/>
                                        <p:tgtEl>
                                          <p:spTgt spid="21516"/>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heckerboard(across)">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21522"/>
                                        </p:tgtEl>
                                        <p:attrNameLst>
                                          <p:attrName>style.visibility</p:attrName>
                                        </p:attrNameLst>
                                      </p:cBhvr>
                                      <p:to>
                                        <p:strVal val="visible"/>
                                      </p:to>
                                    </p:set>
                                    <p:animEffect transition="in" filter="checkerboard(across)">
                                      <p:cBhvr>
                                        <p:cTn id="34" dur="500"/>
                                        <p:tgtEl>
                                          <p:spTgt spid="21522"/>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dissolv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nodeType="clickEffect">
                                  <p:stCondLst>
                                    <p:cond delay="0"/>
                                  </p:stCondLst>
                                  <p:childTnLst>
                                    <p:set>
                                      <p:cBhvr>
                                        <p:cTn id="43" dur="1" fill="hold">
                                          <p:stCondLst>
                                            <p:cond delay="0"/>
                                          </p:stCondLst>
                                        </p:cTn>
                                        <p:tgtEl>
                                          <p:spTgt spid="21518"/>
                                        </p:tgtEl>
                                        <p:attrNameLst>
                                          <p:attrName>style.visibility</p:attrName>
                                        </p:attrNameLst>
                                      </p:cBhvr>
                                      <p:to>
                                        <p:strVal val="visible"/>
                                      </p:to>
                                    </p:set>
                                    <p:animEffect transition="in" filter="dissolve">
                                      <p:cBhvr>
                                        <p:cTn id="44" dur="500"/>
                                        <p:tgtEl>
                                          <p:spTgt spid="21518"/>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nodeType="clickEffect">
                                  <p:stCondLst>
                                    <p:cond delay="0"/>
                                  </p:stCondLst>
                                  <p:childTnLst>
                                    <p:set>
                                      <p:cBhvr>
                                        <p:cTn id="48" dur="1" fill="hold">
                                          <p:stCondLst>
                                            <p:cond delay="0"/>
                                          </p:stCondLst>
                                        </p:cTn>
                                        <p:tgtEl>
                                          <p:spTgt spid="21510"/>
                                        </p:tgtEl>
                                        <p:attrNameLst>
                                          <p:attrName>style.visibility</p:attrName>
                                        </p:attrNameLst>
                                      </p:cBhvr>
                                      <p:to>
                                        <p:strVal val="visible"/>
                                      </p:to>
                                    </p:set>
                                    <p:animEffect transition="in" filter="checkerboard(across)">
                                      <p:cBhvr>
                                        <p:cTn id="49" dur="500"/>
                                        <p:tgtEl>
                                          <p:spTgt spid="21510"/>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dissolve">
                                      <p:cBhvr>
                                        <p:cTn id="54" dur="500"/>
                                        <p:tgtEl>
                                          <p:spTgt spid="2"/>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checkerboard(across)">
                                      <p:cBhvr>
                                        <p:cTn id="59" dur="5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5" presetClass="entr" presetSubtype="10"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checkerboard(across)">
                                      <p:cBhvr>
                                        <p:cTn id="64" dur="5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5" presetClass="entr" presetSubtype="10"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checkerboard(across)">
                                      <p:cBhvr>
                                        <p:cTn id="6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BC4ED8B-9BC4-3441-B5E7-5054E08F28EF}"/>
              </a:ext>
            </a:extLst>
          </p:cNvPr>
          <p:cNvSpPr/>
          <p:nvPr/>
        </p:nvSpPr>
        <p:spPr>
          <a:xfrm>
            <a:off x="9390743" y="290286"/>
            <a:ext cx="1132114" cy="522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362" name="Picture 2" descr="Utilizing Influencer Marketing to Deliver Awesome Customer Experience – the  Definitive Guide - CommBox">
            <a:extLst>
              <a:ext uri="{FF2B5EF4-FFF2-40B4-BE49-F238E27FC236}">
                <a16:creationId xmlns:a16="http://schemas.microsoft.com/office/drawing/2014/main" id="{929FA438-CEC8-D04F-B504-10D96CF88B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721100" cy="218440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9D37383-2C85-DF4E-8676-38DF83B12D2E}"/>
              </a:ext>
            </a:extLst>
          </p:cNvPr>
          <p:cNvSpPr txBox="1"/>
          <p:nvPr/>
        </p:nvSpPr>
        <p:spPr>
          <a:xfrm>
            <a:off x="2606676" y="2706266"/>
            <a:ext cx="7208157" cy="1015663"/>
          </a:xfrm>
          <a:prstGeom prst="rect">
            <a:avLst/>
          </a:prstGeom>
          <a:noFill/>
          <a:ln>
            <a:solidFill>
              <a:srgbClr val="7030A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3000" b="1" i="0" u="none" strike="noStrike" kern="1200" cap="none" spc="0" normalizeH="0" baseline="0" noProof="0" dirty="0">
                <a:ln>
                  <a:noFill/>
                </a:ln>
                <a:solidFill>
                  <a:srgbClr val="333333"/>
                </a:solidFill>
                <a:effectLst/>
                <a:uLnTx/>
                <a:uFillTx/>
                <a:latin typeface="Bookman Old Style" panose="02050604050505020204" pitchFamily="18" charset="0"/>
                <a:ea typeface="+mn-ea"/>
                <a:cs typeface="+mn-cs"/>
              </a:rPr>
              <a:t>Influencia de las redes sociales en los negocios</a:t>
            </a:r>
            <a:endParaRPr kumimoji="0" lang="es-DO" sz="3000" b="1" i="0" u="none" strike="noStrike" kern="1200" cap="none" spc="0" normalizeH="0" baseline="0" noProof="0" dirty="0">
              <a:ln>
                <a:noFill/>
              </a:ln>
              <a:solidFill>
                <a:prstClr val="black"/>
              </a:solidFill>
              <a:effectLst/>
              <a:uLnTx/>
              <a:uFillTx/>
              <a:latin typeface="Bookman Old Style" panose="02050604050505020204" pitchFamily="18" charset="0"/>
              <a:ea typeface="+mn-ea"/>
              <a:cs typeface="+mn-cs"/>
            </a:endParaRPr>
          </a:p>
        </p:txBody>
      </p:sp>
      <p:pic>
        <p:nvPicPr>
          <p:cNvPr id="15364" name="Picture 4" descr="Qué es un Youtuber y cómo triunfar en Youtube?">
            <a:extLst>
              <a:ext uri="{FF2B5EF4-FFF2-40B4-BE49-F238E27FC236}">
                <a16:creationId xmlns:a16="http://schemas.microsoft.com/office/drawing/2014/main" id="{4C0BD8D2-8417-EF49-B7D2-1954ABE447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4100" y="4303078"/>
            <a:ext cx="35179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Instagramer Influencer Mother and kids t-shirt - TenStickers">
            <a:extLst>
              <a:ext uri="{FF2B5EF4-FFF2-40B4-BE49-F238E27FC236}">
                <a16:creationId xmlns:a16="http://schemas.microsoft.com/office/drawing/2014/main" id="{D0102518-1845-1E45-9FCF-B9DE9029EA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867" y="3904749"/>
            <a:ext cx="2202498" cy="2862129"/>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Qué es Blogger y cómo funciona? ≫ Ventajas y desventajas">
            <a:extLst>
              <a:ext uri="{FF2B5EF4-FFF2-40B4-BE49-F238E27FC236}">
                <a16:creationId xmlns:a16="http://schemas.microsoft.com/office/drawing/2014/main" id="{66CD5061-66D2-D241-BF01-3FAC5D2DDE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7500" y="0"/>
            <a:ext cx="4038600" cy="201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85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5362"/>
                                        </p:tgtEl>
                                        <p:attrNameLst>
                                          <p:attrName>style.visibility</p:attrName>
                                        </p:attrNameLst>
                                      </p:cBhvr>
                                      <p:to>
                                        <p:strVal val="visible"/>
                                      </p:to>
                                    </p:set>
                                    <p:animEffect transition="in" filter="dissolve">
                                      <p:cBhvr>
                                        <p:cTn id="13" dur="500"/>
                                        <p:tgtEl>
                                          <p:spTgt spid="1536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5368"/>
                                        </p:tgtEl>
                                        <p:attrNameLst>
                                          <p:attrName>style.visibility</p:attrName>
                                        </p:attrNameLst>
                                      </p:cBhvr>
                                      <p:to>
                                        <p:strVal val="visible"/>
                                      </p:to>
                                    </p:set>
                                    <p:animEffect transition="in" filter="dissolve">
                                      <p:cBhvr>
                                        <p:cTn id="18" dur="500"/>
                                        <p:tgtEl>
                                          <p:spTgt spid="15368"/>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15366"/>
                                        </p:tgtEl>
                                        <p:attrNameLst>
                                          <p:attrName>style.visibility</p:attrName>
                                        </p:attrNameLst>
                                      </p:cBhvr>
                                      <p:to>
                                        <p:strVal val="visible"/>
                                      </p:to>
                                    </p:set>
                                    <p:animEffect transition="in" filter="checkerboard(across)">
                                      <p:cBhvr>
                                        <p:cTn id="23" dur="500"/>
                                        <p:tgtEl>
                                          <p:spTgt spid="15366"/>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5364"/>
                                        </p:tgtEl>
                                        <p:attrNameLst>
                                          <p:attrName>style.visibility</p:attrName>
                                        </p:attrNameLst>
                                      </p:cBhvr>
                                      <p:to>
                                        <p:strVal val="visible"/>
                                      </p:to>
                                    </p:set>
                                    <p:animEffect transition="in" filter="dissolve">
                                      <p:cBhvr>
                                        <p:cTn id="28"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BC4ED8B-9BC4-3441-B5E7-5054E08F28EF}"/>
              </a:ext>
            </a:extLst>
          </p:cNvPr>
          <p:cNvSpPr/>
          <p:nvPr/>
        </p:nvSpPr>
        <p:spPr>
          <a:xfrm>
            <a:off x="9390743" y="290286"/>
            <a:ext cx="1132114" cy="522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Elipse 3">
            <a:extLst>
              <a:ext uri="{FF2B5EF4-FFF2-40B4-BE49-F238E27FC236}">
                <a16:creationId xmlns:a16="http://schemas.microsoft.com/office/drawing/2014/main" id="{B740A4E0-8E00-8546-B073-266C59B43FE6}"/>
              </a:ext>
            </a:extLst>
          </p:cNvPr>
          <p:cNvSpPr/>
          <p:nvPr/>
        </p:nvSpPr>
        <p:spPr>
          <a:xfrm>
            <a:off x="3912870" y="1439704"/>
            <a:ext cx="4366260" cy="4287839"/>
          </a:xfrm>
          <a:prstGeom prst="ellipse">
            <a:avLst/>
          </a:prstGeom>
          <a:solidFill>
            <a:schemeClr val="accent6">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lipse 4">
            <a:extLst>
              <a:ext uri="{FF2B5EF4-FFF2-40B4-BE49-F238E27FC236}">
                <a16:creationId xmlns:a16="http://schemas.microsoft.com/office/drawing/2014/main" id="{4F2708AB-5A30-054D-8F24-9DC5F0CB02DD}"/>
              </a:ext>
            </a:extLst>
          </p:cNvPr>
          <p:cNvSpPr/>
          <p:nvPr/>
        </p:nvSpPr>
        <p:spPr>
          <a:xfrm>
            <a:off x="4960422" y="223267"/>
            <a:ext cx="2271157" cy="2278633"/>
          </a:xfrm>
          <a:prstGeom prst="ellipse">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Elipse 6">
            <a:extLst>
              <a:ext uri="{FF2B5EF4-FFF2-40B4-BE49-F238E27FC236}">
                <a16:creationId xmlns:a16="http://schemas.microsoft.com/office/drawing/2014/main" id="{BC5A641E-74C3-8B43-8E5F-79FB0C5DC86C}"/>
              </a:ext>
            </a:extLst>
          </p:cNvPr>
          <p:cNvSpPr/>
          <p:nvPr/>
        </p:nvSpPr>
        <p:spPr>
          <a:xfrm>
            <a:off x="3200400" y="4081503"/>
            <a:ext cx="2271157" cy="2075656"/>
          </a:xfrm>
          <a:prstGeom prst="ellipse">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uadro de texto 12">
            <a:extLst>
              <a:ext uri="{FF2B5EF4-FFF2-40B4-BE49-F238E27FC236}">
                <a16:creationId xmlns:a16="http://schemas.microsoft.com/office/drawing/2014/main" id="{1F40F758-BC75-CE4B-A806-CF22F98F29BD}"/>
              </a:ext>
            </a:extLst>
          </p:cNvPr>
          <p:cNvSpPr txBox="1"/>
          <p:nvPr/>
        </p:nvSpPr>
        <p:spPr>
          <a:xfrm>
            <a:off x="5233024" y="902094"/>
            <a:ext cx="1725951" cy="723742"/>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Contenidos digitales</a:t>
            </a:r>
            <a:endParaRPr kumimoji="0" lang="es-DO" sz="2000" b="1"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endParaRPr>
          </a:p>
        </p:txBody>
      </p:sp>
      <p:sp>
        <p:nvSpPr>
          <p:cNvPr id="10" name="Cuadro de texto 14">
            <a:extLst>
              <a:ext uri="{FF2B5EF4-FFF2-40B4-BE49-F238E27FC236}">
                <a16:creationId xmlns:a16="http://schemas.microsoft.com/office/drawing/2014/main" id="{541032E2-60C7-F444-874A-CD34C420D1E6}"/>
              </a:ext>
            </a:extLst>
          </p:cNvPr>
          <p:cNvSpPr txBox="1"/>
          <p:nvPr/>
        </p:nvSpPr>
        <p:spPr>
          <a:xfrm>
            <a:off x="3365816" y="4807666"/>
            <a:ext cx="1968184" cy="742234"/>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100" b="1"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Negocio electrónico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2300" b="1"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endParaRPr>
          </a:p>
        </p:txBody>
      </p:sp>
      <p:sp>
        <p:nvSpPr>
          <p:cNvPr id="12" name="Elipse 11">
            <a:extLst>
              <a:ext uri="{FF2B5EF4-FFF2-40B4-BE49-F238E27FC236}">
                <a16:creationId xmlns:a16="http://schemas.microsoft.com/office/drawing/2014/main" id="{2FBE1F96-1FCF-4442-B982-88145AEA1D73}"/>
              </a:ext>
            </a:extLst>
          </p:cNvPr>
          <p:cNvSpPr/>
          <p:nvPr/>
        </p:nvSpPr>
        <p:spPr>
          <a:xfrm>
            <a:off x="6720446" y="4139010"/>
            <a:ext cx="2271157" cy="2075656"/>
          </a:xfrm>
          <a:prstGeom prst="ellipse">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 de texto 13">
            <a:extLst>
              <a:ext uri="{FF2B5EF4-FFF2-40B4-BE49-F238E27FC236}">
                <a16:creationId xmlns:a16="http://schemas.microsoft.com/office/drawing/2014/main" id="{3A7EF2AA-B901-6E46-90AC-F8B1FAC24DF2}"/>
              </a:ext>
            </a:extLst>
          </p:cNvPr>
          <p:cNvSpPr txBox="1"/>
          <p:nvPr/>
        </p:nvSpPr>
        <p:spPr>
          <a:xfrm>
            <a:off x="7220150" y="4926569"/>
            <a:ext cx="1271746" cy="500538"/>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300" b="1" i="0" u="none" strike="noStrike" kern="1200" cap="none" spc="0" normalizeH="0" baseline="0" noProof="0" dirty="0" err="1">
                <a:ln>
                  <a:noFill/>
                </a:ln>
                <a:solidFill>
                  <a:prstClr val="black"/>
                </a:solidFill>
                <a:effectLst/>
                <a:uLnTx/>
                <a:uFillTx/>
                <a:latin typeface="Bookman Old Style" panose="02050604050505020204" pitchFamily="18" charset="0"/>
                <a:ea typeface="Times New Roman" panose="02020603050405020304" pitchFamily="18" charset="0"/>
                <a:cs typeface="+mn-cs"/>
              </a:rPr>
              <a:t>TIC´s</a:t>
            </a:r>
            <a:endParaRPr kumimoji="0" lang="es-DO" sz="2300" b="1"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endParaRPr>
          </a:p>
        </p:txBody>
      </p:sp>
      <p:sp>
        <p:nvSpPr>
          <p:cNvPr id="13" name="Cuadro de texto 15">
            <a:extLst>
              <a:ext uri="{FF2B5EF4-FFF2-40B4-BE49-F238E27FC236}">
                <a16:creationId xmlns:a16="http://schemas.microsoft.com/office/drawing/2014/main" id="{571BCEF4-2A52-414E-8A79-1E47F9761D01}"/>
              </a:ext>
            </a:extLst>
          </p:cNvPr>
          <p:cNvSpPr txBox="1"/>
          <p:nvPr/>
        </p:nvSpPr>
        <p:spPr>
          <a:xfrm>
            <a:off x="5334001" y="3177513"/>
            <a:ext cx="1764665" cy="7731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Impact" panose="020B0806030902050204" pitchFamily="34" charset="0"/>
                <a:ea typeface="Times New Roman" panose="02020603050405020304" pitchFamily="18" charset="0"/>
                <a:cs typeface="+mn-cs"/>
              </a:rPr>
              <a:t>Economía digital</a:t>
            </a:r>
            <a:endParaRPr kumimoji="0" lang="es-DO" sz="2000" b="0" i="0" u="none" strike="noStrike" kern="1200" cap="none" spc="0" normalizeH="0" baseline="0" noProof="0" dirty="0">
              <a:ln>
                <a:noFill/>
              </a:ln>
              <a:solidFill>
                <a:prstClr val="black"/>
              </a:solidFill>
              <a:effectLst/>
              <a:uLnTx/>
              <a:uFillTx/>
              <a:latin typeface="Impact" panose="020B0806030902050204" pitchFamily="34" charset="0"/>
              <a:ea typeface="Times New Roman" panose="02020603050405020304" pitchFamily="18" charset="0"/>
              <a:cs typeface="+mn-cs"/>
            </a:endParaRPr>
          </a:p>
        </p:txBody>
      </p:sp>
      <p:sp>
        <p:nvSpPr>
          <p:cNvPr id="14" name="CuadroTexto 13">
            <a:extLst>
              <a:ext uri="{FF2B5EF4-FFF2-40B4-BE49-F238E27FC236}">
                <a16:creationId xmlns:a16="http://schemas.microsoft.com/office/drawing/2014/main" id="{7F8F5E6B-FC7C-BA41-8E8B-D3758C51752D}"/>
              </a:ext>
            </a:extLst>
          </p:cNvPr>
          <p:cNvSpPr txBox="1"/>
          <p:nvPr/>
        </p:nvSpPr>
        <p:spPr>
          <a:xfrm>
            <a:off x="9624" y="428457"/>
            <a:ext cx="4950796"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DO" sz="25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Los pilares de la economía digital:</a:t>
            </a:r>
            <a:endParaRPr kumimoji="0" lang="es-DO" sz="25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Imagen 1">
            <a:extLst>
              <a:ext uri="{FF2B5EF4-FFF2-40B4-BE49-F238E27FC236}">
                <a16:creationId xmlns:a16="http://schemas.microsoft.com/office/drawing/2014/main" id="{9D4E8D41-D8B5-0CE1-0F12-375C41D7A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2857" y="159703"/>
            <a:ext cx="1435315" cy="776375"/>
          </a:xfrm>
          <a:prstGeom prst="rect">
            <a:avLst/>
          </a:prstGeom>
        </p:spPr>
      </p:pic>
    </p:spTree>
    <p:extLst>
      <p:ext uri="{BB962C8B-B14F-4D97-AF65-F5344CB8AC3E}">
        <p14:creationId xmlns:p14="http://schemas.microsoft.com/office/powerpoint/2010/main" val="312616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checkerboard(across)">
                                      <p:cBhvr>
                                        <p:cTn id="13" dur="500"/>
                                        <p:tgtEl>
                                          <p:spTgt spid="10">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checkerboard(across)">
                                      <p:cBhvr>
                                        <p:cTn id="18" dur="5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checkerboard(across)">
                                      <p:cBhvr>
                                        <p:cTn id="23"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8" name="Picture 8" descr="CardNET | Santo Domingo">
            <a:extLst>
              <a:ext uri="{FF2B5EF4-FFF2-40B4-BE49-F238E27FC236}">
                <a16:creationId xmlns:a16="http://schemas.microsoft.com/office/drawing/2014/main" id="{54A5C9C8-ECBE-BE4E-9DF7-C3834B3311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909" t="19212" r="14121" b="21637"/>
          <a:stretch/>
        </p:blipFill>
        <p:spPr bwMode="auto">
          <a:xfrm>
            <a:off x="219247" y="4826923"/>
            <a:ext cx="2304213" cy="2097865"/>
          </a:xfrm>
          <a:prstGeom prst="rect">
            <a:avLst/>
          </a:prstGeom>
          <a:noFill/>
          <a:extLst>
            <a:ext uri="{909E8E84-426E-40DD-AFC4-6F175D3DCCD1}">
              <a14:hiddenFill xmlns:a14="http://schemas.microsoft.com/office/drawing/2010/main">
                <a:solidFill>
                  <a:srgbClr val="FFFFFF"/>
                </a:solidFill>
              </a14:hiddenFill>
            </a:ext>
          </a:extLst>
        </p:spPr>
      </p:pic>
      <p:pic>
        <p:nvPicPr>
          <p:cNvPr id="30730" name="Picture 10" descr="WebMoney Worldwide">
            <a:extLst>
              <a:ext uri="{FF2B5EF4-FFF2-40B4-BE49-F238E27FC236}">
                <a16:creationId xmlns:a16="http://schemas.microsoft.com/office/drawing/2014/main" id="{358DC153-0267-E84A-B99F-053BAAEBAA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394" t="18242" r="23334" b="17273"/>
          <a:stretch/>
        </p:blipFill>
        <p:spPr bwMode="auto">
          <a:xfrm>
            <a:off x="10120383" y="4496830"/>
            <a:ext cx="1852370" cy="2161101"/>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1BC4ED8B-9BC4-3441-B5E7-5054E08F28EF}"/>
              </a:ext>
            </a:extLst>
          </p:cNvPr>
          <p:cNvSpPr/>
          <p:nvPr/>
        </p:nvSpPr>
        <p:spPr>
          <a:xfrm>
            <a:off x="9390743" y="290286"/>
            <a:ext cx="1132114" cy="522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22" name="Picture 2" descr="▷ Aprende y crea - ✓ Nuevos medios de pago electrónicos">
            <a:extLst>
              <a:ext uri="{FF2B5EF4-FFF2-40B4-BE49-F238E27FC236}">
                <a16:creationId xmlns:a16="http://schemas.microsoft.com/office/drawing/2014/main" id="{6C209DD8-3AF4-A94D-8C26-763D5D2EB7D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412" t="9269" r="24510" b="18797"/>
          <a:stretch/>
        </p:blipFill>
        <p:spPr bwMode="auto">
          <a:xfrm>
            <a:off x="4239489" y="1479291"/>
            <a:ext cx="3545609" cy="275972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 de texto 12">
            <a:extLst>
              <a:ext uri="{FF2B5EF4-FFF2-40B4-BE49-F238E27FC236}">
                <a16:creationId xmlns:a16="http://schemas.microsoft.com/office/drawing/2014/main" id="{3233F75E-C40B-2442-8E11-6E4A57C4DBD9}"/>
              </a:ext>
            </a:extLst>
          </p:cNvPr>
          <p:cNvSpPr txBox="1"/>
          <p:nvPr/>
        </p:nvSpPr>
        <p:spPr>
          <a:xfrm>
            <a:off x="2523460" y="4496830"/>
            <a:ext cx="6812859" cy="1363189"/>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DO" sz="2000" b="0" i="0" u="none" strike="noStrike" kern="1200" cap="none" spc="0" normalizeH="0" baseline="0" noProof="0" dirty="0">
                <a:ln>
                  <a:noFill/>
                </a:ln>
                <a:solidFill>
                  <a:prstClr val="black"/>
                </a:solidFill>
                <a:effectLst/>
                <a:uLnTx/>
                <a:uFillTx/>
                <a:latin typeface="Calibri Light" panose="020F0302020204030204"/>
                <a:ea typeface="+mn-ea"/>
                <a:cs typeface="+mn-cs"/>
              </a:rPr>
              <a:t>Según el economista escosés </a:t>
            </a:r>
            <a:r>
              <a:rPr kumimoji="0" lang="es-DO" sz="2000" b="0" i="1" u="none" strike="noStrike" kern="1200" cap="none" spc="0" normalizeH="0" baseline="0" noProof="0" dirty="0">
                <a:ln>
                  <a:noFill/>
                </a:ln>
                <a:solidFill>
                  <a:prstClr val="black"/>
                </a:solidFill>
                <a:effectLst/>
                <a:uLnTx/>
                <a:uFillTx/>
                <a:latin typeface="Calibri Light" panose="020F0302020204030204"/>
                <a:ea typeface="+mn-ea"/>
                <a:cs typeface="+mn-cs"/>
              </a:rPr>
              <a:t>Adam Smith</a:t>
            </a:r>
            <a:r>
              <a:rPr kumimoji="0" lang="es-DO" sz="20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s-DO" sz="2000" b="1" i="0" u="none" strike="noStrike" kern="1200" cap="none" spc="0" normalizeH="0" baseline="0" noProof="0" dirty="0">
                <a:ln>
                  <a:noFill/>
                </a:ln>
                <a:solidFill>
                  <a:prstClr val="black"/>
                </a:solidFill>
                <a:effectLst/>
                <a:uLnTx/>
                <a:uFillTx/>
                <a:latin typeface="Calibri Light" panose="020F0302020204030204"/>
                <a:ea typeface="+mn-ea"/>
                <a:cs typeface="+mn-cs"/>
              </a:rPr>
              <a:t>la existencia de una sociedad comercial sin dinero no es posible</a:t>
            </a:r>
            <a:r>
              <a:rPr kumimoji="0" lang="es-DO" sz="2000" b="0" i="0" u="none" strike="noStrike" kern="1200" cap="none" spc="0" normalizeH="0" baseline="0" noProof="0" dirty="0">
                <a:ln>
                  <a:noFill/>
                </a:ln>
                <a:solidFill>
                  <a:prstClr val="black"/>
                </a:solidFill>
                <a:effectLst/>
                <a:uLnTx/>
                <a:uFillTx/>
                <a:latin typeface="Calibri Light" panose="020F0302020204030204"/>
                <a:ea typeface="+mn-ea"/>
                <a:cs typeface="+mn-cs"/>
              </a:rPr>
              <a:t>, pues de hecho, un remarcador de todas las naciones del capitalismo es la circulación de la moneda. </a:t>
            </a:r>
          </a:p>
        </p:txBody>
      </p:sp>
      <p:pic>
        <p:nvPicPr>
          <p:cNvPr id="30724" name="Picture 4" descr="Últimas noticias sobre Paypal | Cointelegraph">
            <a:extLst>
              <a:ext uri="{FF2B5EF4-FFF2-40B4-BE49-F238E27FC236}">
                <a16:creationId xmlns:a16="http://schemas.microsoft.com/office/drawing/2014/main" id="{F183BE8D-E0AD-B24C-A2F4-9EA3821EC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240" y="174568"/>
            <a:ext cx="1856509" cy="1856509"/>
          </a:xfrm>
          <a:prstGeom prst="rect">
            <a:avLst/>
          </a:prstGeom>
          <a:noFill/>
          <a:extLst>
            <a:ext uri="{909E8E84-426E-40DD-AFC4-6F175D3DCCD1}">
              <a14:hiddenFill xmlns:a14="http://schemas.microsoft.com/office/drawing/2010/main">
                <a:solidFill>
                  <a:srgbClr val="FFFFFF"/>
                </a:solidFill>
              </a14:hiddenFill>
            </a:ext>
          </a:extLst>
        </p:spPr>
      </p:pic>
      <p:pic>
        <p:nvPicPr>
          <p:cNvPr id="30726" name="Picture 6" descr="Visa Crédito | Visa">
            <a:extLst>
              <a:ext uri="{FF2B5EF4-FFF2-40B4-BE49-F238E27FC236}">
                <a16:creationId xmlns:a16="http://schemas.microsoft.com/office/drawing/2014/main" id="{FA39CDEE-9A8F-0C4B-BAE9-1BCD077EB76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0364"/>
          <a:stretch/>
        </p:blipFill>
        <p:spPr bwMode="auto">
          <a:xfrm>
            <a:off x="9588758" y="210226"/>
            <a:ext cx="2260019" cy="141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46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30726"/>
                                        </p:tgtEl>
                                        <p:attrNameLst>
                                          <p:attrName>style.visibility</p:attrName>
                                        </p:attrNameLst>
                                      </p:cBhvr>
                                      <p:to>
                                        <p:strVal val="visible"/>
                                      </p:to>
                                    </p:set>
                                    <p:animEffect transition="in" filter="checkerboard(across)">
                                      <p:cBhvr>
                                        <p:cTn id="13" dur="500"/>
                                        <p:tgtEl>
                                          <p:spTgt spid="30726"/>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0724"/>
                                        </p:tgtEl>
                                        <p:attrNameLst>
                                          <p:attrName>style.visibility</p:attrName>
                                        </p:attrNameLst>
                                      </p:cBhvr>
                                      <p:to>
                                        <p:strVal val="visible"/>
                                      </p:to>
                                    </p:set>
                                    <p:animEffect transition="in" filter="checkerboard(across)">
                                      <p:cBhvr>
                                        <p:cTn id="18" dur="500"/>
                                        <p:tgtEl>
                                          <p:spTgt spid="30724"/>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0728"/>
                                        </p:tgtEl>
                                        <p:attrNameLst>
                                          <p:attrName>style.visibility</p:attrName>
                                        </p:attrNameLst>
                                      </p:cBhvr>
                                      <p:to>
                                        <p:strVal val="visible"/>
                                      </p:to>
                                    </p:set>
                                    <p:animEffect transition="in" filter="checkerboard(across)">
                                      <p:cBhvr>
                                        <p:cTn id="23" dur="500"/>
                                        <p:tgtEl>
                                          <p:spTgt spid="3072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0730"/>
                                        </p:tgtEl>
                                        <p:attrNameLst>
                                          <p:attrName>style.visibility</p:attrName>
                                        </p:attrNameLst>
                                      </p:cBhvr>
                                      <p:to>
                                        <p:strVal val="visible"/>
                                      </p:to>
                                    </p:set>
                                    <p:anim calcmode="lin" valueType="num">
                                      <p:cBhvr additive="base">
                                        <p:cTn id="28" dur="500" fill="hold"/>
                                        <p:tgtEl>
                                          <p:spTgt spid="30730"/>
                                        </p:tgtEl>
                                        <p:attrNameLst>
                                          <p:attrName>ppt_x</p:attrName>
                                        </p:attrNameLst>
                                      </p:cBhvr>
                                      <p:tavLst>
                                        <p:tav tm="0">
                                          <p:val>
                                            <p:strVal val="#ppt_x"/>
                                          </p:val>
                                        </p:tav>
                                        <p:tav tm="100000">
                                          <p:val>
                                            <p:strVal val="#ppt_x"/>
                                          </p:val>
                                        </p:tav>
                                      </p:tavLst>
                                    </p:anim>
                                    <p:anim calcmode="lin" valueType="num">
                                      <p:cBhvr additive="base">
                                        <p:cTn id="29" dur="500" fill="hold"/>
                                        <p:tgtEl>
                                          <p:spTgt spid="307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745DF9C-301F-5746-B2CE-5605D71D4591}"/>
              </a:ext>
            </a:extLst>
          </p:cNvPr>
          <p:cNvSpPr txBox="1">
            <a:spLocks/>
          </p:cNvSpPr>
          <p:nvPr/>
        </p:nvSpPr>
        <p:spPr>
          <a:xfrm>
            <a:off x="3701015" y="506622"/>
            <a:ext cx="5003800" cy="882624"/>
          </a:xfrm>
          <a:prstGeom prst="rect">
            <a:avLst/>
          </a:prstGeom>
          <a:ln>
            <a:solidFill>
              <a:srgbClr val="00B050"/>
            </a:solidFill>
          </a:ln>
        </p:spPr>
        <p:txBody>
          <a:bodyPr anchor="ctr"/>
          <a:lstStyle>
            <a:lvl1pPr algn="ctr" defTabSz="914400" rtl="0" eaLnBrk="1" latinLnBrk="0" hangingPunct="1">
              <a:lnSpc>
                <a:spcPct val="90000"/>
              </a:lnSpc>
              <a:spcBef>
                <a:spcPct val="0"/>
              </a:spcBef>
              <a:buNone/>
              <a:defRPr sz="3200" b="0" i="0" kern="1200">
                <a:solidFill>
                  <a:schemeClr val="bg1"/>
                </a:solidFill>
                <a:latin typeface="Minion Pro" panose="020405030503060202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5000" b="0" i="0" u="none" strike="noStrike" kern="1200" cap="none" spc="0" normalizeH="0" baseline="0" noProof="0" dirty="0">
                <a:ln>
                  <a:noFill/>
                </a:ln>
                <a:solidFill>
                  <a:prstClr val="black"/>
                </a:solidFill>
                <a:effectLst/>
                <a:uLnTx/>
                <a:uFillTx/>
                <a:latin typeface="Impact" panose="020B0806030902050204" pitchFamily="34" charset="0"/>
                <a:ea typeface="Roboto" pitchFamily="2" charset="0"/>
                <a:cs typeface="+mj-cs"/>
              </a:rPr>
              <a:t> Criptomonedas</a:t>
            </a:r>
            <a:endParaRPr kumimoji="0" lang="en-US" sz="5000" b="0" i="0" u="none" strike="noStrike" kern="1200" cap="none" spc="0" normalizeH="0" baseline="0" noProof="0" dirty="0">
              <a:ln>
                <a:noFill/>
              </a:ln>
              <a:solidFill>
                <a:prstClr val="black"/>
              </a:solidFill>
              <a:effectLst/>
              <a:uLnTx/>
              <a:uFillTx/>
              <a:latin typeface="Impact" panose="020B0806030902050204" pitchFamily="34" charset="0"/>
              <a:ea typeface="Roboto" pitchFamily="2" charset="0"/>
              <a:cs typeface="+mj-cs"/>
            </a:endParaRPr>
          </a:p>
        </p:txBody>
      </p:sp>
      <p:pic>
        <p:nvPicPr>
          <p:cNvPr id="8" name="Picture 2" descr="Hay condiciones para potencializar economía digital: expertos">
            <a:extLst>
              <a:ext uri="{FF2B5EF4-FFF2-40B4-BE49-F238E27FC236}">
                <a16:creationId xmlns:a16="http://schemas.microsoft.com/office/drawing/2014/main" id="{7E643DCE-038B-9046-BBC6-071F7E528A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06014"/>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1FE8CE5A-09AF-16D1-C3CF-47E90B29A9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6758" y="237869"/>
            <a:ext cx="993709" cy="537506"/>
          </a:xfrm>
          <a:prstGeom prst="rect">
            <a:avLst/>
          </a:prstGeom>
        </p:spPr>
      </p:pic>
    </p:spTree>
    <p:extLst>
      <p:ext uri="{BB962C8B-B14F-4D97-AF65-F5344CB8AC3E}">
        <p14:creationId xmlns:p14="http://schemas.microsoft.com/office/powerpoint/2010/main" val="4175859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BC4ED8B-9BC4-3441-B5E7-5054E08F28EF}"/>
              </a:ext>
            </a:extLst>
          </p:cNvPr>
          <p:cNvSpPr/>
          <p:nvPr/>
        </p:nvSpPr>
        <p:spPr>
          <a:xfrm>
            <a:off x="9390743" y="290286"/>
            <a:ext cx="1132114" cy="522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Tabla 4">
            <a:extLst>
              <a:ext uri="{FF2B5EF4-FFF2-40B4-BE49-F238E27FC236}">
                <a16:creationId xmlns:a16="http://schemas.microsoft.com/office/drawing/2014/main" id="{90E15ABB-7D8F-A643-8CB8-88ECF05A3965}"/>
              </a:ext>
            </a:extLst>
          </p:cNvPr>
          <p:cNvGraphicFramePr>
            <a:graphicFrameLocks noGrp="1"/>
          </p:cNvGraphicFramePr>
          <p:nvPr/>
        </p:nvGraphicFramePr>
        <p:xfrm>
          <a:off x="883403" y="1730388"/>
          <a:ext cx="10724828" cy="4608419"/>
        </p:xfrm>
        <a:graphic>
          <a:graphicData uri="http://schemas.openxmlformats.org/drawingml/2006/table">
            <a:tbl>
              <a:tblPr firstRow="1" bandRow="1">
                <a:tableStyleId>{5C22544A-7EE6-4342-B048-85BDC9FD1C3A}</a:tableStyleId>
              </a:tblPr>
              <a:tblGrid>
                <a:gridCol w="5362414">
                  <a:extLst>
                    <a:ext uri="{9D8B030D-6E8A-4147-A177-3AD203B41FA5}">
                      <a16:colId xmlns:a16="http://schemas.microsoft.com/office/drawing/2014/main" val="2365197386"/>
                    </a:ext>
                  </a:extLst>
                </a:gridCol>
                <a:gridCol w="5362414">
                  <a:extLst>
                    <a:ext uri="{9D8B030D-6E8A-4147-A177-3AD203B41FA5}">
                      <a16:colId xmlns:a16="http://schemas.microsoft.com/office/drawing/2014/main" val="1175977470"/>
                    </a:ext>
                  </a:extLst>
                </a:gridCol>
              </a:tblGrid>
              <a:tr h="1152647">
                <a:tc>
                  <a:txBody>
                    <a:bodyPr/>
                    <a:lstStyle/>
                    <a:p>
                      <a:pPr algn="ctr"/>
                      <a:endParaRPr lang="es-DO" sz="2500" b="0" dirty="0">
                        <a:solidFill>
                          <a:schemeClr val="tx1"/>
                        </a:solidFill>
                        <a:latin typeface="Impact" panose="020B0806030902050204" pitchFamily="34" charset="0"/>
                      </a:endParaRPr>
                    </a:p>
                    <a:p>
                      <a:pPr algn="ctr"/>
                      <a:r>
                        <a:rPr lang="es-DO" sz="2500" b="0" dirty="0">
                          <a:solidFill>
                            <a:schemeClr val="tx1"/>
                          </a:solidFill>
                          <a:latin typeface="Impact" panose="020B0806030902050204" pitchFamily="34" charset="0"/>
                        </a:rPr>
                        <a:t>Criptomonedas</a:t>
                      </a:r>
                    </a:p>
                  </a:txBody>
                  <a:tcPr/>
                </a:tc>
                <a:tc>
                  <a:txBody>
                    <a:bodyPr/>
                    <a:lstStyle/>
                    <a:p>
                      <a:pPr algn="ctr"/>
                      <a:endParaRPr lang="es-DO" sz="2500" b="0" dirty="0">
                        <a:solidFill>
                          <a:schemeClr val="tx1"/>
                        </a:solidFill>
                        <a:latin typeface="Impact" panose="020B0806030902050204" pitchFamily="34" charset="0"/>
                      </a:endParaRPr>
                    </a:p>
                    <a:p>
                      <a:pPr algn="ctr"/>
                      <a:r>
                        <a:rPr lang="es-DO" sz="2500" b="0" dirty="0">
                          <a:solidFill>
                            <a:schemeClr val="tx1"/>
                          </a:solidFill>
                          <a:latin typeface="Impact" panose="020B0806030902050204" pitchFamily="34" charset="0"/>
                        </a:rPr>
                        <a:t>Moneda Digital</a:t>
                      </a:r>
                    </a:p>
                  </a:txBody>
                  <a:tcPr/>
                </a:tc>
                <a:extLst>
                  <a:ext uri="{0D108BD9-81ED-4DB2-BD59-A6C34878D82A}">
                    <a16:rowId xmlns:a16="http://schemas.microsoft.com/office/drawing/2014/main" val="2111350512"/>
                  </a:ext>
                </a:extLst>
              </a:tr>
              <a:tr h="779966">
                <a:tc>
                  <a:txBody>
                    <a:bodyPr/>
                    <a:lstStyle/>
                    <a:p>
                      <a:pPr algn="just"/>
                      <a:r>
                        <a:rPr lang="es-DO" sz="2000" dirty="0">
                          <a:solidFill>
                            <a:schemeClr val="tx1"/>
                          </a:solidFill>
                        </a:rPr>
                        <a:t>Criptografía de la tecnología blockchain</a:t>
                      </a:r>
                    </a:p>
                  </a:txBody>
                  <a:tcPr/>
                </a:tc>
                <a:tc>
                  <a:txBody>
                    <a:bodyPr/>
                    <a:lstStyle/>
                    <a:p>
                      <a:pPr algn="just"/>
                      <a:r>
                        <a:rPr lang="es-DO" sz="2000" dirty="0">
                          <a:solidFill>
                            <a:schemeClr val="tx1"/>
                          </a:solidFill>
                        </a:rPr>
                        <a:t>No son encriptadas y son fáciles de rastrear.</a:t>
                      </a:r>
                    </a:p>
                  </a:txBody>
                  <a:tcPr/>
                </a:tc>
                <a:extLst>
                  <a:ext uri="{0D108BD9-81ED-4DB2-BD59-A6C34878D82A}">
                    <a16:rowId xmlns:a16="http://schemas.microsoft.com/office/drawing/2014/main" val="2900987884"/>
                  </a:ext>
                </a:extLst>
              </a:tr>
              <a:tr h="1016982">
                <a:tc>
                  <a:txBody>
                    <a:bodyPr/>
                    <a:lstStyle/>
                    <a:p>
                      <a:pPr algn="just"/>
                      <a:r>
                        <a:rPr lang="es-DO" sz="2000" dirty="0">
                          <a:solidFill>
                            <a:schemeClr val="tx1"/>
                          </a:solidFill>
                        </a:rPr>
                        <a:t>No cuenta con respaldo de un banco central. </a:t>
                      </a:r>
                    </a:p>
                  </a:txBody>
                  <a:tcPr/>
                </a:tc>
                <a:tc>
                  <a:txBody>
                    <a:bodyPr/>
                    <a:lstStyle/>
                    <a:p>
                      <a:pPr algn="just"/>
                      <a:endParaRPr lang="es-DO" sz="2000" dirty="0">
                        <a:solidFill>
                          <a:schemeClr val="tx1"/>
                        </a:solidFill>
                      </a:endParaRPr>
                    </a:p>
                    <a:p>
                      <a:pPr algn="just"/>
                      <a:r>
                        <a:rPr lang="es-DO" sz="2000" dirty="0">
                          <a:solidFill>
                            <a:schemeClr val="tx1"/>
                          </a:solidFill>
                        </a:rPr>
                        <a:t>Cuenta con respaldo de un banco central</a:t>
                      </a:r>
                    </a:p>
                  </a:txBody>
                  <a:tcPr/>
                </a:tc>
                <a:extLst>
                  <a:ext uri="{0D108BD9-81ED-4DB2-BD59-A6C34878D82A}">
                    <a16:rowId xmlns:a16="http://schemas.microsoft.com/office/drawing/2014/main" val="1467731135"/>
                  </a:ext>
                </a:extLst>
              </a:tr>
              <a:tr h="821333">
                <a:tc>
                  <a:txBody>
                    <a:bodyPr/>
                    <a:lstStyle/>
                    <a:p>
                      <a:pPr algn="just"/>
                      <a:r>
                        <a:rPr lang="es-DO" sz="2000" dirty="0">
                          <a:solidFill>
                            <a:schemeClr val="tx1"/>
                          </a:solidFill>
                        </a:rPr>
                        <a:t>Funciona sobre un sistema descentralizado</a:t>
                      </a:r>
                    </a:p>
                  </a:txBody>
                  <a:tcPr/>
                </a:tc>
                <a:tc>
                  <a:txBody>
                    <a:bodyPr/>
                    <a:lstStyle/>
                    <a:p>
                      <a:pPr algn="just"/>
                      <a:r>
                        <a:rPr lang="es-DO" sz="2000" dirty="0">
                          <a:solidFill>
                            <a:schemeClr val="tx1"/>
                          </a:solidFill>
                        </a:rPr>
                        <a:t>Cuenta con una autoridad central </a:t>
                      </a:r>
                    </a:p>
                  </a:txBody>
                  <a:tcPr/>
                </a:tc>
                <a:extLst>
                  <a:ext uri="{0D108BD9-81ED-4DB2-BD59-A6C34878D82A}">
                    <a16:rowId xmlns:a16="http://schemas.microsoft.com/office/drawing/2014/main" val="813757770"/>
                  </a:ext>
                </a:extLst>
              </a:tr>
              <a:tr h="837491">
                <a:tc>
                  <a:txBody>
                    <a:bodyPr/>
                    <a:lstStyle/>
                    <a:p>
                      <a:pPr algn="just"/>
                      <a:r>
                        <a:rPr lang="es-DO" sz="2000" dirty="0">
                          <a:solidFill>
                            <a:schemeClr val="tx1"/>
                          </a:solidFill>
                        </a:rPr>
                        <a:t>Es volatil y presenta riesgos económicos</a:t>
                      </a:r>
                    </a:p>
                  </a:txBody>
                  <a:tcPr/>
                </a:tc>
                <a:tc>
                  <a:txBody>
                    <a:bodyPr/>
                    <a:lstStyle/>
                    <a:p>
                      <a:pPr algn="just"/>
                      <a:r>
                        <a:rPr lang="es-DO" sz="2000" dirty="0">
                          <a:solidFill>
                            <a:schemeClr val="tx1"/>
                          </a:solidFill>
                        </a:rPr>
                        <a:t>Son estables y poseen el mismo valor que la unidad monetaria. </a:t>
                      </a:r>
                    </a:p>
                  </a:txBody>
                  <a:tcPr/>
                </a:tc>
                <a:extLst>
                  <a:ext uri="{0D108BD9-81ED-4DB2-BD59-A6C34878D82A}">
                    <a16:rowId xmlns:a16="http://schemas.microsoft.com/office/drawing/2014/main" val="324688797"/>
                  </a:ext>
                </a:extLst>
              </a:tr>
            </a:tbl>
          </a:graphicData>
        </a:graphic>
      </p:graphicFrame>
      <p:sp>
        <p:nvSpPr>
          <p:cNvPr id="7" name="Cuadro de texto 12">
            <a:extLst>
              <a:ext uri="{FF2B5EF4-FFF2-40B4-BE49-F238E27FC236}">
                <a16:creationId xmlns:a16="http://schemas.microsoft.com/office/drawing/2014/main" id="{9048CFE9-5BA0-3748-A0D1-BD74DF052777}"/>
              </a:ext>
            </a:extLst>
          </p:cNvPr>
          <p:cNvSpPr txBox="1"/>
          <p:nvPr/>
        </p:nvSpPr>
        <p:spPr>
          <a:xfrm>
            <a:off x="2064461" y="1097827"/>
            <a:ext cx="7892339" cy="522514"/>
          </a:xfrm>
          <a:prstGeom prst="rect">
            <a:avLst/>
          </a:prstGeom>
          <a:no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3000" b="1" i="0" u="none" strike="noStrike" kern="1200" cap="none" spc="0" normalizeH="0" baseline="0" noProof="0" dirty="0">
                <a:ln>
                  <a:noFill/>
                </a:ln>
                <a:solidFill>
                  <a:srgbClr val="0045CF"/>
                </a:solidFill>
                <a:effectLst/>
                <a:uLnTx/>
                <a:uFillTx/>
                <a:latin typeface="Bookman Old Style" panose="02050604050505020204" pitchFamily="18" charset="0"/>
                <a:ea typeface="Times New Roman" panose="02020603050405020304" pitchFamily="18" charset="0"/>
                <a:cs typeface="+mn-cs"/>
              </a:rPr>
              <a:t>Moneda digital </a:t>
            </a:r>
            <a:r>
              <a:rPr kumimoji="0" lang="es-DO" sz="3000" b="0" i="1"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versus</a:t>
            </a:r>
            <a:r>
              <a:rPr kumimoji="0" lang="es-DO" sz="3000" b="1" i="0" u="none" strike="noStrike" kern="1200" cap="none" spc="0" normalizeH="0" baseline="0" noProof="0" dirty="0">
                <a:ln>
                  <a:noFill/>
                </a:ln>
                <a:solidFill>
                  <a:srgbClr val="7030A0"/>
                </a:solidFill>
                <a:effectLst/>
                <a:uLnTx/>
                <a:uFillTx/>
                <a:latin typeface="Bookman Old Style" panose="02050604050505020204" pitchFamily="18" charset="0"/>
                <a:ea typeface="Times New Roman" panose="02020603050405020304" pitchFamily="18" charset="0"/>
                <a:cs typeface="+mn-cs"/>
              </a:rPr>
              <a:t> </a:t>
            </a:r>
            <a:r>
              <a:rPr kumimoji="0" lang="es-DO" sz="3000" b="1" i="0" u="none" strike="noStrike" kern="1200" cap="none" spc="0" normalizeH="0" baseline="0" noProof="0" dirty="0">
                <a:ln>
                  <a:noFill/>
                </a:ln>
                <a:solidFill>
                  <a:srgbClr val="BA8D00"/>
                </a:solidFill>
                <a:effectLst/>
                <a:uLnTx/>
                <a:uFillTx/>
                <a:latin typeface="Bookman Old Style" panose="02050604050505020204" pitchFamily="18" charset="0"/>
                <a:ea typeface="Times New Roman" panose="02020603050405020304" pitchFamily="18" charset="0"/>
                <a:cs typeface="+mn-cs"/>
              </a:rPr>
              <a:t>Criptomonedas</a:t>
            </a:r>
          </a:p>
        </p:txBody>
      </p:sp>
      <p:pic>
        <p:nvPicPr>
          <p:cNvPr id="2" name="Imagen 1">
            <a:extLst>
              <a:ext uri="{FF2B5EF4-FFF2-40B4-BE49-F238E27FC236}">
                <a16:creationId xmlns:a16="http://schemas.microsoft.com/office/drawing/2014/main" id="{CCEA3D21-D2FC-89D9-CCB9-67C06A53FC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0294" y="63691"/>
            <a:ext cx="993709" cy="537506"/>
          </a:xfrm>
          <a:prstGeom prst="rect">
            <a:avLst/>
          </a:prstGeom>
        </p:spPr>
      </p:pic>
    </p:spTree>
    <p:extLst>
      <p:ext uri="{BB962C8B-B14F-4D97-AF65-F5344CB8AC3E}">
        <p14:creationId xmlns:p14="http://schemas.microsoft.com/office/powerpoint/2010/main" val="171722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BC4ED8B-9BC4-3441-B5E7-5054E08F28EF}"/>
              </a:ext>
            </a:extLst>
          </p:cNvPr>
          <p:cNvSpPr/>
          <p:nvPr/>
        </p:nvSpPr>
        <p:spPr>
          <a:xfrm>
            <a:off x="9390743" y="290286"/>
            <a:ext cx="1132114" cy="522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n 3">
            <a:extLst>
              <a:ext uri="{FF2B5EF4-FFF2-40B4-BE49-F238E27FC236}">
                <a16:creationId xmlns:a16="http://schemas.microsoft.com/office/drawing/2014/main" id="{7A1F9F02-E765-0C44-8DE4-2B4A59F599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9045" y="496181"/>
            <a:ext cx="4368095" cy="1899385"/>
          </a:xfrm>
          <a:prstGeom prst="rect">
            <a:avLst/>
          </a:prstGeom>
        </p:spPr>
      </p:pic>
      <p:sp>
        <p:nvSpPr>
          <p:cNvPr id="7" name="CuadroTexto 6">
            <a:extLst>
              <a:ext uri="{FF2B5EF4-FFF2-40B4-BE49-F238E27FC236}">
                <a16:creationId xmlns:a16="http://schemas.microsoft.com/office/drawing/2014/main" id="{03B77491-DBF4-A24D-92EB-9486C1104369}"/>
              </a:ext>
            </a:extLst>
          </p:cNvPr>
          <p:cNvSpPr txBox="1"/>
          <p:nvPr/>
        </p:nvSpPr>
        <p:spPr>
          <a:xfrm>
            <a:off x="338379" y="2568290"/>
            <a:ext cx="11515241" cy="3477875"/>
          </a:xfrm>
          <a:prstGeom prst="rect">
            <a:avLst/>
          </a:prstGeom>
          <a:noFill/>
          <a:ln>
            <a:solidFill>
              <a:schemeClr val="accent2">
                <a:lumMod val="75000"/>
              </a:schemeClr>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el BCRD, advierte a la población que las diferentes modalidades de criptomonedas y activos virtuales que se han estado promocionando en medios digitales en el país, </a:t>
            </a:r>
            <a:r>
              <a:rPr kumimoji="0" lang="es-DO"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 cuentan con el respaldo de esta institución </a:t>
            </a: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ni con la autorización de la Junta Monetaria para su emisión y utilización como medio de pago para realizar transacciones de ningún género; es decir, que </a:t>
            </a:r>
            <a:r>
              <a:rPr kumimoji="0" lang="es-DO"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 tienen curso legal </a:t>
            </a: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ni fuerza liberatoria de obligaciones públicas o privadas en todo el territorio nacional…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Los citados activos virtuales, como es el caso de </a:t>
            </a:r>
            <a:r>
              <a:rPr kumimoji="0" lang="es-DO"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Bitcoin, Litecoin, Ethereum</a:t>
            </a: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ni ningún otro, </a:t>
            </a:r>
            <a:r>
              <a:rPr kumimoji="0" lang="es-DO"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 son una moneda de curso legal </a:t>
            </a: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 por consiguiente no gozan del respaldo del Estado… toda persona que adquiera este tipo de activo virtual, sea a modo de inversión o con el interés de usarlo como medio de pago, así como cualquiera que los acepte como forma de pago en transacciones comerciales, </a:t>
            </a:r>
            <a:r>
              <a:rPr kumimoji="0" lang="es-DO"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 hará a su solo riesgo</a:t>
            </a: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30 de septiembre de 2021</a:t>
            </a:r>
          </a:p>
        </p:txBody>
      </p:sp>
      <p:pic>
        <p:nvPicPr>
          <p:cNvPr id="2" name="Imagen 1">
            <a:extLst>
              <a:ext uri="{FF2B5EF4-FFF2-40B4-BE49-F238E27FC236}">
                <a16:creationId xmlns:a16="http://schemas.microsoft.com/office/drawing/2014/main" id="{9EB3B214-E874-C76D-D884-F5466D7143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9605" y="63691"/>
            <a:ext cx="993709" cy="537506"/>
          </a:xfrm>
          <a:prstGeom prst="rect">
            <a:avLst/>
          </a:prstGeom>
        </p:spPr>
      </p:pic>
    </p:spTree>
    <p:extLst>
      <p:ext uri="{BB962C8B-B14F-4D97-AF65-F5344CB8AC3E}">
        <p14:creationId xmlns:p14="http://schemas.microsoft.com/office/powerpoint/2010/main" val="1079601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heckerboard(across)">
                                      <p:cBhvr>
                                        <p:cTn id="7" dur="500"/>
                                        <p:tgtEl>
                                          <p:spTgt spid="7">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7">
                                            <p:txEl>
                                              <p:pRg st="2" end="2"/>
                                            </p:txEl>
                                          </p:spTgt>
                                        </p:tgtEl>
                                        <p:attrNameLst>
                                          <p:attrName>style.visibility</p:attrName>
                                        </p:attrNameLst>
                                      </p:cBhvr>
                                      <p:to>
                                        <p:strVal val="visible"/>
                                      </p:to>
                                    </p:set>
                                    <p:animEffect transition="in" filter="checkerboard(across)">
                                      <p:cBhvr>
                                        <p:cTn id="10" dur="500"/>
                                        <p:tgtEl>
                                          <p:spTgt spid="7">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animEffect transition="in" filter="checkerboard(across)">
                                      <p:cBhvr>
                                        <p:cTn id="13"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01">
            <a:extLst>
              <a:ext uri="{FF2B5EF4-FFF2-40B4-BE49-F238E27FC236}">
                <a16:creationId xmlns:a16="http://schemas.microsoft.com/office/drawing/2014/main" id="{2031ABBD-946D-0E7B-3BDC-1D8A21DA9E7C}"/>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69212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E3728-3035-4293-91B0-8FB52306F324}"/>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CBCBB811-44C9-7407-E8EA-865A7E4F44C0}"/>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60;p14">
            <a:extLst>
              <a:ext uri="{FF2B5EF4-FFF2-40B4-BE49-F238E27FC236}">
                <a16:creationId xmlns:a16="http://schemas.microsoft.com/office/drawing/2014/main" id="{92AA6E19-3C2E-3EE9-C948-20D93ED83765}"/>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419" sz="3200" b="1" dirty="0">
                <a:solidFill>
                  <a:schemeClr val="bg1"/>
                </a:solidFill>
              </a:rPr>
              <a:t>Tributación de los criptoactivos</a:t>
            </a:r>
            <a:endParaRPr lang="es-ES" sz="3200" b="1" dirty="0">
              <a:solidFill>
                <a:schemeClr val="bg1"/>
              </a:solidFill>
            </a:endParaRPr>
          </a:p>
        </p:txBody>
      </p:sp>
      <p:sp>
        <p:nvSpPr>
          <p:cNvPr id="2" name="Google Shape;60;p14">
            <a:extLst>
              <a:ext uri="{FF2B5EF4-FFF2-40B4-BE49-F238E27FC236}">
                <a16:creationId xmlns:a16="http://schemas.microsoft.com/office/drawing/2014/main" id="{128AF58A-9A33-4776-030F-52CB339D662D}"/>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lvl="0">
              <a:buSzPts val="1900"/>
            </a:pPr>
            <a:r>
              <a:rPr lang="es-ES" sz="3200" dirty="0">
                <a:solidFill>
                  <a:schemeClr val="bg1"/>
                </a:solidFill>
              </a:rPr>
              <a:t> </a:t>
            </a:r>
            <a:r>
              <a:rPr lang="es-ES" sz="3200" b="1" dirty="0">
                <a:solidFill>
                  <a:schemeClr val="bg1"/>
                </a:solidFill>
              </a:rPr>
              <a:t>Magistrado Argenis García</a:t>
            </a:r>
          </a:p>
        </p:txBody>
      </p:sp>
      <p:pic>
        <p:nvPicPr>
          <p:cNvPr id="4" name="Picture 2" descr="Dirección General de Impuestos Internos (DGII)">
            <a:extLst>
              <a:ext uri="{FF2B5EF4-FFF2-40B4-BE49-F238E27FC236}">
                <a16:creationId xmlns:a16="http://schemas.microsoft.com/office/drawing/2014/main" id="{48053EF8-37F3-40F4-A63A-63AAD9583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9121" y="479258"/>
            <a:ext cx="5054600" cy="1600200"/>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841D8099-68D6-BD60-CE61-FE11DF23C965}"/>
              </a:ext>
            </a:extLst>
          </p:cNvPr>
          <p:cNvSpPr txBox="1"/>
          <p:nvPr/>
        </p:nvSpPr>
        <p:spPr>
          <a:xfrm>
            <a:off x="481263" y="2430411"/>
            <a:ext cx="11197390" cy="2950680"/>
          </a:xfrm>
          <a:prstGeom prst="rect">
            <a:avLst/>
          </a:prstGeom>
          <a:noFill/>
        </p:spPr>
        <p:txBody>
          <a:bodyPr wrap="square">
            <a:spAutoFit/>
          </a:bodyPr>
          <a:lstStyle/>
          <a:p>
            <a:pPr indent="449580" algn="just">
              <a:lnSpc>
                <a:spcPct val="150000"/>
              </a:lnSpc>
              <a:buNone/>
            </a:pPr>
            <a:r>
              <a:rPr lang="es-DO" sz="2100" dirty="0">
                <a:effectLst/>
                <a:latin typeface="+mj-lt"/>
                <a:ea typeface="Times New Roman" panose="02020603050405020304" pitchFamily="18" charset="0"/>
              </a:rPr>
              <a:t>Según </a:t>
            </a:r>
            <a:r>
              <a:rPr lang="es-DO" sz="2100" b="1" dirty="0">
                <a:effectLst/>
                <a:latin typeface="+mj-lt"/>
                <a:ea typeface="Times New Roman" panose="02020603050405020304" pitchFamily="18" charset="0"/>
              </a:rPr>
              <a:t>consulta núm. 2692</a:t>
            </a:r>
            <a:r>
              <a:rPr lang="es-DO" sz="2100" dirty="0">
                <a:effectLst/>
                <a:latin typeface="+mj-lt"/>
                <a:ea typeface="Times New Roman" panose="02020603050405020304" pitchFamily="18" charset="0"/>
              </a:rPr>
              <a:t>, la comercialización e inversión de activos digitales (criptomonedas), no cuenta con regulación ni tratamiento fiscal previsto, sin embargo, en caso de que se convierta dichos activos en líquido (dinero valido y reconocido en el país), </a:t>
            </a:r>
            <a:r>
              <a:rPr lang="es-DO" sz="2100" b="1" dirty="0">
                <a:effectLst/>
                <a:latin typeface="+mj-lt"/>
                <a:ea typeface="Times New Roman" panose="02020603050405020304" pitchFamily="18" charset="0"/>
              </a:rPr>
              <a:t>los ingresos generados constituyen rentas gravables por representar un incremento patrimonial y generación de utilidad en cabeza de la persona física o jurídica de que se trate</a:t>
            </a:r>
            <a:r>
              <a:rPr lang="es-DO" sz="2100" dirty="0">
                <a:effectLst/>
                <a:latin typeface="+mj-lt"/>
                <a:ea typeface="Times New Roman" panose="02020603050405020304" pitchFamily="18" charset="0"/>
              </a:rPr>
              <a:t>, por lo que, se encuentran sometidos a las disposiciones de los artículos 267, 268 y 297 del Código Tributario.</a:t>
            </a:r>
          </a:p>
        </p:txBody>
      </p:sp>
    </p:spTree>
    <p:extLst>
      <p:ext uri="{BB962C8B-B14F-4D97-AF65-F5344CB8AC3E}">
        <p14:creationId xmlns:p14="http://schemas.microsoft.com/office/powerpoint/2010/main" val="317585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DFC73D85-9C73-7040-A2A3-B956164C006A}"/>
              </a:ext>
            </a:extLst>
          </p:cNvPr>
          <p:cNvSpPr/>
          <p:nvPr/>
        </p:nvSpPr>
        <p:spPr>
          <a:xfrm>
            <a:off x="9343613" y="5054350"/>
            <a:ext cx="2048584" cy="105384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ángulo 15">
            <a:extLst>
              <a:ext uri="{FF2B5EF4-FFF2-40B4-BE49-F238E27FC236}">
                <a16:creationId xmlns:a16="http://schemas.microsoft.com/office/drawing/2014/main" id="{D73537D1-E0BB-C343-A2AA-6BD12022555E}"/>
              </a:ext>
            </a:extLst>
          </p:cNvPr>
          <p:cNvSpPr/>
          <p:nvPr/>
        </p:nvSpPr>
        <p:spPr>
          <a:xfrm>
            <a:off x="235037" y="4932715"/>
            <a:ext cx="2695707" cy="131398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ángulo 14">
            <a:extLst>
              <a:ext uri="{FF2B5EF4-FFF2-40B4-BE49-F238E27FC236}">
                <a16:creationId xmlns:a16="http://schemas.microsoft.com/office/drawing/2014/main" id="{2165E9DF-27F3-3F46-906B-E73EE0CE4DD9}"/>
              </a:ext>
            </a:extLst>
          </p:cNvPr>
          <p:cNvSpPr/>
          <p:nvPr/>
        </p:nvSpPr>
        <p:spPr>
          <a:xfrm>
            <a:off x="9052399" y="470520"/>
            <a:ext cx="2339798" cy="105384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83AF34BA-2FD1-414A-B2AA-225517E11814}"/>
              </a:ext>
            </a:extLst>
          </p:cNvPr>
          <p:cNvSpPr/>
          <p:nvPr/>
        </p:nvSpPr>
        <p:spPr>
          <a:xfrm>
            <a:off x="235037" y="285877"/>
            <a:ext cx="2048584" cy="105384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uadroTexto 6">
            <a:extLst>
              <a:ext uri="{FF2B5EF4-FFF2-40B4-BE49-F238E27FC236}">
                <a16:creationId xmlns:a16="http://schemas.microsoft.com/office/drawing/2014/main" id="{36B7F09B-4263-BC48-8DDF-C2F564B44E47}"/>
              </a:ext>
            </a:extLst>
          </p:cNvPr>
          <p:cNvSpPr txBox="1"/>
          <p:nvPr/>
        </p:nvSpPr>
        <p:spPr>
          <a:xfrm>
            <a:off x="9677254" y="5365828"/>
            <a:ext cx="138130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DO" sz="21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Inversión </a:t>
            </a:r>
            <a:endParaRPr kumimoji="0" lang="es-DO" sz="2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CuadroTexto 7">
            <a:extLst>
              <a:ext uri="{FF2B5EF4-FFF2-40B4-BE49-F238E27FC236}">
                <a16:creationId xmlns:a16="http://schemas.microsoft.com/office/drawing/2014/main" id="{7D633DE6-ED58-854A-94EF-826219F3C6AF}"/>
              </a:ext>
            </a:extLst>
          </p:cNvPr>
          <p:cNvSpPr txBox="1"/>
          <p:nvPr/>
        </p:nvSpPr>
        <p:spPr>
          <a:xfrm>
            <a:off x="389701" y="611305"/>
            <a:ext cx="19939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DO" sz="21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Medio de pago </a:t>
            </a:r>
            <a:endParaRPr kumimoji="0" lang="es-DO" sz="2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86C48182-89C2-CB48-8687-A1B96750BC09}"/>
              </a:ext>
            </a:extLst>
          </p:cNvPr>
          <p:cNvSpPr txBox="1"/>
          <p:nvPr/>
        </p:nvSpPr>
        <p:spPr>
          <a:xfrm>
            <a:off x="215287" y="5092532"/>
            <a:ext cx="257175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Comercio, </a:t>
            </a: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esto es, compraventa de moneda (</a:t>
            </a:r>
            <a:r>
              <a:rPr kumimoji="0" lang="es-DO"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trading</a:t>
            </a: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s-DO"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DECDC733-72AB-1D40-96F3-0F9CBD038A8B}"/>
              </a:ext>
            </a:extLst>
          </p:cNvPr>
          <p:cNvSpPr txBox="1"/>
          <p:nvPr/>
        </p:nvSpPr>
        <p:spPr>
          <a:xfrm>
            <a:off x="9139037" y="470521"/>
            <a:ext cx="2239818" cy="105384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DO"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Préstamos a terceros, </a:t>
            </a: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cobrando un interés (</a:t>
            </a:r>
            <a:r>
              <a:rPr kumimoji="0" lang="es-DO"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lending</a:t>
            </a:r>
            <a:r>
              <a:rPr kumimoji="0" lang="es-DO"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s-DO"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5060" name="Picture 4" descr="Criptomonedas: qué son, fiscalidad, dónde comprar, cómo empezar">
            <a:extLst>
              <a:ext uri="{FF2B5EF4-FFF2-40B4-BE49-F238E27FC236}">
                <a16:creationId xmlns:a16="http://schemas.microsoft.com/office/drawing/2014/main" id="{6BF6B323-BD85-8E4D-A8EB-D834E6C8E7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7415" y="1524365"/>
            <a:ext cx="4461170" cy="2596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18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checkerboard(across)">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dissolv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checkerboard(across)">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checkerboard(across)">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BC4ED8B-9BC4-3441-B5E7-5054E08F28EF}"/>
              </a:ext>
            </a:extLst>
          </p:cNvPr>
          <p:cNvSpPr/>
          <p:nvPr/>
        </p:nvSpPr>
        <p:spPr>
          <a:xfrm>
            <a:off x="9390743" y="290286"/>
            <a:ext cx="1132114" cy="522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uadroTexto 6">
            <a:extLst>
              <a:ext uri="{FF2B5EF4-FFF2-40B4-BE49-F238E27FC236}">
                <a16:creationId xmlns:a16="http://schemas.microsoft.com/office/drawing/2014/main" id="{07D7D05F-D018-ED4C-925E-314B621E6F97}"/>
              </a:ext>
            </a:extLst>
          </p:cNvPr>
          <p:cNvSpPr txBox="1"/>
          <p:nvPr/>
        </p:nvSpPr>
        <p:spPr>
          <a:xfrm>
            <a:off x="266987" y="372043"/>
            <a:ext cx="4679383" cy="553998"/>
          </a:xfrm>
          <a:prstGeom prst="rect">
            <a:avLst/>
          </a:prstGeom>
          <a:noFill/>
          <a:ln>
            <a:solidFill>
              <a:srgbClr val="7030A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DO" sz="3000" b="0" i="0" u="none" strike="noStrike" kern="1200" cap="none" spc="0" normalizeH="0" baseline="0" noProof="0" dirty="0">
                <a:ln>
                  <a:noFill/>
                </a:ln>
                <a:solidFill>
                  <a:srgbClr val="333333"/>
                </a:solidFill>
                <a:effectLst/>
                <a:uLnTx/>
                <a:uFillTx/>
                <a:latin typeface="Impact" panose="020B0806030902050204" pitchFamily="34" charset="0"/>
                <a:ea typeface="+mn-ea"/>
                <a:cs typeface="+mn-cs"/>
              </a:rPr>
              <a:t>Tipos de criptomonedas:</a:t>
            </a:r>
            <a:endParaRPr kumimoji="0" lang="es-DO" sz="3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p:txBody>
      </p:sp>
      <p:sp>
        <p:nvSpPr>
          <p:cNvPr id="18" name="CuadroTexto 17">
            <a:extLst>
              <a:ext uri="{FF2B5EF4-FFF2-40B4-BE49-F238E27FC236}">
                <a16:creationId xmlns:a16="http://schemas.microsoft.com/office/drawing/2014/main" id="{0561059F-9097-3842-A5EA-B21A2722EBDF}"/>
              </a:ext>
            </a:extLst>
          </p:cNvPr>
          <p:cNvSpPr txBox="1"/>
          <p:nvPr/>
        </p:nvSpPr>
        <p:spPr>
          <a:xfrm>
            <a:off x="266988" y="1105586"/>
            <a:ext cx="11620212" cy="1015663"/>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s-DO" sz="2000" b="0"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Existen actualmente un poco </a:t>
            </a:r>
            <a:r>
              <a:rPr kumimoji="0" lang="es-DO" sz="2000" b="1" i="0" u="none" strike="noStrike" kern="1200" cap="none" spc="0" normalizeH="0" baseline="0" noProof="0" dirty="0">
                <a:ln>
                  <a:noFill/>
                </a:ln>
                <a:solidFill>
                  <a:prstClr val="black"/>
                </a:solidFill>
                <a:effectLst/>
                <a:highlight>
                  <a:srgbClr val="FFFF00"/>
                </a:highlight>
                <a:uLnTx/>
                <a:uFillTx/>
                <a:latin typeface="Bookman Old Style" panose="02050604050505020204" pitchFamily="18" charset="0"/>
                <a:ea typeface="Times New Roman" panose="02020603050405020304" pitchFamily="18" charset="0"/>
                <a:cs typeface="+mn-cs"/>
              </a:rPr>
              <a:t>más de 12,000</a:t>
            </a:r>
            <a:r>
              <a:rPr kumimoji="0" lang="es-DO" sz="2000" b="0"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 criptomonedas activas. Lo que diferencia a una de otras, son tres aspectos: la </a:t>
            </a:r>
            <a:r>
              <a:rPr kumimoji="0" lang="es-DO" sz="2000" b="1"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tecnología</a:t>
            </a:r>
            <a:r>
              <a:rPr kumimoji="0" lang="es-DO" sz="2000" b="0"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 </a:t>
            </a:r>
            <a:r>
              <a:rPr kumimoji="0" lang="es-DO" sz="2000" b="1"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la filosofía </a:t>
            </a:r>
            <a:r>
              <a:rPr kumimoji="0" lang="es-DO" sz="2000" b="0"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con la que las utilizan y </a:t>
            </a:r>
            <a:r>
              <a:rPr kumimoji="0" lang="es-DO" sz="2000" b="1"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la encriptación.</a:t>
            </a:r>
            <a:endParaRPr kumimoji="0" lang="es-DO" sz="2000" b="1" i="0" u="none" strike="noStrike" kern="1200" cap="none" spc="0" normalizeH="0" baseline="0" noProof="0" dirty="0">
              <a:ln>
                <a:noFill/>
              </a:ln>
              <a:solidFill>
                <a:prstClr val="black"/>
              </a:solidFill>
              <a:effectLst/>
              <a:uLnTx/>
              <a:uFillTx/>
              <a:latin typeface="Bookman Old Style" panose="02050604050505020204" pitchFamily="18" charset="0"/>
              <a:ea typeface="+mn-ea"/>
              <a:cs typeface="+mn-cs"/>
            </a:endParaRPr>
          </a:p>
        </p:txBody>
      </p:sp>
      <p:sp>
        <p:nvSpPr>
          <p:cNvPr id="5" name="Flecha derecha 4">
            <a:extLst>
              <a:ext uri="{FF2B5EF4-FFF2-40B4-BE49-F238E27FC236}">
                <a16:creationId xmlns:a16="http://schemas.microsoft.com/office/drawing/2014/main" id="{374CBCA7-AA2B-3C49-B431-BBADEF4C96ED}"/>
              </a:ext>
            </a:extLst>
          </p:cNvPr>
          <p:cNvSpPr/>
          <p:nvPr/>
        </p:nvSpPr>
        <p:spPr>
          <a:xfrm>
            <a:off x="2146300" y="2616200"/>
            <a:ext cx="2349500" cy="10287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lecha derecha 19">
            <a:extLst>
              <a:ext uri="{FF2B5EF4-FFF2-40B4-BE49-F238E27FC236}">
                <a16:creationId xmlns:a16="http://schemas.microsoft.com/office/drawing/2014/main" id="{A742A1FF-D3D7-274C-9716-1BA9973C3898}"/>
              </a:ext>
            </a:extLst>
          </p:cNvPr>
          <p:cNvSpPr/>
          <p:nvPr/>
        </p:nvSpPr>
        <p:spPr>
          <a:xfrm>
            <a:off x="3136900" y="4201517"/>
            <a:ext cx="2349500" cy="1028700"/>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lecha derecha 20">
            <a:extLst>
              <a:ext uri="{FF2B5EF4-FFF2-40B4-BE49-F238E27FC236}">
                <a16:creationId xmlns:a16="http://schemas.microsoft.com/office/drawing/2014/main" id="{7A1D1EB8-E7FC-9D47-9F42-0F3FAD51FC4B}"/>
              </a:ext>
            </a:extLst>
          </p:cNvPr>
          <p:cNvSpPr/>
          <p:nvPr/>
        </p:nvSpPr>
        <p:spPr>
          <a:xfrm>
            <a:off x="4495800" y="5539014"/>
            <a:ext cx="2349500" cy="102870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D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CuadroTexto 22">
            <a:extLst>
              <a:ext uri="{FF2B5EF4-FFF2-40B4-BE49-F238E27FC236}">
                <a16:creationId xmlns:a16="http://schemas.microsoft.com/office/drawing/2014/main" id="{F0862212-3B79-134D-89F1-3915CC18AC07}"/>
              </a:ext>
            </a:extLst>
          </p:cNvPr>
          <p:cNvSpPr txBox="1"/>
          <p:nvPr/>
        </p:nvSpPr>
        <p:spPr>
          <a:xfrm>
            <a:off x="2146300" y="2945884"/>
            <a:ext cx="216535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DO" sz="1800" b="1" i="0" u="none" strike="noStrike" kern="1200" cap="none" spc="0" normalizeH="0" baseline="0" noProof="0" dirty="0">
                <a:ln>
                  <a:noFill/>
                </a:ln>
                <a:solidFill>
                  <a:prstClr val="black"/>
                </a:solidFill>
                <a:effectLst/>
                <a:uLnTx/>
                <a:uFillTx/>
                <a:latin typeface="Bookman Old Style" panose="02050604050505020204" pitchFamily="18" charset="0"/>
                <a:ea typeface="+mn-ea"/>
                <a:cs typeface="+mn-cs"/>
              </a:rPr>
              <a:t>1ra. generación</a:t>
            </a:r>
            <a:endParaRPr kumimoji="0" lang="es-DO"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CuadroTexto 23">
            <a:extLst>
              <a:ext uri="{FF2B5EF4-FFF2-40B4-BE49-F238E27FC236}">
                <a16:creationId xmlns:a16="http://schemas.microsoft.com/office/drawing/2014/main" id="{E01D24D8-291E-0F45-8A5B-9B759F341445}"/>
              </a:ext>
            </a:extLst>
          </p:cNvPr>
          <p:cNvSpPr txBox="1"/>
          <p:nvPr/>
        </p:nvSpPr>
        <p:spPr>
          <a:xfrm>
            <a:off x="3181350" y="4531201"/>
            <a:ext cx="216535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DO" sz="1800" b="1" i="0" u="none" strike="noStrike" kern="1200" cap="none" spc="0" normalizeH="0" baseline="0" noProof="0" dirty="0">
                <a:ln>
                  <a:noFill/>
                </a:ln>
                <a:solidFill>
                  <a:prstClr val="black"/>
                </a:solidFill>
                <a:effectLst/>
                <a:uLnTx/>
                <a:uFillTx/>
                <a:latin typeface="Bookman Old Style" panose="02050604050505020204" pitchFamily="18" charset="0"/>
                <a:ea typeface="+mn-ea"/>
                <a:cs typeface="+mn-cs"/>
              </a:rPr>
              <a:t>2da. generación</a:t>
            </a:r>
            <a:endParaRPr kumimoji="0" lang="es-DO"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CuadroTexto 24">
            <a:extLst>
              <a:ext uri="{FF2B5EF4-FFF2-40B4-BE49-F238E27FC236}">
                <a16:creationId xmlns:a16="http://schemas.microsoft.com/office/drawing/2014/main" id="{3B616778-DFBE-374C-9B00-E102E98A6EB8}"/>
              </a:ext>
            </a:extLst>
          </p:cNvPr>
          <p:cNvSpPr txBox="1"/>
          <p:nvPr/>
        </p:nvSpPr>
        <p:spPr>
          <a:xfrm>
            <a:off x="4587875" y="5868698"/>
            <a:ext cx="216535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DO" sz="1800" b="1" i="0" u="none" strike="noStrike" kern="1200" cap="none" spc="0" normalizeH="0" baseline="0" noProof="0" dirty="0">
                <a:ln>
                  <a:noFill/>
                </a:ln>
                <a:solidFill>
                  <a:prstClr val="black"/>
                </a:solidFill>
                <a:effectLst/>
                <a:uLnTx/>
                <a:uFillTx/>
                <a:latin typeface="Bookman Old Style" panose="02050604050505020204" pitchFamily="18" charset="0"/>
                <a:ea typeface="+mn-ea"/>
                <a:cs typeface="+mn-cs"/>
              </a:rPr>
              <a:t>3ra. generación</a:t>
            </a:r>
            <a:endParaRPr kumimoji="0" lang="es-DO"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CuadroTexto 26">
            <a:extLst>
              <a:ext uri="{FF2B5EF4-FFF2-40B4-BE49-F238E27FC236}">
                <a16:creationId xmlns:a16="http://schemas.microsoft.com/office/drawing/2014/main" id="{C658F5A7-F563-4243-9B29-55573794F850}"/>
              </a:ext>
            </a:extLst>
          </p:cNvPr>
          <p:cNvSpPr txBox="1"/>
          <p:nvPr/>
        </p:nvSpPr>
        <p:spPr>
          <a:xfrm>
            <a:off x="4772310" y="2899718"/>
            <a:ext cx="5847784"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DO" sz="2000" b="0"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Bitcoin, BitcoinCash, Litecoin, Dash, etc.</a:t>
            </a:r>
            <a:r>
              <a:rPr kumimoji="0" lang="es-DO" sz="2000" b="0" i="0" u="none" strike="noStrike" kern="1200" cap="none" spc="0" normalizeH="0" baseline="0" noProof="0" dirty="0">
                <a:ln>
                  <a:noFill/>
                </a:ln>
                <a:solidFill>
                  <a:prstClr val="black"/>
                </a:solidFill>
                <a:effectLst/>
                <a:uLnTx/>
                <a:uFillTx/>
                <a:latin typeface="Bookman Old Style" panose="02050604050505020204" pitchFamily="18" charset="0"/>
                <a:ea typeface="+mn-ea"/>
                <a:cs typeface="+mn-cs"/>
              </a:rPr>
              <a:t> </a:t>
            </a:r>
          </a:p>
        </p:txBody>
      </p:sp>
      <p:sp>
        <p:nvSpPr>
          <p:cNvPr id="29" name="CuadroTexto 28">
            <a:extLst>
              <a:ext uri="{FF2B5EF4-FFF2-40B4-BE49-F238E27FC236}">
                <a16:creationId xmlns:a16="http://schemas.microsoft.com/office/drawing/2014/main" id="{ED1B7025-D36E-8C43-87A3-098E7023CDA0}"/>
              </a:ext>
            </a:extLst>
          </p:cNvPr>
          <p:cNvSpPr txBox="1"/>
          <p:nvPr/>
        </p:nvSpPr>
        <p:spPr>
          <a:xfrm>
            <a:off x="5530851" y="4456648"/>
            <a:ext cx="5089327" cy="7232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DO" sz="2000" b="0" i="0" u="none" strike="noStrike" kern="1200" cap="none" spc="0" normalizeH="0" baseline="0" noProof="0" dirty="0">
                <a:ln>
                  <a:noFill/>
                </a:ln>
                <a:solidFill>
                  <a:prstClr val="black"/>
                </a:solidFill>
                <a:effectLst/>
                <a:uLnTx/>
                <a:uFillTx/>
                <a:latin typeface="Bookman Old Style" panose="02050604050505020204" pitchFamily="18" charset="0"/>
                <a:ea typeface="Times New Roman" panose="02020603050405020304" pitchFamily="18" charset="0"/>
                <a:cs typeface="+mn-cs"/>
              </a:rPr>
              <a:t>Ethereum, NEO, </a:t>
            </a:r>
            <a:r>
              <a:rPr kumimoji="0" lang="es-DO" sz="2000" b="0" i="0" u="none" strike="noStrike" kern="1200" cap="none" spc="0" normalizeH="0" baseline="0" noProof="0" dirty="0">
                <a:ln>
                  <a:noFill/>
                </a:ln>
                <a:solidFill>
                  <a:prstClr val="black"/>
                </a:solidFill>
                <a:effectLst/>
                <a:uLnTx/>
                <a:uFillTx/>
                <a:latin typeface="Bookman Old Style" panose="02050604050505020204" pitchFamily="18" charset="0"/>
                <a:ea typeface="+mn-ea"/>
                <a:cs typeface="+mn-cs"/>
              </a:rPr>
              <a:t>Ethereum Classic, etc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DO"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CuadroTexto 30">
            <a:extLst>
              <a:ext uri="{FF2B5EF4-FFF2-40B4-BE49-F238E27FC236}">
                <a16:creationId xmlns:a16="http://schemas.microsoft.com/office/drawing/2014/main" id="{A3ACC911-E68C-A247-869C-F39DEA9967BA}"/>
              </a:ext>
            </a:extLst>
          </p:cNvPr>
          <p:cNvSpPr txBox="1"/>
          <p:nvPr/>
        </p:nvSpPr>
        <p:spPr>
          <a:xfrm>
            <a:off x="6845300" y="5752415"/>
            <a:ext cx="46355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DO" sz="2000" b="0" i="0" u="none" strike="noStrike" kern="1200" cap="none" spc="0" normalizeH="0" baseline="0" noProof="0" dirty="0">
                <a:ln>
                  <a:noFill/>
                </a:ln>
                <a:solidFill>
                  <a:prstClr val="black"/>
                </a:solidFill>
                <a:effectLst/>
                <a:uLnTx/>
                <a:uFillTx/>
                <a:latin typeface="Bookman Old Style" panose="02050604050505020204" pitchFamily="18" charset="0"/>
                <a:ea typeface="+mn-ea"/>
                <a:cs typeface="+mn-cs"/>
              </a:rPr>
              <a:t>Ripple, Cardano, Skycoin, etc</a:t>
            </a:r>
            <a:r>
              <a:rPr kumimoji="0" lang="es-DO" sz="1800" b="0" i="0" u="none" strike="noStrike" kern="1200" cap="none" spc="0" normalizeH="0" baseline="0" noProof="0" dirty="0">
                <a:ln>
                  <a:noFill/>
                </a:ln>
                <a:solidFill>
                  <a:prstClr val="black"/>
                </a:solidFill>
                <a:effectLst/>
                <a:uLnTx/>
                <a:uFillTx/>
                <a:latin typeface="CMBX10"/>
                <a:ea typeface="+mn-ea"/>
                <a:cs typeface="+mn-cs"/>
              </a:rPr>
              <a:t> </a:t>
            </a:r>
            <a:endParaRPr kumimoji="0" lang="es-D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20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animEffect transition="in" filter="checkerboard(across)">
                                      <p:cBhvr>
                                        <p:cTn id="13" dur="500"/>
                                        <p:tgtEl>
                                          <p:spTgt spid="1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23">
                                            <p:txEl>
                                              <p:pRg st="0" end="0"/>
                                            </p:txEl>
                                          </p:spTgt>
                                        </p:tgtEl>
                                        <p:attrNameLst>
                                          <p:attrName>style.visibility</p:attrName>
                                        </p:attrNameLst>
                                      </p:cBhvr>
                                      <p:to>
                                        <p:strVal val="visible"/>
                                      </p:to>
                                    </p:set>
                                    <p:animEffect transition="in" filter="dissolve">
                                      <p:cBhvr>
                                        <p:cTn id="18" dur="500"/>
                                        <p:tgtEl>
                                          <p:spTgt spid="2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27">
                                            <p:txEl>
                                              <p:pRg st="0" end="0"/>
                                            </p:txEl>
                                          </p:spTgt>
                                        </p:tgtEl>
                                        <p:attrNameLst>
                                          <p:attrName>style.visibility</p:attrName>
                                        </p:attrNameLst>
                                      </p:cBhvr>
                                      <p:to>
                                        <p:strVal val="visible"/>
                                      </p:to>
                                    </p:set>
                                    <p:animEffect transition="in" filter="dissolve">
                                      <p:cBhvr>
                                        <p:cTn id="23" dur="500"/>
                                        <p:tgtEl>
                                          <p:spTgt spid="2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24">
                                            <p:txEl>
                                              <p:pRg st="0" end="0"/>
                                            </p:txEl>
                                          </p:spTgt>
                                        </p:tgtEl>
                                        <p:attrNameLst>
                                          <p:attrName>style.visibility</p:attrName>
                                        </p:attrNameLst>
                                      </p:cBhvr>
                                      <p:to>
                                        <p:strVal val="visible"/>
                                      </p:to>
                                    </p:set>
                                    <p:animEffect transition="in" filter="dissolve">
                                      <p:cBhvr>
                                        <p:cTn id="28" dur="500"/>
                                        <p:tgtEl>
                                          <p:spTgt spid="2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9">
                                            <p:txEl>
                                              <p:pRg st="0" end="0"/>
                                            </p:txEl>
                                          </p:spTgt>
                                        </p:tgtEl>
                                        <p:attrNameLst>
                                          <p:attrName>style.visibility</p:attrName>
                                        </p:attrNameLst>
                                      </p:cBhvr>
                                      <p:to>
                                        <p:strVal val="visible"/>
                                      </p:to>
                                    </p:set>
                                    <p:anim calcmode="lin" valueType="num">
                                      <p:cBhvr additive="base">
                                        <p:cTn id="33"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nodeType="clickEffect">
                                  <p:stCondLst>
                                    <p:cond delay="0"/>
                                  </p:stCondLst>
                                  <p:childTnLst>
                                    <p:set>
                                      <p:cBhvr>
                                        <p:cTn id="38" dur="1" fill="hold">
                                          <p:stCondLst>
                                            <p:cond delay="0"/>
                                          </p:stCondLst>
                                        </p:cTn>
                                        <p:tgtEl>
                                          <p:spTgt spid="25">
                                            <p:txEl>
                                              <p:pRg st="0" end="0"/>
                                            </p:txEl>
                                          </p:spTgt>
                                        </p:tgtEl>
                                        <p:attrNameLst>
                                          <p:attrName>style.visibility</p:attrName>
                                        </p:attrNameLst>
                                      </p:cBhvr>
                                      <p:to>
                                        <p:strVal val="visible"/>
                                      </p:to>
                                    </p:set>
                                    <p:animEffect transition="in" filter="checkerboard(across)">
                                      <p:cBhvr>
                                        <p:cTn id="39" dur="500"/>
                                        <p:tgtEl>
                                          <p:spTgt spid="25">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nodeType="clickEffect">
                                  <p:stCondLst>
                                    <p:cond delay="0"/>
                                  </p:stCondLst>
                                  <p:childTnLst>
                                    <p:set>
                                      <p:cBhvr>
                                        <p:cTn id="43" dur="1" fill="hold">
                                          <p:stCondLst>
                                            <p:cond delay="0"/>
                                          </p:stCondLst>
                                        </p:cTn>
                                        <p:tgtEl>
                                          <p:spTgt spid="31">
                                            <p:txEl>
                                              <p:pRg st="0" end="0"/>
                                            </p:txEl>
                                          </p:spTgt>
                                        </p:tgtEl>
                                        <p:attrNameLst>
                                          <p:attrName>style.visibility</p:attrName>
                                        </p:attrNameLst>
                                      </p:cBhvr>
                                      <p:to>
                                        <p:strVal val="visible"/>
                                      </p:to>
                                    </p:set>
                                    <p:animEffect transition="in" filter="checkerboard(across)">
                                      <p:cBhvr>
                                        <p:cTn id="44"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60C4-54A5-6B10-825E-995B17021720}"/>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FA130648-D3D5-B46B-E2A0-D5BA92FE7BD7}"/>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60;p14">
            <a:extLst>
              <a:ext uri="{FF2B5EF4-FFF2-40B4-BE49-F238E27FC236}">
                <a16:creationId xmlns:a16="http://schemas.microsoft.com/office/drawing/2014/main" id="{EE8D5BE3-4117-2787-C38D-5CBFAC5FB955}"/>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419" sz="3200" b="1" i="0" u="none" strike="noStrike" kern="1200" cap="none" spc="0" normalizeH="0" baseline="0" noProof="0" dirty="0">
                <a:ln>
                  <a:noFill/>
                </a:ln>
                <a:solidFill>
                  <a:prstClr val="white"/>
                </a:solidFill>
                <a:effectLst/>
                <a:uLnTx/>
                <a:uFillTx/>
                <a:latin typeface="Calibri Light" panose="020F0302020204030204"/>
                <a:ea typeface="+mj-ea"/>
                <a:cs typeface="+mj-cs"/>
              </a:rPr>
              <a:t>Tributación de los criptoactivos</a:t>
            </a:r>
            <a:endPar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2" name="Google Shape;60;p14">
            <a:extLst>
              <a:ext uri="{FF2B5EF4-FFF2-40B4-BE49-F238E27FC236}">
                <a16:creationId xmlns:a16="http://schemas.microsoft.com/office/drawing/2014/main" id="{A3578087-3AF7-F5E0-118D-E9B33A823351}"/>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marR="0" lvl="0" indent="0" algn="l" defTabSz="914400" rtl="0" eaLnBrk="1" fontAlgn="auto" latinLnBrk="0" hangingPunct="1">
              <a:lnSpc>
                <a:spcPct val="90000"/>
              </a:lnSpc>
              <a:spcBef>
                <a:spcPct val="0"/>
              </a:spcBef>
              <a:spcAft>
                <a:spcPts val="0"/>
              </a:spcAft>
              <a:buClrTx/>
              <a:buSzPts val="1900"/>
              <a:buFontTx/>
              <a:buNone/>
              <a:tabLst/>
              <a:defRPr/>
            </a:pPr>
            <a:r>
              <a:rPr kumimoji="0" lang="es-ES" sz="3200" b="0" i="0" u="none" strike="noStrike" kern="1200" cap="none" spc="0" normalizeH="0" baseline="0" noProof="0" dirty="0">
                <a:ln>
                  <a:noFill/>
                </a:ln>
                <a:solidFill>
                  <a:prstClr val="white"/>
                </a:solidFill>
                <a:effectLst/>
                <a:uLnTx/>
                <a:uFillTx/>
                <a:latin typeface="Calibri Light" panose="020F0302020204030204"/>
                <a:ea typeface="+mj-ea"/>
                <a:cs typeface="+mj-cs"/>
              </a:rPr>
              <a:t> </a:t>
            </a:r>
            <a:r>
              <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rPr>
              <a:t>Magistrado Argenis García</a:t>
            </a:r>
          </a:p>
        </p:txBody>
      </p:sp>
      <p:sp>
        <p:nvSpPr>
          <p:cNvPr id="6" name="Title 1">
            <a:extLst>
              <a:ext uri="{FF2B5EF4-FFF2-40B4-BE49-F238E27FC236}">
                <a16:creationId xmlns:a16="http://schemas.microsoft.com/office/drawing/2014/main" id="{6B811057-00EE-6579-9F1F-23A0F7AC7715}"/>
              </a:ext>
            </a:extLst>
          </p:cNvPr>
          <p:cNvSpPr txBox="1">
            <a:spLocks/>
          </p:cNvSpPr>
          <p:nvPr/>
        </p:nvSpPr>
        <p:spPr>
          <a:xfrm>
            <a:off x="1703082" y="670907"/>
            <a:ext cx="9372932" cy="572700"/>
          </a:xfrm>
          <a:prstGeom prst="rect">
            <a:avLst/>
          </a:prstGeom>
          <a:ln>
            <a:solidFill>
              <a:srgbClr val="00B050"/>
            </a:solidFill>
          </a:ln>
        </p:spPr>
        <p:txBody>
          <a:bodyPr anchor="ctr"/>
          <a:lstStyle>
            <a:lvl1pPr algn="ctr" defTabSz="914400" rtl="0" eaLnBrk="1" latinLnBrk="0" hangingPunct="1">
              <a:lnSpc>
                <a:spcPct val="90000"/>
              </a:lnSpc>
              <a:spcBef>
                <a:spcPct val="0"/>
              </a:spcBef>
              <a:buNone/>
              <a:defRPr sz="3200" b="0" i="0" kern="1200">
                <a:solidFill>
                  <a:schemeClr val="bg1"/>
                </a:solidFill>
                <a:latin typeface="Minion Pro" panose="020405030503060202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400" b="0" i="0" u="none" strike="noStrike" kern="1200" cap="none" spc="0" normalizeH="0" baseline="0" noProof="0" dirty="0">
                <a:ln>
                  <a:noFill/>
                </a:ln>
                <a:solidFill>
                  <a:srgbClr val="FF0000"/>
                </a:solidFill>
                <a:effectLst/>
                <a:uLnTx/>
                <a:uFillTx/>
                <a:latin typeface="Impact" panose="020B0806030902050204" pitchFamily="34" charset="0"/>
                <a:ea typeface="Roboto" pitchFamily="2" charset="0"/>
                <a:cs typeface="+mj-cs"/>
              </a:rPr>
              <a:t>La Tributación de las Criptomonedas</a:t>
            </a:r>
            <a:r>
              <a:rPr kumimoji="0" lang="es-ES" sz="3800" b="0" i="0" u="none" strike="noStrike" kern="1200" cap="none" spc="0" normalizeH="0" baseline="0" noProof="0" dirty="0">
                <a:ln>
                  <a:noFill/>
                </a:ln>
                <a:solidFill>
                  <a:srgbClr val="FF0000"/>
                </a:solidFill>
                <a:effectLst/>
                <a:uLnTx/>
                <a:uFillTx/>
                <a:latin typeface="Impact" panose="020B0806030902050204" pitchFamily="34" charset="0"/>
                <a:ea typeface="Roboto" pitchFamily="2" charset="0"/>
                <a:cs typeface="+mj-cs"/>
              </a:rPr>
              <a:t>.</a:t>
            </a:r>
            <a:endParaRPr kumimoji="0" lang="en-US" sz="3800" b="0" i="0" u="none" strike="noStrike" kern="1200" cap="none" spc="0" normalizeH="0" baseline="0" noProof="0" dirty="0">
              <a:ln>
                <a:noFill/>
              </a:ln>
              <a:solidFill>
                <a:srgbClr val="FF0000"/>
              </a:solidFill>
              <a:effectLst/>
              <a:uLnTx/>
              <a:uFillTx/>
              <a:latin typeface="Impact" panose="020B0806030902050204" pitchFamily="34" charset="0"/>
              <a:ea typeface="Roboto" pitchFamily="2" charset="0"/>
              <a:cs typeface="+mj-cs"/>
            </a:endParaRPr>
          </a:p>
        </p:txBody>
      </p:sp>
      <p:sp>
        <p:nvSpPr>
          <p:cNvPr id="9" name="CuadroTexto 8">
            <a:extLst>
              <a:ext uri="{FF2B5EF4-FFF2-40B4-BE49-F238E27FC236}">
                <a16:creationId xmlns:a16="http://schemas.microsoft.com/office/drawing/2014/main" id="{17C08185-EA8F-E132-722F-A49AD7640643}"/>
              </a:ext>
            </a:extLst>
          </p:cNvPr>
          <p:cNvSpPr txBox="1"/>
          <p:nvPr/>
        </p:nvSpPr>
        <p:spPr>
          <a:xfrm>
            <a:off x="347524" y="5222863"/>
            <a:ext cx="11496951" cy="954107"/>
          </a:xfrm>
          <a:prstGeom prst="rect">
            <a:avLst/>
          </a:prstGeom>
          <a:noFill/>
        </p:spPr>
        <p:txBody>
          <a:bodyPr wrap="square">
            <a:spAutoFit/>
          </a:bodyPr>
          <a:lstStyle/>
          <a:p>
            <a:pPr algn="just"/>
            <a:r>
              <a:rPr lang="es-DO" sz="1900" dirty="0">
                <a:latin typeface="+mj-lt"/>
              </a:rPr>
              <a:t>Tomando como referencia comparada las experiencias regulatorias de países de América Latina, la Ley MiCA del sistema europeo, así como los marcos normativos de los Estados Unidos, incluyendo la GENIUS Act y la Clarity Act.</a:t>
            </a:r>
          </a:p>
          <a:p>
            <a:endParaRPr lang="es-DO" dirty="0"/>
          </a:p>
        </p:txBody>
      </p:sp>
      <p:pic>
        <p:nvPicPr>
          <p:cNvPr id="10" name="Imagen 9">
            <a:extLst>
              <a:ext uri="{FF2B5EF4-FFF2-40B4-BE49-F238E27FC236}">
                <a16:creationId xmlns:a16="http://schemas.microsoft.com/office/drawing/2014/main" id="{6D3F5C94-2168-239C-35C2-AD80A7FE8EAC}"/>
              </a:ext>
            </a:extLst>
          </p:cNvPr>
          <p:cNvPicPr>
            <a:picLocks noChangeAspect="1"/>
          </p:cNvPicPr>
          <p:nvPr/>
        </p:nvPicPr>
        <p:blipFill>
          <a:blip r:embed="rId3"/>
          <a:stretch>
            <a:fillRect/>
          </a:stretch>
        </p:blipFill>
        <p:spPr>
          <a:xfrm>
            <a:off x="477253" y="1515808"/>
            <a:ext cx="4512266" cy="3555336"/>
          </a:xfrm>
          <a:prstGeom prst="rect">
            <a:avLst/>
          </a:prstGeom>
        </p:spPr>
      </p:pic>
      <p:pic>
        <p:nvPicPr>
          <p:cNvPr id="12" name="Imagen 11">
            <a:extLst>
              <a:ext uri="{FF2B5EF4-FFF2-40B4-BE49-F238E27FC236}">
                <a16:creationId xmlns:a16="http://schemas.microsoft.com/office/drawing/2014/main" id="{BCBE6CF6-7018-1AB8-9FC0-D1FCA0EC4A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7993" y="3119004"/>
            <a:ext cx="2349500" cy="787400"/>
          </a:xfrm>
          <a:prstGeom prst="rect">
            <a:avLst/>
          </a:prstGeom>
        </p:spPr>
      </p:pic>
      <p:pic>
        <p:nvPicPr>
          <p:cNvPr id="14" name="Imagen 13">
            <a:extLst>
              <a:ext uri="{FF2B5EF4-FFF2-40B4-BE49-F238E27FC236}">
                <a16:creationId xmlns:a16="http://schemas.microsoft.com/office/drawing/2014/main" id="{FB8C4CB6-85D6-6599-AFD2-2908EC7CAE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9519" y="1529957"/>
            <a:ext cx="6854956" cy="1423809"/>
          </a:xfrm>
          <a:prstGeom prst="rect">
            <a:avLst/>
          </a:prstGeom>
        </p:spPr>
      </p:pic>
    </p:spTree>
    <p:extLst>
      <p:ext uri="{BB962C8B-B14F-4D97-AF65-F5344CB8AC3E}">
        <p14:creationId xmlns:p14="http://schemas.microsoft.com/office/powerpoint/2010/main" val="219795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across)">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727AB-D8BA-E6C2-E893-3926C3A17EEF}"/>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4308BFC1-F4A3-5FA5-98E2-2EDD9560BFBC}"/>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60;p14">
            <a:extLst>
              <a:ext uri="{FF2B5EF4-FFF2-40B4-BE49-F238E27FC236}">
                <a16:creationId xmlns:a16="http://schemas.microsoft.com/office/drawing/2014/main" id="{AE5AF699-F0D5-46D3-A4CB-5C7098664EB7}"/>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419" sz="3200" b="1" i="0" u="none" strike="noStrike" kern="1200" cap="none" spc="0" normalizeH="0" baseline="0" noProof="0" dirty="0">
                <a:ln>
                  <a:noFill/>
                </a:ln>
                <a:solidFill>
                  <a:prstClr val="white"/>
                </a:solidFill>
                <a:effectLst/>
                <a:uLnTx/>
                <a:uFillTx/>
                <a:latin typeface="Calibri Light" panose="020F0302020204030204"/>
                <a:ea typeface="+mj-ea"/>
                <a:cs typeface="+mj-cs"/>
              </a:rPr>
              <a:t>Tributación de los criptoactivos</a:t>
            </a:r>
            <a:endPar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2" name="Google Shape;60;p14">
            <a:extLst>
              <a:ext uri="{FF2B5EF4-FFF2-40B4-BE49-F238E27FC236}">
                <a16:creationId xmlns:a16="http://schemas.microsoft.com/office/drawing/2014/main" id="{5322F3C1-EC77-9AB8-9D31-6AAB932A117E}"/>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marR="0" lvl="0" indent="0" algn="l" defTabSz="914400" rtl="0" eaLnBrk="1" fontAlgn="auto" latinLnBrk="0" hangingPunct="1">
              <a:lnSpc>
                <a:spcPct val="90000"/>
              </a:lnSpc>
              <a:spcBef>
                <a:spcPct val="0"/>
              </a:spcBef>
              <a:spcAft>
                <a:spcPts val="0"/>
              </a:spcAft>
              <a:buClrTx/>
              <a:buSzPts val="1900"/>
              <a:buFontTx/>
              <a:buNone/>
              <a:tabLst/>
              <a:defRPr/>
            </a:pPr>
            <a:r>
              <a:rPr kumimoji="0" lang="es-ES" sz="3200" b="0" i="0" u="none" strike="noStrike" kern="1200" cap="none" spc="0" normalizeH="0" baseline="0" noProof="0" dirty="0">
                <a:ln>
                  <a:noFill/>
                </a:ln>
                <a:solidFill>
                  <a:prstClr val="white"/>
                </a:solidFill>
                <a:effectLst/>
                <a:uLnTx/>
                <a:uFillTx/>
                <a:latin typeface="Calibri Light" panose="020F0302020204030204"/>
                <a:ea typeface="+mj-ea"/>
                <a:cs typeface="+mj-cs"/>
              </a:rPr>
              <a:t> </a:t>
            </a:r>
            <a:r>
              <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rPr>
              <a:t>Magistrado Argenis García</a:t>
            </a:r>
          </a:p>
        </p:txBody>
      </p:sp>
      <p:sp>
        <p:nvSpPr>
          <p:cNvPr id="6" name="CuadroTexto 5">
            <a:extLst>
              <a:ext uri="{FF2B5EF4-FFF2-40B4-BE49-F238E27FC236}">
                <a16:creationId xmlns:a16="http://schemas.microsoft.com/office/drawing/2014/main" id="{F7279DB7-1097-8D76-64BF-9E14BD0F1C56}"/>
              </a:ext>
            </a:extLst>
          </p:cNvPr>
          <p:cNvSpPr txBox="1"/>
          <p:nvPr/>
        </p:nvSpPr>
        <p:spPr>
          <a:xfrm>
            <a:off x="360947" y="1017692"/>
            <a:ext cx="11470105" cy="4196020"/>
          </a:xfrm>
          <a:prstGeom prst="rect">
            <a:avLst/>
          </a:prstGeom>
          <a:noFill/>
          <a:ln>
            <a:solidFill>
              <a:schemeClr val="accent1"/>
            </a:solidFill>
          </a:ln>
        </p:spPr>
        <p:txBody>
          <a:bodyPr wrap="square">
            <a:spAutoFit/>
          </a:bodyPr>
          <a:lstStyle/>
          <a:p>
            <a:pPr>
              <a:spcBef>
                <a:spcPts val="300"/>
              </a:spcBef>
              <a:spcAft>
                <a:spcPts val="750"/>
              </a:spcAft>
            </a:pPr>
            <a:endParaRPr lang="es-DO" dirty="0">
              <a:solidFill>
                <a:srgbClr val="26221F"/>
              </a:solidFill>
              <a:latin typeface="Ginto Copilot Variable"/>
            </a:endParaRPr>
          </a:p>
          <a:p>
            <a:pPr algn="just">
              <a:spcBef>
                <a:spcPts val="300"/>
              </a:spcBef>
              <a:spcAft>
                <a:spcPts val="750"/>
              </a:spcAft>
              <a:buFont typeface="+mj-lt"/>
              <a:buAutoNum type="arabicPeriod"/>
            </a:pPr>
            <a:r>
              <a:rPr lang="es-DO" sz="2400" b="1" dirty="0">
                <a:solidFill>
                  <a:srgbClr val="26221F"/>
                </a:solidFill>
                <a:effectLst/>
                <a:latin typeface="Ginto Copilot Variable"/>
              </a:rPr>
              <a:t>Naturaleza jurídica y tributación general</a:t>
            </a:r>
          </a:p>
          <a:p>
            <a:pPr algn="just">
              <a:spcBef>
                <a:spcPts val="300"/>
              </a:spcBef>
              <a:spcAft>
                <a:spcPts val="750"/>
              </a:spcAft>
            </a:pPr>
            <a:endParaRPr lang="es-DO" sz="2400" b="1" dirty="0">
              <a:solidFill>
                <a:srgbClr val="26221F"/>
              </a:solidFill>
              <a:effectLst/>
              <a:latin typeface="Ginto Copilot Variable"/>
            </a:endParaRPr>
          </a:p>
          <a:p>
            <a:pPr marL="742950" lvl="1" indent="-285750" algn="just">
              <a:spcBef>
                <a:spcPts val="300"/>
              </a:spcBef>
              <a:spcAft>
                <a:spcPts val="750"/>
              </a:spcAft>
              <a:buFont typeface="Arial" panose="020B0604020202020204" pitchFamily="34" charset="0"/>
              <a:buChar char="•"/>
            </a:pPr>
            <a:r>
              <a:rPr lang="es-DO" sz="2400" dirty="0">
                <a:solidFill>
                  <a:srgbClr val="26221F"/>
                </a:solidFill>
                <a:effectLst/>
                <a:latin typeface="Ginto Copilot Variable"/>
              </a:rPr>
              <a:t>Las criptomonedas se reconocen como activos digitales.</a:t>
            </a:r>
          </a:p>
          <a:p>
            <a:pPr lvl="1" algn="just">
              <a:spcBef>
                <a:spcPts val="300"/>
              </a:spcBef>
              <a:spcAft>
                <a:spcPts val="750"/>
              </a:spcAft>
            </a:pPr>
            <a:endParaRPr lang="es-DO" sz="2400" dirty="0">
              <a:solidFill>
                <a:srgbClr val="26221F"/>
              </a:solidFill>
              <a:effectLst/>
              <a:latin typeface="Ginto Copilot Variable"/>
            </a:endParaRPr>
          </a:p>
          <a:p>
            <a:pPr marL="742950" lvl="1" indent="-285750" algn="just">
              <a:spcAft>
                <a:spcPts val="750"/>
              </a:spcAft>
              <a:buFont typeface="Arial" panose="020B0604020202020204" pitchFamily="34" charset="0"/>
              <a:buChar char="•"/>
            </a:pPr>
            <a:r>
              <a:rPr lang="es-DO" sz="2400" dirty="0">
                <a:solidFill>
                  <a:srgbClr val="26221F"/>
                </a:solidFill>
                <a:effectLst/>
                <a:latin typeface="Ginto Copilot Variable"/>
              </a:rPr>
              <a:t>Todo titular, proveedor o custodio debe tributar conforme al Código Tributario y leyes especiales.</a:t>
            </a:r>
          </a:p>
          <a:p>
            <a:pPr lvl="1" algn="just">
              <a:spcAft>
                <a:spcPts val="750"/>
              </a:spcAft>
            </a:pPr>
            <a:endParaRPr lang="es-DO" sz="2400" dirty="0">
              <a:solidFill>
                <a:srgbClr val="26221F"/>
              </a:solidFill>
              <a:effectLst/>
              <a:latin typeface="Ginto Copilot Variable"/>
            </a:endParaRPr>
          </a:p>
          <a:p>
            <a:pPr marL="742950" lvl="1" indent="-285750" algn="just">
              <a:spcAft>
                <a:spcPts val="1050"/>
              </a:spcAft>
              <a:buFont typeface="Arial" panose="020B0604020202020204" pitchFamily="34" charset="0"/>
              <a:buChar char="•"/>
            </a:pPr>
            <a:r>
              <a:rPr lang="es-DO" sz="2400" dirty="0">
                <a:solidFill>
                  <a:srgbClr val="26221F"/>
                </a:solidFill>
                <a:effectLst/>
                <a:latin typeface="Ginto Copilot Variable"/>
              </a:rPr>
              <a:t>Toda venta, permuta o intercambio genera renta gravable para el vendedor.</a:t>
            </a:r>
          </a:p>
        </p:txBody>
      </p:sp>
      <p:sp>
        <p:nvSpPr>
          <p:cNvPr id="7" name="CuadroTexto 6">
            <a:extLst>
              <a:ext uri="{FF2B5EF4-FFF2-40B4-BE49-F238E27FC236}">
                <a16:creationId xmlns:a16="http://schemas.microsoft.com/office/drawing/2014/main" id="{88F7F928-A289-42D7-6B06-8048E7B8603B}"/>
              </a:ext>
            </a:extLst>
          </p:cNvPr>
          <p:cNvSpPr txBox="1"/>
          <p:nvPr/>
        </p:nvSpPr>
        <p:spPr>
          <a:xfrm>
            <a:off x="172650" y="275791"/>
            <a:ext cx="7222761" cy="553998"/>
          </a:xfrm>
          <a:prstGeom prst="rect">
            <a:avLst/>
          </a:prstGeom>
          <a:noFill/>
          <a:ln>
            <a:solidFill>
              <a:srgbClr val="7030A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DO" sz="3000" dirty="0">
                <a:solidFill>
                  <a:srgbClr val="002060"/>
                </a:solidFill>
                <a:latin typeface="Impact" panose="020B0806030902050204" pitchFamily="34" charset="0"/>
              </a:rPr>
              <a:t>Puntos Claves del Proyecto de Ley Cripto</a:t>
            </a:r>
            <a:r>
              <a:rPr kumimoji="0" lang="es-DO" sz="3000" b="0" i="0" u="none" strike="noStrike" kern="1200" cap="none" spc="0" normalizeH="0" baseline="0" noProof="0" dirty="0">
                <a:ln>
                  <a:noFill/>
                </a:ln>
                <a:solidFill>
                  <a:srgbClr val="002060"/>
                </a:solidFill>
                <a:effectLst/>
                <a:uLnTx/>
                <a:uFillTx/>
                <a:latin typeface="Impact" panose="020B0806030902050204" pitchFamily="34" charset="0"/>
                <a:ea typeface="+mn-ea"/>
                <a:cs typeface="+mn-cs"/>
              </a:rPr>
              <a:t>:</a:t>
            </a:r>
          </a:p>
        </p:txBody>
      </p:sp>
    </p:spTree>
    <p:extLst>
      <p:ext uri="{BB962C8B-B14F-4D97-AF65-F5344CB8AC3E}">
        <p14:creationId xmlns:p14="http://schemas.microsoft.com/office/powerpoint/2010/main" val="71139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blinds(horizontal)">
                                      <p:cBhvr>
                                        <p:cTn id="13" dur="500"/>
                                        <p:tgtEl>
                                          <p:spTgt spid="6">
                                            <p:txEl>
                                              <p:pRg st="1" end="1"/>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blinds(horizontal)">
                                      <p:cBhvr>
                                        <p:cTn id="16" dur="5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blinds(horizontal)">
                                      <p:cBhvr>
                                        <p:cTn id="21" dur="500"/>
                                        <p:tgtEl>
                                          <p:spTgt spid="6">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animEffect transition="in" filter="blinds(horizontal)">
                                      <p:cBhvr>
                                        <p:cTn id="26"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1575-BCA0-FEEF-6452-91881424B292}"/>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344DD8CF-4D67-02C0-D136-CB9076C8D1EA}"/>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60;p14">
            <a:extLst>
              <a:ext uri="{FF2B5EF4-FFF2-40B4-BE49-F238E27FC236}">
                <a16:creationId xmlns:a16="http://schemas.microsoft.com/office/drawing/2014/main" id="{04BEE65C-7431-19A9-9FA8-D73BD20C3B48}"/>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419" sz="3200" b="1" i="0" u="none" strike="noStrike" kern="1200" cap="none" spc="0" normalizeH="0" baseline="0" noProof="0" dirty="0">
                <a:ln>
                  <a:noFill/>
                </a:ln>
                <a:solidFill>
                  <a:prstClr val="white"/>
                </a:solidFill>
                <a:effectLst/>
                <a:uLnTx/>
                <a:uFillTx/>
                <a:latin typeface="Calibri Light" panose="020F0302020204030204"/>
                <a:ea typeface="+mj-ea"/>
                <a:cs typeface="+mj-cs"/>
              </a:rPr>
              <a:t>Tributación de los criptoactivos</a:t>
            </a:r>
            <a:endPar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2" name="Google Shape;60;p14">
            <a:extLst>
              <a:ext uri="{FF2B5EF4-FFF2-40B4-BE49-F238E27FC236}">
                <a16:creationId xmlns:a16="http://schemas.microsoft.com/office/drawing/2014/main" id="{EF0937AF-8400-CC7B-8940-896A2059A9F9}"/>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marR="0" lvl="0" indent="0" algn="l" defTabSz="914400" rtl="0" eaLnBrk="1" fontAlgn="auto" latinLnBrk="0" hangingPunct="1">
              <a:lnSpc>
                <a:spcPct val="90000"/>
              </a:lnSpc>
              <a:spcBef>
                <a:spcPct val="0"/>
              </a:spcBef>
              <a:spcAft>
                <a:spcPts val="0"/>
              </a:spcAft>
              <a:buClrTx/>
              <a:buSzPts val="1900"/>
              <a:buFontTx/>
              <a:buNone/>
              <a:tabLst/>
              <a:defRPr/>
            </a:pPr>
            <a:r>
              <a:rPr kumimoji="0" lang="es-ES" sz="3200" b="0" i="0" u="none" strike="noStrike" kern="1200" cap="none" spc="0" normalizeH="0" baseline="0" noProof="0" dirty="0">
                <a:ln>
                  <a:noFill/>
                </a:ln>
                <a:solidFill>
                  <a:prstClr val="white"/>
                </a:solidFill>
                <a:effectLst/>
                <a:uLnTx/>
                <a:uFillTx/>
                <a:latin typeface="Calibri Light" panose="020F0302020204030204"/>
                <a:ea typeface="+mj-ea"/>
                <a:cs typeface="+mj-cs"/>
              </a:rPr>
              <a:t> </a:t>
            </a:r>
            <a:r>
              <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rPr>
              <a:t>Magistrado Argenis García</a:t>
            </a:r>
          </a:p>
        </p:txBody>
      </p:sp>
      <p:sp>
        <p:nvSpPr>
          <p:cNvPr id="7" name="CuadroTexto 6">
            <a:extLst>
              <a:ext uri="{FF2B5EF4-FFF2-40B4-BE49-F238E27FC236}">
                <a16:creationId xmlns:a16="http://schemas.microsoft.com/office/drawing/2014/main" id="{CC90D117-231C-4076-B8CA-01BCDB5BC7CC}"/>
              </a:ext>
            </a:extLst>
          </p:cNvPr>
          <p:cNvSpPr txBox="1"/>
          <p:nvPr/>
        </p:nvSpPr>
        <p:spPr>
          <a:xfrm>
            <a:off x="669486" y="957257"/>
            <a:ext cx="11166514" cy="3924151"/>
          </a:xfrm>
          <a:prstGeom prst="rect">
            <a:avLst/>
          </a:prstGeom>
          <a:noFill/>
          <a:ln>
            <a:solidFill>
              <a:schemeClr val="accent1"/>
            </a:solidFill>
          </a:ln>
        </p:spPr>
        <p:txBody>
          <a:bodyPr wrap="square">
            <a:spAutoFit/>
          </a:bodyPr>
          <a:lstStyle/>
          <a:p>
            <a:pPr>
              <a:spcAft>
                <a:spcPts val="750"/>
              </a:spcAft>
            </a:pPr>
            <a:r>
              <a:rPr lang="es-DO" sz="2600" b="1" dirty="0">
                <a:solidFill>
                  <a:srgbClr val="26221F"/>
                </a:solidFill>
                <a:latin typeface="Ginto Copilot Variable"/>
              </a:rPr>
              <a:t>2. </a:t>
            </a:r>
            <a:r>
              <a:rPr lang="es-DO" sz="2600" b="1" dirty="0">
                <a:solidFill>
                  <a:srgbClr val="26221F"/>
                </a:solidFill>
                <a:effectLst/>
                <a:latin typeface="Ginto Copilot Variable"/>
              </a:rPr>
              <a:t>Ingresos gravables y hecho generador</a:t>
            </a:r>
          </a:p>
          <a:p>
            <a:pPr>
              <a:spcAft>
                <a:spcPts val="750"/>
              </a:spcAft>
            </a:pPr>
            <a:endParaRPr lang="es-DO" sz="2400" dirty="0">
              <a:solidFill>
                <a:srgbClr val="26221F"/>
              </a:solidFill>
              <a:effectLst/>
              <a:latin typeface="Ginto Copilot Variable"/>
            </a:endParaRPr>
          </a:p>
          <a:p>
            <a:pPr marL="800100" lvl="1" indent="-342900" algn="just">
              <a:spcBef>
                <a:spcPts val="300"/>
              </a:spcBef>
              <a:spcAft>
                <a:spcPts val="750"/>
              </a:spcAft>
              <a:buFont typeface="Wingdings" pitchFamily="2" charset="2"/>
              <a:buChar char="§"/>
            </a:pPr>
            <a:r>
              <a:rPr lang="es-DO" sz="2200" dirty="0">
                <a:solidFill>
                  <a:srgbClr val="26221F"/>
                </a:solidFill>
                <a:effectLst/>
                <a:latin typeface="Ginto Copilot Variable"/>
              </a:rPr>
              <a:t>Los ingresos en criptomonedas constituyen incremento patrimonial sujeto a impuestos (arts. 267, 268 y 297 CTD).</a:t>
            </a:r>
          </a:p>
          <a:p>
            <a:pPr lvl="1" algn="just">
              <a:spcBef>
                <a:spcPts val="300"/>
              </a:spcBef>
              <a:spcAft>
                <a:spcPts val="750"/>
              </a:spcAft>
            </a:pPr>
            <a:endParaRPr lang="es-DO" sz="2200" dirty="0">
              <a:solidFill>
                <a:srgbClr val="26221F"/>
              </a:solidFill>
              <a:effectLst/>
              <a:latin typeface="Ginto Copilot Variable"/>
            </a:endParaRPr>
          </a:p>
          <a:p>
            <a:pPr marL="800100" lvl="1" indent="-342900" algn="just">
              <a:spcAft>
                <a:spcPts val="750"/>
              </a:spcAft>
              <a:buFont typeface="Wingdings" pitchFamily="2" charset="2"/>
              <a:buChar char="§"/>
            </a:pPr>
            <a:r>
              <a:rPr lang="es-DO" sz="2200" dirty="0">
                <a:solidFill>
                  <a:srgbClr val="26221F"/>
                </a:solidFill>
                <a:effectLst/>
                <a:latin typeface="Ginto Copilot Variable"/>
              </a:rPr>
              <a:t>La obligación tributaria nace al obtener ingresos por criptomonedas (dividendos, alquileres, nóminas, recompensas).</a:t>
            </a:r>
          </a:p>
          <a:p>
            <a:pPr lvl="1" algn="just">
              <a:spcAft>
                <a:spcPts val="750"/>
              </a:spcAft>
            </a:pPr>
            <a:endParaRPr lang="es-DO" sz="2200" dirty="0">
              <a:solidFill>
                <a:srgbClr val="26221F"/>
              </a:solidFill>
              <a:effectLst/>
              <a:latin typeface="Ginto Copilot Variable"/>
            </a:endParaRPr>
          </a:p>
          <a:p>
            <a:pPr marL="800100" lvl="1" indent="-342900" algn="just">
              <a:spcAft>
                <a:spcPts val="1050"/>
              </a:spcAft>
              <a:buFont typeface="Wingdings" pitchFamily="2" charset="2"/>
              <a:buChar char="§"/>
            </a:pPr>
            <a:r>
              <a:rPr lang="es-DO" sz="2200" dirty="0">
                <a:solidFill>
                  <a:srgbClr val="26221F"/>
                </a:solidFill>
                <a:effectLst/>
                <a:latin typeface="Ginto Copilot Variable"/>
              </a:rPr>
              <a:t>Se establece un umbral de RD$50,000: ingresos superiores quedan sujetos a tributación.</a:t>
            </a:r>
          </a:p>
        </p:txBody>
      </p:sp>
    </p:spTree>
    <p:extLst>
      <p:ext uri="{BB962C8B-B14F-4D97-AF65-F5344CB8AC3E}">
        <p14:creationId xmlns:p14="http://schemas.microsoft.com/office/powerpoint/2010/main" val="370896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blinds(horizontal)">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
                                            <p:txEl>
                                              <p:pRg st="4" end="4"/>
                                            </p:txEl>
                                          </p:spTgt>
                                        </p:tgtEl>
                                        <p:attrNameLst>
                                          <p:attrName>style.visibility</p:attrName>
                                        </p:attrNameLst>
                                      </p:cBhvr>
                                      <p:to>
                                        <p:strVal val="visible"/>
                                      </p:to>
                                    </p:set>
                                    <p:animEffect transition="in" filter="checkerboard(across)">
                                      <p:cBhvr>
                                        <p:cTn id="12" dur="500"/>
                                        <p:tgtEl>
                                          <p:spTgt spid="7">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animEffect transition="in" filter="blinds(horizontal)">
                                      <p:cBhvr>
                                        <p:cTn id="1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1036D-32AB-9F7C-210E-E682586A55C9}"/>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9A726363-9FCB-0E83-7A98-C8DDD5EBF838}"/>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60;p14">
            <a:extLst>
              <a:ext uri="{FF2B5EF4-FFF2-40B4-BE49-F238E27FC236}">
                <a16:creationId xmlns:a16="http://schemas.microsoft.com/office/drawing/2014/main" id="{323755FB-12BB-3F0E-6AFD-2DB8CB7FCE6E}"/>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419" sz="3200" b="1" i="0" u="none" strike="noStrike" kern="1200" cap="none" spc="0" normalizeH="0" baseline="0" noProof="0" dirty="0">
                <a:ln>
                  <a:noFill/>
                </a:ln>
                <a:solidFill>
                  <a:prstClr val="white"/>
                </a:solidFill>
                <a:effectLst/>
                <a:uLnTx/>
                <a:uFillTx/>
                <a:latin typeface="Calibri Light" panose="020F0302020204030204"/>
                <a:ea typeface="+mj-ea"/>
                <a:cs typeface="+mj-cs"/>
              </a:rPr>
              <a:t>Tributación de los criptoactivos</a:t>
            </a:r>
            <a:endPar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2" name="Google Shape;60;p14">
            <a:extLst>
              <a:ext uri="{FF2B5EF4-FFF2-40B4-BE49-F238E27FC236}">
                <a16:creationId xmlns:a16="http://schemas.microsoft.com/office/drawing/2014/main" id="{11F8661D-AFB4-5DE9-5E96-38157256272A}"/>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marR="0" lvl="0" indent="0" algn="l" defTabSz="914400" rtl="0" eaLnBrk="1" fontAlgn="auto" latinLnBrk="0" hangingPunct="1">
              <a:lnSpc>
                <a:spcPct val="90000"/>
              </a:lnSpc>
              <a:spcBef>
                <a:spcPct val="0"/>
              </a:spcBef>
              <a:spcAft>
                <a:spcPts val="0"/>
              </a:spcAft>
              <a:buClrTx/>
              <a:buSzPts val="1900"/>
              <a:buFontTx/>
              <a:buNone/>
              <a:tabLst/>
              <a:defRPr/>
            </a:pPr>
            <a:r>
              <a:rPr kumimoji="0" lang="es-ES" sz="3200" b="0" i="0" u="none" strike="noStrike" kern="1200" cap="none" spc="0" normalizeH="0" baseline="0" noProof="0" dirty="0">
                <a:ln>
                  <a:noFill/>
                </a:ln>
                <a:solidFill>
                  <a:prstClr val="white"/>
                </a:solidFill>
                <a:effectLst/>
                <a:uLnTx/>
                <a:uFillTx/>
                <a:latin typeface="Calibri Light" panose="020F0302020204030204"/>
                <a:ea typeface="+mj-ea"/>
                <a:cs typeface="+mj-cs"/>
              </a:rPr>
              <a:t> </a:t>
            </a:r>
            <a:r>
              <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rPr>
              <a:t>Magistrado Argenis García</a:t>
            </a:r>
          </a:p>
        </p:txBody>
      </p:sp>
      <p:sp>
        <p:nvSpPr>
          <p:cNvPr id="6" name="CuadroTexto 5">
            <a:extLst>
              <a:ext uri="{FF2B5EF4-FFF2-40B4-BE49-F238E27FC236}">
                <a16:creationId xmlns:a16="http://schemas.microsoft.com/office/drawing/2014/main" id="{64FCD285-6242-CD64-B950-3B244927BD52}"/>
              </a:ext>
            </a:extLst>
          </p:cNvPr>
          <p:cNvSpPr txBox="1"/>
          <p:nvPr/>
        </p:nvSpPr>
        <p:spPr>
          <a:xfrm>
            <a:off x="737106" y="1558965"/>
            <a:ext cx="10295836" cy="2672526"/>
          </a:xfrm>
          <a:prstGeom prst="rect">
            <a:avLst/>
          </a:prstGeom>
          <a:solidFill>
            <a:srgbClr val="FFFF00"/>
          </a:solidFill>
          <a:ln>
            <a:solidFill>
              <a:schemeClr val="tx1"/>
            </a:solidFill>
          </a:ln>
        </p:spPr>
        <p:txBody>
          <a:bodyPr wrap="square">
            <a:spAutoFit/>
          </a:bodyPr>
          <a:lstStyle/>
          <a:p>
            <a:pPr>
              <a:spcAft>
                <a:spcPts val="750"/>
              </a:spcAft>
            </a:pPr>
            <a:r>
              <a:rPr lang="es-DO" sz="2600" b="1" dirty="0">
                <a:solidFill>
                  <a:srgbClr val="26221F"/>
                </a:solidFill>
                <a:effectLst/>
                <a:latin typeface="Ginto Copilot Variable"/>
              </a:rPr>
              <a:t>3. Obligaciones formales de contribuyentes y proveedores</a:t>
            </a:r>
          </a:p>
          <a:p>
            <a:pPr>
              <a:spcAft>
                <a:spcPts val="750"/>
              </a:spcAft>
            </a:pPr>
            <a:endParaRPr lang="es-DO" sz="2200" dirty="0">
              <a:solidFill>
                <a:srgbClr val="26221F"/>
              </a:solidFill>
              <a:effectLst/>
              <a:latin typeface="Ginto Copilot Variable"/>
            </a:endParaRPr>
          </a:p>
          <a:p>
            <a:pPr marL="800100" lvl="1" indent="-342900">
              <a:spcBef>
                <a:spcPts val="300"/>
              </a:spcBef>
              <a:spcAft>
                <a:spcPts val="750"/>
              </a:spcAft>
              <a:buFont typeface="Wingdings" pitchFamily="2" charset="2"/>
              <a:buChar char="§"/>
            </a:pPr>
            <a:r>
              <a:rPr lang="es-DO" sz="2200" dirty="0">
                <a:solidFill>
                  <a:srgbClr val="26221F"/>
                </a:solidFill>
                <a:effectLst/>
                <a:latin typeface="Ginto Copilot Variable"/>
              </a:rPr>
              <a:t>Declarar ante la DGII toda posesión, transmisión, intercambio, pago o cobro en criptomonedas.</a:t>
            </a:r>
          </a:p>
          <a:p>
            <a:pPr marL="800100" lvl="1" indent="-342900">
              <a:spcBef>
                <a:spcPts val="300"/>
              </a:spcBef>
              <a:spcAft>
                <a:spcPts val="750"/>
              </a:spcAft>
              <a:buFont typeface="Wingdings" pitchFamily="2" charset="2"/>
              <a:buChar char="§"/>
            </a:pPr>
            <a:endParaRPr lang="es-DO" sz="2200" dirty="0">
              <a:solidFill>
                <a:srgbClr val="26221F"/>
              </a:solidFill>
              <a:effectLst/>
              <a:latin typeface="Ginto Copilot Variable"/>
            </a:endParaRPr>
          </a:p>
          <a:p>
            <a:pPr marL="800100" lvl="1" indent="-342900">
              <a:spcAft>
                <a:spcPts val="1050"/>
              </a:spcAft>
              <a:buFont typeface="Wingdings" pitchFamily="2" charset="2"/>
              <a:buChar char="§"/>
            </a:pPr>
            <a:r>
              <a:rPr lang="es-DO" sz="2200" dirty="0">
                <a:solidFill>
                  <a:srgbClr val="26221F"/>
                </a:solidFill>
                <a:effectLst/>
                <a:latin typeface="Ginto Copilot Variable"/>
              </a:rPr>
              <a:t>La DGII creará formularios específicos para control y recaudación.</a:t>
            </a:r>
          </a:p>
        </p:txBody>
      </p:sp>
    </p:spTree>
    <p:extLst>
      <p:ext uri="{BB962C8B-B14F-4D97-AF65-F5344CB8AC3E}">
        <p14:creationId xmlns:p14="http://schemas.microsoft.com/office/powerpoint/2010/main" val="238684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blinds(horizontal)">
                                      <p:cBhvr>
                                        <p:cTn id="1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CDCC3-A2F0-715D-5391-B96B877A5F49}"/>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E0B2A838-772E-7FC7-065E-0489FFDE3166}"/>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60;p14">
            <a:extLst>
              <a:ext uri="{FF2B5EF4-FFF2-40B4-BE49-F238E27FC236}">
                <a16:creationId xmlns:a16="http://schemas.microsoft.com/office/drawing/2014/main" id="{38DC3FC2-9FBD-8D5E-B818-B8E4A3B142B1}"/>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419" sz="3200" b="1" i="0" u="none" strike="noStrike" kern="1200" cap="none" spc="0" normalizeH="0" baseline="0" noProof="0" dirty="0">
                <a:ln>
                  <a:noFill/>
                </a:ln>
                <a:solidFill>
                  <a:prstClr val="white"/>
                </a:solidFill>
                <a:effectLst/>
                <a:uLnTx/>
                <a:uFillTx/>
                <a:latin typeface="Calibri Light" panose="020F0302020204030204"/>
                <a:ea typeface="+mj-ea"/>
                <a:cs typeface="+mj-cs"/>
              </a:rPr>
              <a:t>Tributación de los criptoactivos</a:t>
            </a:r>
            <a:endPar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2" name="Google Shape;60;p14">
            <a:extLst>
              <a:ext uri="{FF2B5EF4-FFF2-40B4-BE49-F238E27FC236}">
                <a16:creationId xmlns:a16="http://schemas.microsoft.com/office/drawing/2014/main" id="{EBE92668-E0DA-B870-0062-2C97514D7967}"/>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marR="0" lvl="0" indent="0" algn="l" defTabSz="914400" rtl="0" eaLnBrk="1" fontAlgn="auto" latinLnBrk="0" hangingPunct="1">
              <a:lnSpc>
                <a:spcPct val="90000"/>
              </a:lnSpc>
              <a:spcBef>
                <a:spcPct val="0"/>
              </a:spcBef>
              <a:spcAft>
                <a:spcPts val="0"/>
              </a:spcAft>
              <a:buClrTx/>
              <a:buSzPts val="1900"/>
              <a:buFontTx/>
              <a:buNone/>
              <a:tabLst/>
              <a:defRPr/>
            </a:pPr>
            <a:r>
              <a:rPr kumimoji="0" lang="es-ES" sz="3200" b="0" i="0" u="none" strike="noStrike" kern="1200" cap="none" spc="0" normalizeH="0" baseline="0" noProof="0" dirty="0">
                <a:ln>
                  <a:noFill/>
                </a:ln>
                <a:solidFill>
                  <a:prstClr val="white"/>
                </a:solidFill>
                <a:effectLst/>
                <a:uLnTx/>
                <a:uFillTx/>
                <a:latin typeface="Calibri Light" panose="020F0302020204030204"/>
                <a:ea typeface="+mj-ea"/>
                <a:cs typeface="+mj-cs"/>
              </a:rPr>
              <a:t> </a:t>
            </a:r>
            <a:r>
              <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rPr>
              <a:t>Magistrado Argenis García</a:t>
            </a:r>
          </a:p>
        </p:txBody>
      </p:sp>
      <p:pic>
        <p:nvPicPr>
          <p:cNvPr id="4" name="Picture 2" descr="Plantilla-06">
            <a:extLst>
              <a:ext uri="{FF2B5EF4-FFF2-40B4-BE49-F238E27FC236}">
                <a16:creationId xmlns:a16="http://schemas.microsoft.com/office/drawing/2014/main" id="{26BBAF1A-3D65-A9E6-DC35-E99901D844DA}"/>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156743" y="168442"/>
            <a:ext cx="12192000" cy="6858000"/>
          </a:xfrm>
          <a:prstGeom prst="rect">
            <a:avLst/>
          </a:prstGeom>
        </p:spPr>
      </p:pic>
      <p:sp>
        <p:nvSpPr>
          <p:cNvPr id="7" name="CuadroTexto 6">
            <a:extLst>
              <a:ext uri="{FF2B5EF4-FFF2-40B4-BE49-F238E27FC236}">
                <a16:creationId xmlns:a16="http://schemas.microsoft.com/office/drawing/2014/main" id="{DCD8C9B7-A477-34D4-24F8-D78193EC56C5}"/>
              </a:ext>
            </a:extLst>
          </p:cNvPr>
          <p:cNvSpPr txBox="1"/>
          <p:nvPr/>
        </p:nvSpPr>
        <p:spPr>
          <a:xfrm>
            <a:off x="525593" y="1020655"/>
            <a:ext cx="11454300" cy="3441968"/>
          </a:xfrm>
          <a:prstGeom prst="rect">
            <a:avLst/>
          </a:prstGeom>
          <a:noFill/>
          <a:ln>
            <a:solidFill>
              <a:srgbClr val="0070C0"/>
            </a:solidFill>
          </a:ln>
        </p:spPr>
        <p:txBody>
          <a:bodyPr wrap="square">
            <a:spAutoFit/>
          </a:bodyPr>
          <a:lstStyle/>
          <a:p>
            <a:pPr>
              <a:spcAft>
                <a:spcPts val="750"/>
              </a:spcAft>
            </a:pPr>
            <a:r>
              <a:rPr lang="es-DO" sz="2600" dirty="0">
                <a:solidFill>
                  <a:srgbClr val="26221F"/>
                </a:solidFill>
                <a:effectLst/>
                <a:latin typeface="Ginto Copilot Variable"/>
              </a:rPr>
              <a:t>4. Reglas específicas de tributación:</a:t>
            </a:r>
          </a:p>
          <a:p>
            <a:pPr>
              <a:spcAft>
                <a:spcPts val="750"/>
              </a:spcAft>
            </a:pPr>
            <a:endParaRPr lang="es-DO" sz="1050" dirty="0">
              <a:solidFill>
                <a:srgbClr val="26221F"/>
              </a:solidFill>
              <a:effectLst/>
              <a:latin typeface="Ginto Copilot Variable"/>
            </a:endParaRPr>
          </a:p>
          <a:p>
            <a:pPr marL="742950" lvl="1" indent="-285750">
              <a:spcBef>
                <a:spcPts val="300"/>
              </a:spcBef>
              <a:spcAft>
                <a:spcPts val="750"/>
              </a:spcAft>
              <a:buFont typeface="Arial" panose="020B0604020202020204" pitchFamily="34" charset="0"/>
              <a:buChar char="•"/>
            </a:pPr>
            <a:r>
              <a:rPr lang="es-DO" sz="2200" b="1" dirty="0">
                <a:solidFill>
                  <a:srgbClr val="26221F"/>
                </a:solidFill>
                <a:effectLst/>
                <a:latin typeface="Ginto Copilot Variable"/>
              </a:rPr>
              <a:t>Intercambio cripto-cripto: </a:t>
            </a:r>
            <a:r>
              <a:rPr lang="es-DO" sz="2200" dirty="0">
                <a:solidFill>
                  <a:srgbClr val="26221F"/>
                </a:solidFill>
                <a:effectLst/>
                <a:latin typeface="Ginto Copilot Variable"/>
              </a:rPr>
              <a:t>genera ganancia o pérdida de capital.</a:t>
            </a:r>
          </a:p>
          <a:p>
            <a:pPr marL="742950" lvl="1" indent="-285750">
              <a:spcAft>
                <a:spcPts val="750"/>
              </a:spcAft>
              <a:buFont typeface="Arial" panose="020B0604020202020204" pitchFamily="34" charset="0"/>
              <a:buChar char="•"/>
            </a:pPr>
            <a:r>
              <a:rPr lang="es-DO" sz="2200" b="1" dirty="0">
                <a:solidFill>
                  <a:srgbClr val="26221F"/>
                </a:solidFill>
                <a:effectLst/>
                <a:latin typeface="Ginto Copilot Variable"/>
              </a:rPr>
              <a:t>Pagos en cripto</a:t>
            </a:r>
            <a:r>
              <a:rPr lang="es-DO" sz="2200" dirty="0">
                <a:solidFill>
                  <a:srgbClr val="26221F"/>
                </a:solidFill>
                <a:effectLst/>
                <a:latin typeface="Ginto Copilot Variable"/>
              </a:rPr>
              <a:t>: se consideran venta del activo al valor de mercado.</a:t>
            </a:r>
          </a:p>
          <a:p>
            <a:pPr marL="742950" lvl="1" indent="-285750">
              <a:spcAft>
                <a:spcPts val="750"/>
              </a:spcAft>
              <a:buFont typeface="Arial" panose="020B0604020202020204" pitchFamily="34" charset="0"/>
              <a:buChar char="•"/>
            </a:pPr>
            <a:r>
              <a:rPr lang="es-DO" sz="2200" b="1" dirty="0">
                <a:solidFill>
                  <a:srgbClr val="26221F"/>
                </a:solidFill>
                <a:effectLst/>
                <a:latin typeface="Ginto Copilot Variable"/>
              </a:rPr>
              <a:t>Minería</a:t>
            </a:r>
            <a:r>
              <a:rPr lang="es-DO" sz="2200" dirty="0">
                <a:solidFill>
                  <a:srgbClr val="26221F"/>
                </a:solidFill>
                <a:effectLst/>
                <a:latin typeface="Ginto Copilot Variable"/>
              </a:rPr>
              <a:t>: ingresos sujetos al ISR como renta general.</a:t>
            </a:r>
          </a:p>
          <a:p>
            <a:pPr marL="742950" lvl="1" indent="-285750">
              <a:spcAft>
                <a:spcPts val="750"/>
              </a:spcAft>
              <a:buFont typeface="Arial" panose="020B0604020202020204" pitchFamily="34" charset="0"/>
              <a:buChar char="•"/>
            </a:pPr>
            <a:r>
              <a:rPr lang="es-DO" sz="2200" b="1" dirty="0">
                <a:solidFill>
                  <a:srgbClr val="26221F"/>
                </a:solidFill>
                <a:effectLst/>
                <a:latin typeface="Ginto Copilot Variable"/>
              </a:rPr>
              <a:t>NFTs:</a:t>
            </a:r>
            <a:r>
              <a:rPr lang="es-DO" sz="2200" dirty="0">
                <a:solidFill>
                  <a:srgbClr val="26221F"/>
                </a:solidFill>
                <a:effectLst/>
                <a:latin typeface="Ginto Copilot Variable"/>
              </a:rPr>
              <a:t> el minting no tributa, pero la venta sí.</a:t>
            </a:r>
          </a:p>
          <a:p>
            <a:pPr marL="742950" lvl="1" indent="-285750">
              <a:spcAft>
                <a:spcPts val="750"/>
              </a:spcAft>
              <a:buFont typeface="Arial" panose="020B0604020202020204" pitchFamily="34" charset="0"/>
              <a:buChar char="•"/>
            </a:pPr>
            <a:r>
              <a:rPr lang="es-DO" sz="2200" b="1" dirty="0">
                <a:solidFill>
                  <a:srgbClr val="26221F"/>
                </a:solidFill>
                <a:effectLst/>
                <a:latin typeface="Ginto Copilot Variable"/>
              </a:rPr>
              <a:t>Hard fork</a:t>
            </a:r>
            <a:r>
              <a:rPr lang="es-DO" sz="2200" dirty="0">
                <a:solidFill>
                  <a:srgbClr val="26221F"/>
                </a:solidFill>
                <a:effectLst/>
                <a:latin typeface="Ginto Copilot Variable"/>
              </a:rPr>
              <a:t>s: exentos si el valor inicial es cero; tributan al venderse.</a:t>
            </a:r>
          </a:p>
          <a:p>
            <a:pPr marL="742950" lvl="1" indent="-285750">
              <a:spcAft>
                <a:spcPts val="1050"/>
              </a:spcAft>
              <a:buFont typeface="Arial" panose="020B0604020202020204" pitchFamily="34" charset="0"/>
              <a:buChar char="•"/>
            </a:pPr>
            <a:r>
              <a:rPr lang="es-DO" sz="2200" b="1" dirty="0">
                <a:solidFill>
                  <a:srgbClr val="26221F"/>
                </a:solidFill>
                <a:effectLst/>
                <a:latin typeface="Ginto Copilot Variable"/>
              </a:rPr>
              <a:t>ICOs y toke</a:t>
            </a:r>
            <a:r>
              <a:rPr lang="es-DO" sz="2200" dirty="0">
                <a:solidFill>
                  <a:srgbClr val="26221F"/>
                </a:solidFill>
                <a:effectLst/>
                <a:latin typeface="Ginto Copilot Variable"/>
              </a:rPr>
              <a:t>ns: base igual al costo de adquisición inicial.</a:t>
            </a:r>
          </a:p>
        </p:txBody>
      </p:sp>
    </p:spTree>
    <p:extLst>
      <p:ext uri="{BB962C8B-B14F-4D97-AF65-F5344CB8AC3E}">
        <p14:creationId xmlns:p14="http://schemas.microsoft.com/office/powerpoint/2010/main" val="1419728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checkerboard(across)">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Effect transition="in" filter="blinds(horizontal)">
                                      <p:cBhvr>
                                        <p:cTn id="12" dur="500"/>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blinds(horizontal)">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checkerboard(across)">
                                      <p:cBhvr>
                                        <p:cTn id="22" dur="500"/>
                                        <p:tgtEl>
                                          <p:spTgt spid="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checkerboard(across)">
                                      <p:cBhvr>
                                        <p:cTn id="27" dur="500"/>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xEl>
                                              <p:pRg st="7" end="7"/>
                                            </p:txEl>
                                          </p:spTgt>
                                        </p:tgtEl>
                                        <p:attrNameLst>
                                          <p:attrName>style.visibility</p:attrName>
                                        </p:attrNameLst>
                                      </p:cBhvr>
                                      <p:to>
                                        <p:strVal val="visible"/>
                                      </p:to>
                                    </p:set>
                                    <p:animEffect transition="in" filter="blinds(horizontal)">
                                      <p:cBhvr>
                                        <p:cTn id="3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2C951-D0F8-7317-4CB8-DE41160057A2}"/>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E7A1C7FE-E9E3-F324-34FD-F68B7AF936E3}"/>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60;p14">
            <a:extLst>
              <a:ext uri="{FF2B5EF4-FFF2-40B4-BE49-F238E27FC236}">
                <a16:creationId xmlns:a16="http://schemas.microsoft.com/office/drawing/2014/main" id="{19DF8D68-0943-8426-B7A4-4F31003A4F96}"/>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419" sz="3200" b="1" i="0" u="none" strike="noStrike" kern="1200" cap="none" spc="0" normalizeH="0" baseline="0" noProof="0" dirty="0">
                <a:ln>
                  <a:noFill/>
                </a:ln>
                <a:solidFill>
                  <a:prstClr val="white"/>
                </a:solidFill>
                <a:effectLst/>
                <a:uLnTx/>
                <a:uFillTx/>
                <a:latin typeface="Calibri Light" panose="020F0302020204030204"/>
                <a:ea typeface="+mj-ea"/>
                <a:cs typeface="+mj-cs"/>
              </a:rPr>
              <a:t>Tributación de los criptoactivos</a:t>
            </a:r>
            <a:endPar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2" name="Google Shape;60;p14">
            <a:extLst>
              <a:ext uri="{FF2B5EF4-FFF2-40B4-BE49-F238E27FC236}">
                <a16:creationId xmlns:a16="http://schemas.microsoft.com/office/drawing/2014/main" id="{6FB91640-5F39-6AEA-E81A-7575BEC48719}"/>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marR="0" lvl="0" indent="0" algn="l" defTabSz="914400" rtl="0" eaLnBrk="1" fontAlgn="auto" latinLnBrk="0" hangingPunct="1">
              <a:lnSpc>
                <a:spcPct val="90000"/>
              </a:lnSpc>
              <a:spcBef>
                <a:spcPct val="0"/>
              </a:spcBef>
              <a:spcAft>
                <a:spcPts val="0"/>
              </a:spcAft>
              <a:buClrTx/>
              <a:buSzPts val="1900"/>
              <a:buFontTx/>
              <a:buNone/>
              <a:tabLst/>
              <a:defRPr/>
            </a:pPr>
            <a:r>
              <a:rPr kumimoji="0" lang="es-ES" sz="3200" b="0" i="0" u="none" strike="noStrike" kern="1200" cap="none" spc="0" normalizeH="0" baseline="0" noProof="0" dirty="0">
                <a:ln>
                  <a:noFill/>
                </a:ln>
                <a:solidFill>
                  <a:prstClr val="white"/>
                </a:solidFill>
                <a:effectLst/>
                <a:uLnTx/>
                <a:uFillTx/>
                <a:latin typeface="Calibri Light" panose="020F0302020204030204"/>
                <a:ea typeface="+mj-ea"/>
                <a:cs typeface="+mj-cs"/>
              </a:rPr>
              <a:t> </a:t>
            </a:r>
            <a:r>
              <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rPr>
              <a:t>Magistrado Argenis García</a:t>
            </a:r>
          </a:p>
        </p:txBody>
      </p:sp>
      <p:sp>
        <p:nvSpPr>
          <p:cNvPr id="6" name="CuadroTexto 5">
            <a:extLst>
              <a:ext uri="{FF2B5EF4-FFF2-40B4-BE49-F238E27FC236}">
                <a16:creationId xmlns:a16="http://schemas.microsoft.com/office/drawing/2014/main" id="{9CCEB87E-6C81-162E-172C-A8B252A13765}"/>
              </a:ext>
            </a:extLst>
          </p:cNvPr>
          <p:cNvSpPr txBox="1"/>
          <p:nvPr/>
        </p:nvSpPr>
        <p:spPr>
          <a:xfrm>
            <a:off x="834188" y="1348787"/>
            <a:ext cx="11004886" cy="2634054"/>
          </a:xfrm>
          <a:prstGeom prst="rect">
            <a:avLst/>
          </a:prstGeom>
          <a:noFill/>
          <a:ln>
            <a:solidFill>
              <a:srgbClr val="FF0000"/>
            </a:solidFill>
          </a:ln>
        </p:spPr>
        <p:txBody>
          <a:bodyPr wrap="square">
            <a:spAutoFit/>
          </a:bodyPr>
          <a:lstStyle/>
          <a:p>
            <a:pPr>
              <a:spcAft>
                <a:spcPts val="750"/>
              </a:spcAft>
            </a:pPr>
            <a:r>
              <a:rPr lang="es-DO" sz="2600" b="1" dirty="0">
                <a:solidFill>
                  <a:srgbClr val="26221F"/>
                </a:solidFill>
                <a:effectLst/>
                <a:latin typeface="Ginto Copilot Variable"/>
              </a:rPr>
              <a:t>5. Ganancias y pérdidas de capital</a:t>
            </a:r>
          </a:p>
          <a:p>
            <a:pPr>
              <a:spcAft>
                <a:spcPts val="750"/>
              </a:spcAft>
            </a:pPr>
            <a:endParaRPr lang="es-DO" b="1" dirty="0">
              <a:solidFill>
                <a:srgbClr val="26221F"/>
              </a:solidFill>
              <a:effectLst/>
              <a:latin typeface="Ginto Copilot Variable"/>
            </a:endParaRPr>
          </a:p>
          <a:p>
            <a:pPr marL="742950" lvl="1" indent="-285750" algn="just">
              <a:spcBef>
                <a:spcPts val="300"/>
              </a:spcBef>
              <a:spcAft>
                <a:spcPts val="750"/>
              </a:spcAft>
              <a:buFont typeface="Arial" panose="020B0604020202020204" pitchFamily="34" charset="0"/>
              <a:buChar char="•"/>
            </a:pPr>
            <a:r>
              <a:rPr lang="es-DO" sz="2300" dirty="0">
                <a:solidFill>
                  <a:srgbClr val="26221F"/>
                </a:solidFill>
                <a:effectLst/>
                <a:latin typeface="Ginto Copilot Variable"/>
              </a:rPr>
              <a:t>Toda ganancia por venta de criptomonedas está sujeta al Impuesto sobre Ganancias de Capital.</a:t>
            </a:r>
          </a:p>
          <a:p>
            <a:pPr marL="742950" lvl="1" indent="-285750" algn="just">
              <a:spcAft>
                <a:spcPts val="750"/>
              </a:spcAft>
              <a:buFont typeface="Arial" panose="020B0604020202020204" pitchFamily="34" charset="0"/>
              <a:buChar char="•"/>
            </a:pPr>
            <a:r>
              <a:rPr lang="es-DO" sz="2300" dirty="0">
                <a:solidFill>
                  <a:srgbClr val="26221F"/>
                </a:solidFill>
                <a:effectLst/>
                <a:latin typeface="Ginto Copilot Variable"/>
              </a:rPr>
              <a:t>Se permite compensar pérdidas con otras ganancias, incluso de actividades distintas.</a:t>
            </a:r>
          </a:p>
          <a:p>
            <a:pPr marL="742950" lvl="1" indent="-285750" algn="just">
              <a:spcAft>
                <a:spcPts val="1050"/>
              </a:spcAft>
              <a:buFont typeface="Arial" panose="020B0604020202020204" pitchFamily="34" charset="0"/>
              <a:buChar char="•"/>
            </a:pPr>
            <a:r>
              <a:rPr lang="es-DO" sz="2300" dirty="0">
                <a:solidFill>
                  <a:srgbClr val="26221F"/>
                </a:solidFill>
                <a:effectLst/>
                <a:latin typeface="Ginto Copilot Variable"/>
              </a:rPr>
              <a:t>Las pérdidas pueden acumularse hasta por 2 años fiscales.</a:t>
            </a:r>
          </a:p>
        </p:txBody>
      </p:sp>
    </p:spTree>
    <p:extLst>
      <p:ext uri="{BB962C8B-B14F-4D97-AF65-F5344CB8AC3E}">
        <p14:creationId xmlns:p14="http://schemas.microsoft.com/office/powerpoint/2010/main" val="215562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blinds(horizontal)">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blinds(horizontal)">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384B5-4802-E845-2B0B-D1C7E492FCBB}"/>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B830F2AA-FCBE-8FD4-D71D-C36FF5C9070E}"/>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60;p14">
            <a:extLst>
              <a:ext uri="{FF2B5EF4-FFF2-40B4-BE49-F238E27FC236}">
                <a16:creationId xmlns:a16="http://schemas.microsoft.com/office/drawing/2014/main" id="{8D7A5882-16DA-F5C2-28C4-37F4611A59C9}"/>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s-419" sz="3200" b="1" i="0" u="none" strike="noStrike" kern="1200" cap="none" spc="0" normalizeH="0" baseline="0" noProof="0" dirty="0">
                <a:ln>
                  <a:noFill/>
                </a:ln>
                <a:solidFill>
                  <a:prstClr val="white"/>
                </a:solidFill>
                <a:effectLst/>
                <a:uLnTx/>
                <a:uFillTx/>
                <a:latin typeface="Calibri Light" panose="020F0302020204030204"/>
                <a:ea typeface="+mj-ea"/>
                <a:cs typeface="+mj-cs"/>
              </a:rPr>
              <a:t>Tributación de los criptoactivos</a:t>
            </a:r>
            <a:endPar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
        <p:nvSpPr>
          <p:cNvPr id="2" name="Google Shape;60;p14">
            <a:extLst>
              <a:ext uri="{FF2B5EF4-FFF2-40B4-BE49-F238E27FC236}">
                <a16:creationId xmlns:a16="http://schemas.microsoft.com/office/drawing/2014/main" id="{A7E4991D-A1FF-8B71-E473-04C123F80C72}"/>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marR="0" lvl="0" indent="0" algn="l" defTabSz="914400" rtl="0" eaLnBrk="1" fontAlgn="auto" latinLnBrk="0" hangingPunct="1">
              <a:lnSpc>
                <a:spcPct val="90000"/>
              </a:lnSpc>
              <a:spcBef>
                <a:spcPct val="0"/>
              </a:spcBef>
              <a:spcAft>
                <a:spcPts val="0"/>
              </a:spcAft>
              <a:buClrTx/>
              <a:buSzPts val="1900"/>
              <a:buFontTx/>
              <a:buNone/>
              <a:tabLst/>
              <a:defRPr/>
            </a:pPr>
            <a:r>
              <a:rPr kumimoji="0" lang="es-ES" sz="3200" b="0" i="0" u="none" strike="noStrike" kern="1200" cap="none" spc="0" normalizeH="0" baseline="0" noProof="0" dirty="0">
                <a:ln>
                  <a:noFill/>
                </a:ln>
                <a:solidFill>
                  <a:prstClr val="white"/>
                </a:solidFill>
                <a:effectLst/>
                <a:uLnTx/>
                <a:uFillTx/>
                <a:latin typeface="Calibri Light" panose="020F0302020204030204"/>
                <a:ea typeface="+mj-ea"/>
                <a:cs typeface="+mj-cs"/>
              </a:rPr>
              <a:t> </a:t>
            </a:r>
            <a:r>
              <a:rPr kumimoji="0" lang="es-ES" sz="3200" b="1" i="0" u="none" strike="noStrike" kern="1200" cap="none" spc="0" normalizeH="0" baseline="0" noProof="0" dirty="0">
                <a:ln>
                  <a:noFill/>
                </a:ln>
                <a:solidFill>
                  <a:prstClr val="white"/>
                </a:solidFill>
                <a:effectLst/>
                <a:uLnTx/>
                <a:uFillTx/>
                <a:latin typeface="Calibri Light" panose="020F0302020204030204"/>
                <a:ea typeface="+mj-ea"/>
                <a:cs typeface="+mj-cs"/>
              </a:rPr>
              <a:t>Magistrado Argenis García</a:t>
            </a:r>
          </a:p>
        </p:txBody>
      </p:sp>
      <p:sp>
        <p:nvSpPr>
          <p:cNvPr id="6" name="CuadroTexto 5">
            <a:extLst>
              <a:ext uri="{FF2B5EF4-FFF2-40B4-BE49-F238E27FC236}">
                <a16:creationId xmlns:a16="http://schemas.microsoft.com/office/drawing/2014/main" id="{ED93B24B-8D10-5B8E-EEAD-D82F4CBDFE5E}"/>
              </a:ext>
            </a:extLst>
          </p:cNvPr>
          <p:cNvSpPr txBox="1"/>
          <p:nvPr/>
        </p:nvSpPr>
        <p:spPr>
          <a:xfrm>
            <a:off x="770021" y="1243607"/>
            <a:ext cx="10892590" cy="2685351"/>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a:solidFill>
              <a:schemeClr val="tx1"/>
            </a:solidFill>
          </a:ln>
        </p:spPr>
        <p:txBody>
          <a:bodyPr wrap="square">
            <a:spAutoFit/>
          </a:bodyPr>
          <a:lstStyle/>
          <a:p>
            <a:pPr>
              <a:spcAft>
                <a:spcPts val="1050"/>
              </a:spcAft>
            </a:pPr>
            <a:r>
              <a:rPr lang="es-DO" sz="2600" b="1" dirty="0">
                <a:solidFill>
                  <a:srgbClr val="26221F"/>
                </a:solidFill>
                <a:effectLst/>
                <a:latin typeface="Ginto Copilot Variable"/>
              </a:rPr>
              <a:t>6. Sanciones y delitos tributarios</a:t>
            </a:r>
          </a:p>
          <a:p>
            <a:pPr>
              <a:spcAft>
                <a:spcPts val="1050"/>
              </a:spcAft>
            </a:pPr>
            <a:endParaRPr lang="es-DO" sz="1050" b="1" dirty="0">
              <a:solidFill>
                <a:srgbClr val="26221F"/>
              </a:solidFill>
              <a:effectLst/>
              <a:latin typeface="Ginto Copilot Variable"/>
            </a:endParaRPr>
          </a:p>
          <a:p>
            <a:pPr marL="800100" lvl="1" indent="-342900" algn="just">
              <a:spcBef>
                <a:spcPts val="300"/>
              </a:spcBef>
              <a:spcAft>
                <a:spcPts val="750"/>
              </a:spcAft>
              <a:buFont typeface="Wingdings" pitchFamily="2" charset="2"/>
              <a:buChar char="§"/>
            </a:pPr>
            <a:r>
              <a:rPr lang="es-DO" sz="2100" dirty="0">
                <a:solidFill>
                  <a:srgbClr val="26221F"/>
                </a:solidFill>
                <a:effectLst/>
                <a:latin typeface="Ginto Copilot Variable"/>
              </a:rPr>
              <a:t>El incumplimiento de deberes formales será sancionado conforme al Código Tributario.</a:t>
            </a:r>
          </a:p>
          <a:p>
            <a:pPr marL="800100" lvl="1" indent="-342900" algn="just">
              <a:spcBef>
                <a:spcPts val="300"/>
              </a:spcBef>
              <a:spcAft>
                <a:spcPts val="750"/>
              </a:spcAft>
              <a:buFont typeface="Wingdings" pitchFamily="2" charset="2"/>
              <a:buChar char="§"/>
            </a:pPr>
            <a:endParaRPr lang="es-DO" sz="900" dirty="0">
              <a:solidFill>
                <a:srgbClr val="26221F"/>
              </a:solidFill>
              <a:effectLst/>
              <a:latin typeface="Ginto Copilot Variable"/>
            </a:endParaRPr>
          </a:p>
          <a:p>
            <a:pPr marL="800100" lvl="1" indent="-342900" algn="just">
              <a:spcAft>
                <a:spcPts val="750"/>
              </a:spcAft>
              <a:buFont typeface="Wingdings" pitchFamily="2" charset="2"/>
              <a:buChar char="§"/>
            </a:pPr>
            <a:r>
              <a:rPr lang="es-DO" sz="2100" dirty="0">
                <a:solidFill>
                  <a:srgbClr val="26221F"/>
                </a:solidFill>
                <a:effectLst/>
                <a:latin typeface="Ginto Copilot Variable"/>
              </a:rPr>
              <a:t>Se tipifica la defraudación tributaria con criptomonedas como delito, con sanción máxima.</a:t>
            </a:r>
          </a:p>
          <a:p>
            <a:pPr marL="800100" lvl="1" indent="-342900" algn="just">
              <a:spcAft>
                <a:spcPts val="750"/>
              </a:spcAft>
              <a:buFont typeface="Wingdings" pitchFamily="2" charset="2"/>
              <a:buChar char="§"/>
            </a:pPr>
            <a:endParaRPr lang="es-DO" sz="1000" dirty="0">
              <a:solidFill>
                <a:srgbClr val="26221F"/>
              </a:solidFill>
              <a:effectLst/>
              <a:latin typeface="Ginto Copilot Variable"/>
            </a:endParaRPr>
          </a:p>
          <a:p>
            <a:pPr marL="800100" lvl="1" indent="-342900" algn="just">
              <a:spcAft>
                <a:spcPts val="1050"/>
              </a:spcAft>
              <a:buFont typeface="Wingdings" pitchFamily="2" charset="2"/>
              <a:buChar char="§"/>
            </a:pPr>
            <a:r>
              <a:rPr lang="es-DO" sz="2100" dirty="0">
                <a:solidFill>
                  <a:srgbClr val="26221F"/>
                </a:solidFill>
                <a:effectLst/>
                <a:latin typeface="Ginto Copilot Variable"/>
              </a:rPr>
              <a:t>Constituye además delito precedente de lavado de activos (Ley 155-17).</a:t>
            </a:r>
          </a:p>
        </p:txBody>
      </p:sp>
    </p:spTree>
    <p:extLst>
      <p:ext uri="{BB962C8B-B14F-4D97-AF65-F5344CB8AC3E}">
        <p14:creationId xmlns:p14="http://schemas.microsoft.com/office/powerpoint/2010/main" val="327504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blinds(horizontal)">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blinds(horizontal)">
                                      <p:cBhvr>
                                        <p:cTn id="1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02">
            <a:extLst>
              <a:ext uri="{FF2B5EF4-FFF2-40B4-BE49-F238E27FC236}">
                <a16:creationId xmlns:a16="http://schemas.microsoft.com/office/drawing/2014/main" id="{386AB347-A619-0EEB-E0E4-EDFFC1A6BC61}"/>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B1DB87C3-CDF9-437A-A2AC-BBD6486F2DE8}"/>
              </a:ext>
            </a:extLst>
          </p:cNvPr>
          <p:cNvSpPr txBox="1"/>
          <p:nvPr/>
        </p:nvSpPr>
        <p:spPr>
          <a:xfrm>
            <a:off x="1619035" y="1701575"/>
            <a:ext cx="8418647" cy="2800767"/>
          </a:xfrm>
          <a:prstGeom prst="rect">
            <a:avLst/>
          </a:prstGeom>
          <a:noFill/>
        </p:spPr>
        <p:txBody>
          <a:bodyPr wrap="square" rtlCol="0">
            <a:spAutoFit/>
          </a:bodyPr>
          <a:lstStyle/>
          <a:p>
            <a:pPr algn="ctr"/>
            <a:r>
              <a:rPr lang="es-ES" sz="4400" b="1" dirty="0">
                <a:solidFill>
                  <a:schemeClr val="bg1"/>
                </a:solidFill>
              </a:rPr>
              <a:t>PANEL</a:t>
            </a:r>
          </a:p>
          <a:p>
            <a:pPr algn="ctr"/>
            <a:r>
              <a:rPr lang="es-ES" sz="4400" b="1" dirty="0">
                <a:solidFill>
                  <a:schemeClr val="bg1"/>
                </a:solidFill>
              </a:rPr>
              <a:t>Oportunidades y desafíos del CPA frente a las tendencias de tributación y fiscalidad</a:t>
            </a:r>
            <a:endParaRPr lang="es-DO" sz="4400" b="1" dirty="0">
              <a:solidFill>
                <a:schemeClr val="bg1"/>
              </a:solidFill>
            </a:endParaRPr>
          </a:p>
        </p:txBody>
      </p:sp>
    </p:spTree>
    <p:extLst>
      <p:ext uri="{BB962C8B-B14F-4D97-AF65-F5344CB8AC3E}">
        <p14:creationId xmlns:p14="http://schemas.microsoft.com/office/powerpoint/2010/main" val="4245801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A15E5-1343-C734-5306-F5081F4C8E1B}"/>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F5EF706D-22BF-39C7-14B5-D6C693DE4695}"/>
              </a:ext>
            </a:extLst>
          </p:cNvPr>
          <p:cNvSpPr/>
          <p:nvPr/>
        </p:nvSpPr>
        <p:spPr bwMode="auto">
          <a:xfrm rot="5400000">
            <a:off x="-396715" y="706081"/>
            <a:ext cx="2656114" cy="1309817"/>
          </a:xfrm>
          <a:prstGeom prst="rect">
            <a:avLst/>
          </a:prstGeom>
          <a:solidFill>
            <a:schemeClr val="bg1"/>
          </a:solidFill>
          <a:ln w="5715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DO" sz="6000" b="0" i="0" u="none" strike="noStrike" kern="1200" cap="none" spc="0" normalizeH="0" baseline="0" noProof="0">
              <a:ln>
                <a:noFill/>
              </a:ln>
              <a:solidFill>
                <a:srgbClr val="336666"/>
              </a:solidFill>
              <a:effectLst/>
              <a:uLnTx/>
              <a:uFillTx/>
              <a:latin typeface="Arial" charset="0"/>
              <a:ea typeface="+mn-ea"/>
              <a:cs typeface="+mn-cs"/>
            </a:endParaRPr>
          </a:p>
        </p:txBody>
      </p:sp>
      <p:pic>
        <p:nvPicPr>
          <p:cNvPr id="4" name="Picture 2" descr="Pontificia Universidad Católica Madre y Maestra - Wikipedia, la  enciclopedia libre">
            <a:extLst>
              <a:ext uri="{FF2B5EF4-FFF2-40B4-BE49-F238E27FC236}">
                <a16:creationId xmlns:a16="http://schemas.microsoft.com/office/drawing/2014/main" id="{CAD6B8D5-4C5A-0FB4-4739-B3B776CEE9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433" y="214618"/>
            <a:ext cx="1410124" cy="1410124"/>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9ADDCFCD-2649-9AE8-D513-FE5EA5C50187}"/>
              </a:ext>
            </a:extLst>
          </p:cNvPr>
          <p:cNvSpPr/>
          <p:nvPr/>
        </p:nvSpPr>
        <p:spPr bwMode="auto">
          <a:xfrm>
            <a:off x="276433" y="113180"/>
            <a:ext cx="1410124" cy="1633558"/>
          </a:xfrm>
          <a:prstGeom prst="rect">
            <a:avLst/>
          </a:prstGeom>
          <a:solidFill>
            <a:schemeClr val="accent3"/>
          </a:solidFill>
          <a:ln w="5715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DO" sz="6000" b="0" i="0" u="none" strike="noStrike" kern="1200" cap="none" spc="0" normalizeH="0" baseline="0" noProof="0" dirty="0">
              <a:ln>
                <a:noFill/>
              </a:ln>
              <a:solidFill>
                <a:srgbClr val="336666"/>
              </a:solidFill>
              <a:effectLst/>
              <a:uLnTx/>
              <a:uFillTx/>
              <a:latin typeface="Arial" charset="0"/>
              <a:ea typeface="+mn-ea"/>
              <a:cs typeface="+mn-cs"/>
            </a:endParaRPr>
          </a:p>
        </p:txBody>
      </p:sp>
      <p:pic>
        <p:nvPicPr>
          <p:cNvPr id="6" name="Imagen 5">
            <a:extLst>
              <a:ext uri="{FF2B5EF4-FFF2-40B4-BE49-F238E27FC236}">
                <a16:creationId xmlns:a16="http://schemas.microsoft.com/office/drawing/2014/main" id="{C5C200A2-C226-1246-BC22-B3F46A7DAA5E}"/>
              </a:ext>
            </a:extLst>
          </p:cNvPr>
          <p:cNvPicPr>
            <a:picLocks noChangeAspect="1"/>
          </p:cNvPicPr>
          <p:nvPr/>
        </p:nvPicPr>
        <p:blipFill>
          <a:blip r:embed="rId3"/>
          <a:srcRect l="4825" t="28358" r="6522" b="36486"/>
          <a:stretch>
            <a:fillRect/>
          </a:stretch>
        </p:blipFill>
        <p:spPr>
          <a:xfrm>
            <a:off x="4293032" y="4256097"/>
            <a:ext cx="7864462" cy="2079110"/>
          </a:xfrm>
          <a:prstGeom prst="rect">
            <a:avLst/>
          </a:prstGeom>
        </p:spPr>
      </p:pic>
      <p:pic>
        <p:nvPicPr>
          <p:cNvPr id="11" name="Picture 2" descr="La Pieza De Ajedrez Caído Extiende Sobre Un Fondo Blanco. Fotos, Retratos,  Imágenes Y Fotografía De Archivo Libres De Derecho. Image 46407393.">
            <a:extLst>
              <a:ext uri="{FF2B5EF4-FFF2-40B4-BE49-F238E27FC236}">
                <a16:creationId xmlns:a16="http://schemas.microsoft.com/office/drawing/2014/main" id="{FECC598B-7AD9-39CD-DF1F-07A0C42090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53" b="6637"/>
          <a:stretch/>
        </p:blipFill>
        <p:spPr bwMode="auto">
          <a:xfrm>
            <a:off x="156253" y="5136175"/>
            <a:ext cx="1309818" cy="117504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F3F8C03D-8D28-ED0E-9CE1-BB82090324B6}"/>
              </a:ext>
            </a:extLst>
          </p:cNvPr>
          <p:cNvSpPr/>
          <p:nvPr/>
        </p:nvSpPr>
        <p:spPr bwMode="auto">
          <a:xfrm>
            <a:off x="0" y="6381700"/>
            <a:ext cx="8152108" cy="522794"/>
          </a:xfrm>
          <a:prstGeom prst="rect">
            <a:avLst/>
          </a:prstGeom>
          <a:solidFill>
            <a:srgbClr val="002060"/>
          </a:solidFill>
          <a:ln w="5715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DO" sz="6000" b="0" i="0" u="none" strike="noStrike" kern="1200" cap="none" spc="0" normalizeH="0" baseline="0" noProof="0">
              <a:ln>
                <a:noFill/>
              </a:ln>
              <a:solidFill>
                <a:srgbClr val="336666"/>
              </a:solidFill>
              <a:effectLst/>
              <a:uLnTx/>
              <a:uFillTx/>
              <a:latin typeface="Arial" charset="0"/>
              <a:ea typeface="+mn-ea"/>
              <a:cs typeface="+mn-cs"/>
            </a:endParaRPr>
          </a:p>
        </p:txBody>
      </p:sp>
      <p:sp>
        <p:nvSpPr>
          <p:cNvPr id="12" name="Rectangle 2">
            <a:extLst>
              <a:ext uri="{FF2B5EF4-FFF2-40B4-BE49-F238E27FC236}">
                <a16:creationId xmlns:a16="http://schemas.microsoft.com/office/drawing/2014/main" id="{16F5D323-65E5-71C6-0A0F-89712F470F4F}"/>
              </a:ext>
            </a:extLst>
          </p:cNvPr>
          <p:cNvSpPr>
            <a:spLocks noChangeArrowheads="1"/>
          </p:cNvSpPr>
          <p:nvPr/>
        </p:nvSpPr>
        <p:spPr bwMode="auto">
          <a:xfrm>
            <a:off x="2072386" y="635100"/>
            <a:ext cx="9420952" cy="158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defRPr sz="6000">
                <a:solidFill>
                  <a:schemeClr val="tx1"/>
                </a:solidFill>
                <a:latin typeface="Arial" panose="020B0604020202020204" pitchFamily="34" charset="0"/>
                <a:ea typeface="ＭＳ Ｐゴシック" panose="020B0600070205080204" pitchFamily="34" charset="-128"/>
              </a:defRPr>
            </a:lvl1pPr>
            <a:lvl2pPr marL="742950" indent="-285750">
              <a:defRPr sz="6000">
                <a:solidFill>
                  <a:schemeClr val="tx1"/>
                </a:solidFill>
                <a:latin typeface="Arial" panose="020B0604020202020204" pitchFamily="34" charset="0"/>
                <a:ea typeface="ＭＳ Ｐゴシック" panose="020B0600070205080204" pitchFamily="34" charset="-128"/>
              </a:defRPr>
            </a:lvl2pPr>
            <a:lvl3pPr marL="1143000" indent="-228600">
              <a:defRPr sz="6000">
                <a:solidFill>
                  <a:schemeClr val="tx1"/>
                </a:solidFill>
                <a:latin typeface="Arial" panose="020B0604020202020204" pitchFamily="34" charset="0"/>
                <a:ea typeface="ＭＳ Ｐゴシック" panose="020B0600070205080204" pitchFamily="34" charset="-128"/>
              </a:defRPr>
            </a:lvl3pPr>
            <a:lvl4pPr marL="1600200" indent="-228600">
              <a:defRPr sz="6000">
                <a:solidFill>
                  <a:schemeClr val="tx1"/>
                </a:solidFill>
                <a:latin typeface="Arial" panose="020B0604020202020204" pitchFamily="34" charset="0"/>
                <a:ea typeface="ＭＳ Ｐゴシック" panose="020B0600070205080204" pitchFamily="34" charset="-128"/>
              </a:defRPr>
            </a:lvl4pPr>
            <a:lvl5pPr marL="2057400" indent="-228600">
              <a:defRPr sz="6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6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6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6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6000">
                <a:solidFill>
                  <a:schemeClr val="tx1"/>
                </a:solidFill>
                <a:latin typeface="Arial" panose="020B0604020202020204" pitchFamily="34" charset="0"/>
                <a:ea typeface="ＭＳ Ｐゴシック" panose="020B0600070205080204" pitchFamily="34" charset="-128"/>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_tradnl" altLang="es-DO" sz="47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rPr>
              <a:t>Tributación de los Criptoactivos.</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DO" altLang="es-DO" sz="3200" b="1" i="1" u="none" strike="noStrike" kern="1200" cap="none" spc="0" normalizeH="0" baseline="0" noProof="0" dirty="0">
                <a:ln>
                  <a:noFill/>
                </a:ln>
                <a:solidFill>
                  <a:srgbClr val="C00000"/>
                </a:solidFill>
                <a:effectLst/>
                <a:uLnTx/>
                <a:uFillTx/>
                <a:latin typeface="Garamond" panose="02020404030301010803" pitchFamily="18" charset="0"/>
                <a:ea typeface="ＭＳ Ｐゴシック" panose="020B0600070205080204" pitchFamily="34" charset="-128"/>
                <a:cs typeface="+mn-cs"/>
              </a:rPr>
              <a:t>puntos clave del proyecto de ley.</a:t>
            </a:r>
            <a:endParaRPr kumimoji="0" lang="es-ES_tradnl" altLang="es-DO" sz="3200" b="1" i="1" u="none" strike="noStrike" kern="1200" cap="none" spc="0" normalizeH="0" baseline="0" noProof="0" dirty="0">
              <a:ln>
                <a:noFill/>
              </a:ln>
              <a:solidFill>
                <a:srgbClr val="C00000"/>
              </a:solidFill>
              <a:effectLst/>
              <a:uLnTx/>
              <a:uFillTx/>
              <a:latin typeface="Garamond" panose="02020404030301010803" pitchFamily="18" charset="0"/>
              <a:ea typeface="Helvetica Neue" panose="02000503000000020004" pitchFamily="2" charset="0"/>
              <a:cs typeface="Helvetica Neue" panose="02000503000000020004" pitchFamily="2" charset="0"/>
            </a:endParaRPr>
          </a:p>
        </p:txBody>
      </p:sp>
      <p:pic>
        <p:nvPicPr>
          <p:cNvPr id="8" name="Imagen 7">
            <a:extLst>
              <a:ext uri="{FF2B5EF4-FFF2-40B4-BE49-F238E27FC236}">
                <a16:creationId xmlns:a16="http://schemas.microsoft.com/office/drawing/2014/main" id="{A0630572-83E4-9DFA-9FDB-BABE916475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433" y="1575213"/>
            <a:ext cx="1410124" cy="650826"/>
          </a:xfrm>
          <a:prstGeom prst="rect">
            <a:avLst/>
          </a:prstGeom>
        </p:spPr>
      </p:pic>
      <p:pic>
        <p:nvPicPr>
          <p:cNvPr id="10" name="Imagen 9">
            <a:extLst>
              <a:ext uri="{FF2B5EF4-FFF2-40B4-BE49-F238E27FC236}">
                <a16:creationId xmlns:a16="http://schemas.microsoft.com/office/drawing/2014/main" id="{2FF427E7-86AF-F8F9-22D6-A535526422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5226" y="489054"/>
            <a:ext cx="1592231" cy="861252"/>
          </a:xfrm>
          <a:prstGeom prst="rect">
            <a:avLst/>
          </a:prstGeom>
        </p:spPr>
      </p:pic>
    </p:spTree>
    <p:extLst>
      <p:ext uri="{BB962C8B-B14F-4D97-AF65-F5344CB8AC3E}">
        <p14:creationId xmlns:p14="http://schemas.microsoft.com/office/powerpoint/2010/main" val="303089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03">
            <a:extLst>
              <a:ext uri="{FF2B5EF4-FFF2-40B4-BE49-F238E27FC236}">
                <a16:creationId xmlns:a16="http://schemas.microsoft.com/office/drawing/2014/main" id="{C8DA3C55-C9B0-5471-9116-52339CAA1F20}"/>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39182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05">
            <a:extLst>
              <a:ext uri="{FF2B5EF4-FFF2-40B4-BE49-F238E27FC236}">
                <a16:creationId xmlns:a16="http://schemas.microsoft.com/office/drawing/2014/main" id="{FA98584F-7A96-F4E3-CB3C-34C44F9B4335}"/>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983B9BB6-22E2-414F-B894-F6097EF28AC4}"/>
              </a:ext>
            </a:extLst>
          </p:cNvPr>
          <p:cNvSpPr txBox="1"/>
          <p:nvPr/>
        </p:nvSpPr>
        <p:spPr>
          <a:xfrm>
            <a:off x="2391201" y="1126768"/>
            <a:ext cx="8527311" cy="3477875"/>
          </a:xfrm>
          <a:prstGeom prst="rect">
            <a:avLst/>
          </a:prstGeom>
          <a:noFill/>
        </p:spPr>
        <p:txBody>
          <a:bodyPr wrap="square" rtlCol="0">
            <a:spAutoFit/>
          </a:bodyPr>
          <a:lstStyle/>
          <a:p>
            <a:r>
              <a:rPr lang="es-ES" sz="4400" b="1" dirty="0">
                <a:solidFill>
                  <a:schemeClr val="bg1"/>
                </a:solidFill>
              </a:rPr>
              <a:t>     PANELISTAS</a:t>
            </a:r>
          </a:p>
          <a:p>
            <a:pPr marL="571500" indent="-571500">
              <a:buFont typeface="Wingdings" panose="05000000000000000000" pitchFamily="2" charset="2"/>
              <a:buChar char="§"/>
            </a:pPr>
            <a:r>
              <a:rPr lang="es-ES" sz="4400" b="1" dirty="0">
                <a:solidFill>
                  <a:schemeClr val="bg1"/>
                </a:solidFill>
              </a:rPr>
              <a:t>Samuel Alexis Rodríguez</a:t>
            </a:r>
            <a:endParaRPr lang="es-DO" sz="4400" b="1" dirty="0">
              <a:solidFill>
                <a:schemeClr val="bg1"/>
              </a:solidFill>
            </a:endParaRPr>
          </a:p>
          <a:p>
            <a:pPr marL="571500" indent="-571500">
              <a:buFont typeface="Wingdings" panose="05000000000000000000" pitchFamily="2" charset="2"/>
              <a:buChar char="§"/>
            </a:pPr>
            <a:r>
              <a:rPr lang="es-ES" sz="4400" b="1" dirty="0">
                <a:solidFill>
                  <a:schemeClr val="bg1"/>
                </a:solidFill>
              </a:rPr>
              <a:t>Francisco Canahuate</a:t>
            </a:r>
          </a:p>
          <a:p>
            <a:pPr marL="571500" indent="-571500">
              <a:buFont typeface="Wingdings" panose="05000000000000000000" pitchFamily="2" charset="2"/>
              <a:buChar char="§"/>
            </a:pPr>
            <a:r>
              <a:rPr lang="es-ES" sz="4400" b="1" dirty="0" err="1">
                <a:solidFill>
                  <a:schemeClr val="bg1"/>
                </a:solidFill>
              </a:rPr>
              <a:t>Milciades</a:t>
            </a:r>
            <a:r>
              <a:rPr lang="es-ES" sz="4400" b="1" dirty="0">
                <a:solidFill>
                  <a:schemeClr val="bg1"/>
                </a:solidFill>
              </a:rPr>
              <a:t> Rodríguez</a:t>
            </a:r>
          </a:p>
          <a:p>
            <a:pPr marL="571500" indent="-571500">
              <a:buFont typeface="Wingdings" panose="05000000000000000000" pitchFamily="2" charset="2"/>
              <a:buChar char="§"/>
            </a:pPr>
            <a:r>
              <a:rPr lang="es-ES" sz="4400" b="1" dirty="0">
                <a:solidFill>
                  <a:schemeClr val="bg1"/>
                </a:solidFill>
              </a:rPr>
              <a:t>Argenis Garcia</a:t>
            </a:r>
          </a:p>
        </p:txBody>
      </p:sp>
    </p:spTree>
    <p:extLst>
      <p:ext uri="{BB962C8B-B14F-4D97-AF65-F5344CB8AC3E}">
        <p14:creationId xmlns:p14="http://schemas.microsoft.com/office/powerpoint/2010/main" val="3332249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6BA2C-C729-A8C0-16A7-2B96E7D21BF8}"/>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AF74428C-C568-EF2E-4BD4-D5D190DDF0AC}"/>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B681C8C3-CAD5-9BB6-3C3B-3037D2991CFC}"/>
              </a:ext>
            </a:extLst>
          </p:cNvPr>
          <p:cNvSpPr txBox="1"/>
          <p:nvPr/>
        </p:nvSpPr>
        <p:spPr>
          <a:xfrm>
            <a:off x="872718" y="1051089"/>
            <a:ext cx="10880333" cy="4985980"/>
          </a:xfrm>
          <a:prstGeom prst="rect">
            <a:avLst/>
          </a:prstGeom>
          <a:noFill/>
        </p:spPr>
        <p:txBody>
          <a:bodyPr wrap="square" rtlCol="0">
            <a:spAutoFit/>
          </a:bodyPr>
          <a:lstStyle/>
          <a:p>
            <a:pPr marL="565150" lvl="0" indent="-457200">
              <a:buSzPts val="1900"/>
              <a:buFont typeface="Wingdings" panose="05000000000000000000" pitchFamily="2" charset="2"/>
              <a:buChar char="q"/>
            </a:pPr>
            <a:r>
              <a:rPr lang="es-ES" sz="2800" dirty="0">
                <a:solidFill>
                  <a:schemeClr val="bg1"/>
                </a:solidFill>
              </a:rPr>
              <a:t>Rol del CPA como consultor tributario: Aliado de la AT</a:t>
            </a:r>
          </a:p>
          <a:p>
            <a:pPr marL="565150" lvl="0" indent="-457200">
              <a:buSzPts val="1900"/>
              <a:buFont typeface="Wingdings" panose="05000000000000000000" pitchFamily="2" charset="2"/>
              <a:buChar char="q"/>
            </a:pPr>
            <a:r>
              <a:rPr lang="es-ES" sz="2800" dirty="0">
                <a:solidFill>
                  <a:schemeClr val="bg1"/>
                </a:solidFill>
              </a:rPr>
              <a:t>Normas contables y regulaciones fiscales</a:t>
            </a:r>
          </a:p>
          <a:p>
            <a:pPr marL="565150" lvl="0" indent="-457200">
              <a:buSzPts val="1900"/>
              <a:buFont typeface="Wingdings" panose="05000000000000000000" pitchFamily="2" charset="2"/>
              <a:buChar char="q"/>
            </a:pPr>
            <a:r>
              <a:rPr lang="es-ES" sz="2800" dirty="0">
                <a:solidFill>
                  <a:schemeClr val="bg1"/>
                </a:solidFill>
              </a:rPr>
              <a:t>Tendencias en la región (FE + EPT +  CDI, medidas anti evasión + anti elusión + digitalización + inteligencia artificial + eficiencia)</a:t>
            </a:r>
          </a:p>
          <a:p>
            <a:pPr marL="565150" lvl="0" indent="-457200">
              <a:buSzPts val="1900"/>
              <a:buFont typeface="Wingdings" panose="05000000000000000000" pitchFamily="2" charset="2"/>
              <a:buChar char="q"/>
            </a:pPr>
            <a:r>
              <a:rPr lang="es-ES" sz="2800" dirty="0">
                <a:solidFill>
                  <a:schemeClr val="bg1"/>
                </a:solidFill>
              </a:rPr>
              <a:t>Detector de anomalías tributarias</a:t>
            </a:r>
          </a:p>
          <a:p>
            <a:pPr marL="565150" lvl="0" indent="-457200">
              <a:buSzPts val="1900"/>
              <a:buFont typeface="Wingdings" panose="05000000000000000000" pitchFamily="2" charset="2"/>
              <a:buChar char="q"/>
            </a:pPr>
            <a:r>
              <a:rPr lang="es-ES" sz="2800" dirty="0">
                <a:solidFill>
                  <a:schemeClr val="bg1"/>
                </a:solidFill>
              </a:rPr>
              <a:t>Formularios y reportes fiscales: Simplicidad versus complejidad</a:t>
            </a:r>
          </a:p>
          <a:p>
            <a:pPr marL="565150" lvl="0" indent="-457200">
              <a:buSzPts val="1900"/>
              <a:buFont typeface="Wingdings" panose="05000000000000000000" pitchFamily="2" charset="2"/>
              <a:buChar char="q"/>
            </a:pPr>
            <a:r>
              <a:rPr lang="es-ES" sz="2800" dirty="0">
                <a:solidFill>
                  <a:schemeClr val="bg1"/>
                </a:solidFill>
              </a:rPr>
              <a:t>Planificación fiscal: Evasión versus elusión</a:t>
            </a:r>
          </a:p>
          <a:p>
            <a:pPr marL="565150" indent="-457200">
              <a:buSzPts val="1900"/>
              <a:buFont typeface="Wingdings" panose="05000000000000000000" pitchFamily="2" charset="2"/>
              <a:buChar char="q"/>
            </a:pPr>
            <a:r>
              <a:rPr lang="es-ES" sz="2800" dirty="0">
                <a:solidFill>
                  <a:schemeClr val="bg1"/>
                </a:solidFill>
              </a:rPr>
              <a:t>Ética + Educación + Información</a:t>
            </a:r>
          </a:p>
          <a:p>
            <a:pPr marL="565150" indent="-457200">
              <a:buSzPts val="1900"/>
              <a:buFont typeface="Wingdings" panose="05000000000000000000" pitchFamily="2" charset="2"/>
              <a:buChar char="q"/>
            </a:pPr>
            <a:r>
              <a:rPr lang="es-ES" sz="2800" dirty="0">
                <a:solidFill>
                  <a:schemeClr val="bg1"/>
                </a:solidFill>
              </a:rPr>
              <a:t>Lecciones aprendidas: Errores y recomendaciones</a:t>
            </a:r>
          </a:p>
          <a:p>
            <a:pPr marL="107950">
              <a:buSzPts val="1900"/>
            </a:pPr>
            <a:endParaRPr lang="es-ES" sz="2800" dirty="0">
              <a:solidFill>
                <a:schemeClr val="bg1"/>
              </a:solidFill>
            </a:endParaRPr>
          </a:p>
          <a:p>
            <a:pPr lvl="0">
              <a:spcBef>
                <a:spcPts val="1200"/>
              </a:spcBef>
              <a:spcAft>
                <a:spcPts val="1200"/>
              </a:spcAft>
            </a:pPr>
            <a:r>
              <a:rPr lang="es-ES" sz="2800" dirty="0">
                <a:solidFill>
                  <a:schemeClr val="bg1"/>
                </a:solidFill>
              </a:rPr>
              <a:t>   </a:t>
            </a:r>
            <a:endParaRPr lang="es-ES" sz="2800" b="1" dirty="0">
              <a:solidFill>
                <a:schemeClr val="bg1"/>
              </a:solidFill>
            </a:endParaRPr>
          </a:p>
        </p:txBody>
      </p:sp>
      <p:sp>
        <p:nvSpPr>
          <p:cNvPr id="5" name="Google Shape;60;p14">
            <a:extLst>
              <a:ext uri="{FF2B5EF4-FFF2-40B4-BE49-F238E27FC236}">
                <a16:creationId xmlns:a16="http://schemas.microsoft.com/office/drawing/2014/main" id="{80F0EC32-2364-8EFB-C449-B9E8DDC5440C}"/>
              </a:ext>
            </a:extLst>
          </p:cNvPr>
          <p:cNvSpPr txBox="1">
            <a:spLocks/>
          </p:cNvSpPr>
          <p:nvPr/>
        </p:nvSpPr>
        <p:spPr>
          <a:xfrm>
            <a:off x="2028848" y="345009"/>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ES" sz="3200" b="1" dirty="0">
                <a:solidFill>
                  <a:schemeClr val="bg1"/>
                </a:solidFill>
              </a:rPr>
              <a:t>Tendencias, mejores prácticas y desafíos</a:t>
            </a:r>
          </a:p>
        </p:txBody>
      </p:sp>
      <p:sp>
        <p:nvSpPr>
          <p:cNvPr id="2" name="Google Shape;60;p14">
            <a:extLst>
              <a:ext uri="{FF2B5EF4-FFF2-40B4-BE49-F238E27FC236}">
                <a16:creationId xmlns:a16="http://schemas.microsoft.com/office/drawing/2014/main" id="{62DCC2BD-25B9-1FF2-D5E8-19FB55408BE7}"/>
              </a:ext>
            </a:extLst>
          </p:cNvPr>
          <p:cNvSpPr txBox="1">
            <a:spLocks/>
          </p:cNvSpPr>
          <p:nvPr/>
        </p:nvSpPr>
        <p:spPr>
          <a:xfrm>
            <a:off x="1434115" y="5100395"/>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ES" sz="3200" b="1" dirty="0">
                <a:solidFill>
                  <a:schemeClr val="bg1"/>
                </a:solidFill>
              </a:rPr>
              <a:t>Samuel Alexis Rodriguez, CPA</a:t>
            </a:r>
          </a:p>
        </p:txBody>
      </p:sp>
    </p:spTree>
    <p:extLst>
      <p:ext uri="{BB962C8B-B14F-4D97-AF65-F5344CB8AC3E}">
        <p14:creationId xmlns:p14="http://schemas.microsoft.com/office/powerpoint/2010/main" val="2534864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B455CA74-31F1-87D5-D56A-C8253D10DDE9}"/>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21719"/>
            <a:ext cx="12192000" cy="6858000"/>
          </a:xfrm>
          <a:prstGeom prst="rect">
            <a:avLst/>
          </a:prstGeom>
        </p:spPr>
      </p:pic>
      <p:sp>
        <p:nvSpPr>
          <p:cNvPr id="4" name="CuadroTexto 3">
            <a:extLst>
              <a:ext uri="{FF2B5EF4-FFF2-40B4-BE49-F238E27FC236}">
                <a16:creationId xmlns:a16="http://schemas.microsoft.com/office/drawing/2014/main" id="{A33BCFDB-8322-713D-A4D6-53BDD1BFF954}"/>
              </a:ext>
            </a:extLst>
          </p:cNvPr>
          <p:cNvSpPr txBox="1"/>
          <p:nvPr/>
        </p:nvSpPr>
        <p:spPr>
          <a:xfrm>
            <a:off x="992457" y="896208"/>
            <a:ext cx="10431777" cy="4401205"/>
          </a:xfrm>
          <a:prstGeom prst="rect">
            <a:avLst/>
          </a:prstGeom>
          <a:noFill/>
        </p:spPr>
        <p:txBody>
          <a:bodyPr wrap="square" rtlCol="0">
            <a:spAutoFit/>
          </a:bodyPr>
          <a:lstStyle/>
          <a:p>
            <a:pPr marL="565150" lvl="0" indent="-457200">
              <a:buSzPts val="1900"/>
              <a:buFont typeface="Wingdings" panose="05000000000000000000" pitchFamily="2" charset="2"/>
              <a:buChar char="q"/>
            </a:pPr>
            <a:r>
              <a:rPr lang="es-ES" sz="2800" dirty="0">
                <a:solidFill>
                  <a:schemeClr val="bg1"/>
                </a:solidFill>
              </a:rPr>
              <a:t>De una economía cerrada a la apertura total</a:t>
            </a:r>
          </a:p>
          <a:p>
            <a:pPr marL="565150" lvl="0" indent="-457200">
              <a:buSzPts val="1900"/>
              <a:buFont typeface="Wingdings" panose="05000000000000000000" pitchFamily="2" charset="2"/>
              <a:buChar char="q"/>
            </a:pPr>
            <a:r>
              <a:rPr lang="es-ES" sz="2800" dirty="0">
                <a:solidFill>
                  <a:schemeClr val="bg1"/>
                </a:solidFill>
              </a:rPr>
              <a:t>Primer congreso regional de contabilidad, 20 de junio 1987</a:t>
            </a:r>
          </a:p>
          <a:p>
            <a:pPr marL="565150" lvl="0" indent="-457200">
              <a:buSzPts val="1900"/>
              <a:buFont typeface="Wingdings" panose="05000000000000000000" pitchFamily="2" charset="2"/>
              <a:buChar char="q"/>
            </a:pPr>
            <a:r>
              <a:rPr lang="es-ES" sz="2800" dirty="0">
                <a:solidFill>
                  <a:schemeClr val="bg1"/>
                </a:solidFill>
              </a:rPr>
              <a:t>Segundo congreso regional de contabilidad, 17 de marzo 1990</a:t>
            </a:r>
          </a:p>
          <a:p>
            <a:pPr marL="565150" lvl="0" indent="-457200">
              <a:buSzPts val="1900"/>
              <a:buFont typeface="Wingdings" panose="05000000000000000000" pitchFamily="2" charset="2"/>
              <a:buChar char="q"/>
            </a:pPr>
            <a:r>
              <a:rPr lang="es-ES" sz="2800" dirty="0">
                <a:solidFill>
                  <a:schemeClr val="bg1"/>
                </a:solidFill>
              </a:rPr>
              <a:t>Trascendentales reformas 1990-1995</a:t>
            </a:r>
          </a:p>
          <a:p>
            <a:pPr marL="565150" lvl="0" indent="-457200">
              <a:buSzPts val="1900"/>
              <a:buFont typeface="Wingdings" panose="05000000000000000000" pitchFamily="2" charset="2"/>
              <a:buChar char="q"/>
            </a:pPr>
            <a:r>
              <a:rPr lang="es-ES" sz="2800" dirty="0">
                <a:solidFill>
                  <a:schemeClr val="bg1"/>
                </a:solidFill>
              </a:rPr>
              <a:t>Ampliación de la base imponible</a:t>
            </a:r>
          </a:p>
          <a:p>
            <a:pPr marL="565150" lvl="0" indent="-457200">
              <a:buSzPts val="1900"/>
              <a:buFont typeface="Wingdings" panose="05000000000000000000" pitchFamily="2" charset="2"/>
              <a:buChar char="q"/>
            </a:pPr>
            <a:r>
              <a:rPr lang="es-ES" sz="2800" dirty="0">
                <a:solidFill>
                  <a:schemeClr val="bg1"/>
                </a:solidFill>
              </a:rPr>
              <a:t>Reducción de las tasas aplicables</a:t>
            </a:r>
          </a:p>
          <a:p>
            <a:pPr marL="565150" lvl="0" indent="-457200">
              <a:buSzPts val="1900"/>
              <a:buFont typeface="Wingdings" panose="05000000000000000000" pitchFamily="2" charset="2"/>
              <a:buChar char="q"/>
            </a:pPr>
            <a:r>
              <a:rPr lang="es-ES" sz="2800" dirty="0">
                <a:solidFill>
                  <a:schemeClr val="bg1"/>
                </a:solidFill>
              </a:rPr>
              <a:t>Simplificación del sistema tributario</a:t>
            </a:r>
          </a:p>
          <a:p>
            <a:pPr marL="565150" lvl="0" indent="-457200">
              <a:buSzPts val="1900"/>
              <a:buFont typeface="Wingdings" panose="05000000000000000000" pitchFamily="2" charset="2"/>
              <a:buChar char="q"/>
            </a:pPr>
            <a:r>
              <a:rPr lang="es-ES" sz="2800" dirty="0">
                <a:solidFill>
                  <a:schemeClr val="bg1"/>
                </a:solidFill>
              </a:rPr>
              <a:t>Crecimiento económico sostenido</a:t>
            </a:r>
          </a:p>
          <a:p>
            <a:pPr marL="565150" lvl="0" indent="-457200">
              <a:buSzPts val="1900"/>
              <a:buFont typeface="Wingdings" panose="05000000000000000000" pitchFamily="2" charset="2"/>
              <a:buChar char="q"/>
            </a:pPr>
            <a:r>
              <a:rPr lang="es-ES" sz="2800" dirty="0">
                <a:solidFill>
                  <a:schemeClr val="bg1"/>
                </a:solidFill>
              </a:rPr>
              <a:t>Aumento de las recaudaciones y sostenibilidad fiscal</a:t>
            </a:r>
          </a:p>
          <a:p>
            <a:pPr marL="565150" lvl="0" indent="-457200">
              <a:buSzPts val="1900"/>
              <a:buFont typeface="Wingdings" panose="05000000000000000000" pitchFamily="2" charset="2"/>
              <a:buChar char="q"/>
            </a:pPr>
            <a:r>
              <a:rPr lang="es-ES" sz="2800" dirty="0">
                <a:solidFill>
                  <a:schemeClr val="bg1"/>
                </a:solidFill>
              </a:rPr>
              <a:t>¿Qué ocurrió después?</a:t>
            </a:r>
          </a:p>
        </p:txBody>
      </p:sp>
      <p:sp>
        <p:nvSpPr>
          <p:cNvPr id="5" name="Google Shape;60;p14">
            <a:extLst>
              <a:ext uri="{FF2B5EF4-FFF2-40B4-BE49-F238E27FC236}">
                <a16:creationId xmlns:a16="http://schemas.microsoft.com/office/drawing/2014/main" id="{061D397F-6F4B-C67C-9B49-7265BD7DE382}"/>
              </a:ext>
            </a:extLst>
          </p:cNvPr>
          <p:cNvSpPr txBox="1">
            <a:spLocks/>
          </p:cNvSpPr>
          <p:nvPr/>
        </p:nvSpPr>
        <p:spPr>
          <a:xfrm>
            <a:off x="2404406" y="259222"/>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ES" sz="3200" b="1" dirty="0">
                <a:solidFill>
                  <a:schemeClr val="bg1"/>
                </a:solidFill>
              </a:rPr>
              <a:t>Santiago antesala de las reformas</a:t>
            </a:r>
          </a:p>
        </p:txBody>
      </p:sp>
      <p:sp>
        <p:nvSpPr>
          <p:cNvPr id="2" name="Google Shape;60;p14">
            <a:extLst>
              <a:ext uri="{FF2B5EF4-FFF2-40B4-BE49-F238E27FC236}">
                <a16:creationId xmlns:a16="http://schemas.microsoft.com/office/drawing/2014/main" id="{DFE12194-CC2C-4960-4766-02FF7E6BC969}"/>
              </a:ext>
            </a:extLst>
          </p:cNvPr>
          <p:cNvSpPr txBox="1">
            <a:spLocks/>
          </p:cNvSpPr>
          <p:nvPr/>
        </p:nvSpPr>
        <p:spPr>
          <a:xfrm>
            <a:off x="1568640" y="5328246"/>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lvl="0">
              <a:buSzPts val="1900"/>
            </a:pPr>
            <a:r>
              <a:rPr lang="es-ES" sz="3200" b="1" dirty="0">
                <a:solidFill>
                  <a:schemeClr val="bg1"/>
                </a:solidFill>
              </a:rPr>
              <a:t>Francisco Canahuate, CPA</a:t>
            </a:r>
          </a:p>
        </p:txBody>
      </p:sp>
    </p:spTree>
    <p:extLst>
      <p:ext uri="{BB962C8B-B14F-4D97-AF65-F5344CB8AC3E}">
        <p14:creationId xmlns:p14="http://schemas.microsoft.com/office/powerpoint/2010/main" val="1757891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02AFC-E28D-FA25-5C1E-476A3BBF9D30}"/>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E8070D65-8804-35C8-1FD2-3E26CDE9D3F0}"/>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5C55A706-0F80-3601-D998-AA372412C9B4}"/>
              </a:ext>
            </a:extLst>
          </p:cNvPr>
          <p:cNvSpPr txBox="1"/>
          <p:nvPr/>
        </p:nvSpPr>
        <p:spPr>
          <a:xfrm>
            <a:off x="643679" y="1443559"/>
            <a:ext cx="11151219" cy="3108543"/>
          </a:xfrm>
          <a:prstGeom prst="rect">
            <a:avLst/>
          </a:prstGeom>
          <a:noFill/>
        </p:spPr>
        <p:txBody>
          <a:bodyPr wrap="square" rtlCol="0">
            <a:spAutoFit/>
          </a:bodyPr>
          <a:lstStyle/>
          <a:p>
            <a:pPr marL="565150" lvl="0" indent="-457200">
              <a:buSzPts val="1900"/>
              <a:buFont typeface="Wingdings" panose="05000000000000000000" pitchFamily="2" charset="2"/>
              <a:buChar char="q"/>
            </a:pPr>
            <a:r>
              <a:rPr lang="es-ES" sz="2800" dirty="0">
                <a:solidFill>
                  <a:schemeClr val="bg1"/>
                </a:solidFill>
              </a:rPr>
              <a:t>Simplificar el cumplimiento tributario para contribuyentes</a:t>
            </a:r>
          </a:p>
          <a:p>
            <a:pPr marL="565150" lvl="0" indent="-457200">
              <a:buSzPts val="1900"/>
              <a:buFont typeface="Wingdings" panose="05000000000000000000" pitchFamily="2" charset="2"/>
              <a:buChar char="q"/>
            </a:pPr>
            <a:r>
              <a:rPr lang="es-ES" sz="2800" dirty="0">
                <a:solidFill>
                  <a:schemeClr val="bg1"/>
                </a:solidFill>
              </a:rPr>
              <a:t>Reducir la dispersión normativa acumulada en las últimas décadas</a:t>
            </a:r>
          </a:p>
          <a:p>
            <a:pPr marL="565150" lvl="0" indent="-457200">
              <a:buSzPts val="1900"/>
              <a:buFont typeface="Wingdings" panose="05000000000000000000" pitchFamily="2" charset="2"/>
              <a:buChar char="q"/>
            </a:pPr>
            <a:r>
              <a:rPr lang="es-ES" sz="2800" dirty="0">
                <a:solidFill>
                  <a:schemeClr val="bg1"/>
                </a:solidFill>
              </a:rPr>
              <a:t>Avanzar hacia un sistema más claro, coherente y accesible</a:t>
            </a:r>
          </a:p>
          <a:p>
            <a:pPr marL="565150" lvl="0" indent="-457200">
              <a:buSzPts val="1900"/>
              <a:buFont typeface="Wingdings" panose="05000000000000000000" pitchFamily="2" charset="2"/>
              <a:buChar char="q"/>
            </a:pPr>
            <a:r>
              <a:rPr lang="es-ES" sz="2800" dirty="0">
                <a:solidFill>
                  <a:schemeClr val="bg1"/>
                </a:solidFill>
              </a:rPr>
              <a:t>Mejorar la seguridad jurídica y la eficiencia administrativa</a:t>
            </a:r>
          </a:p>
          <a:p>
            <a:pPr marL="565150" lvl="0" indent="-457200">
              <a:buSzPts val="1900"/>
              <a:buFont typeface="Wingdings" panose="05000000000000000000" pitchFamily="2" charset="2"/>
              <a:buChar char="q"/>
            </a:pPr>
            <a:r>
              <a:rPr lang="es-ES" sz="2800" dirty="0">
                <a:solidFill>
                  <a:schemeClr val="bg1"/>
                </a:solidFill>
              </a:rPr>
              <a:t>Reforzar la administración tributaria para combatir la defraudación, la evasión y la informalidad</a:t>
            </a:r>
          </a:p>
          <a:p>
            <a:pPr marL="565150" lvl="0" indent="-457200">
              <a:buSzPts val="1900"/>
              <a:buFont typeface="Wingdings" panose="05000000000000000000" pitchFamily="2" charset="2"/>
              <a:buChar char="q"/>
            </a:pPr>
            <a:r>
              <a:rPr lang="es-ES" sz="2800" dirty="0">
                <a:solidFill>
                  <a:schemeClr val="bg1"/>
                </a:solidFill>
              </a:rPr>
              <a:t>Incrementar la progresividad y equidad del sistema tributario  </a:t>
            </a:r>
            <a:endParaRPr lang="es-ES" sz="2800" b="1" dirty="0">
              <a:solidFill>
                <a:schemeClr val="bg1"/>
              </a:solidFill>
            </a:endParaRPr>
          </a:p>
        </p:txBody>
      </p:sp>
      <p:sp>
        <p:nvSpPr>
          <p:cNvPr id="5" name="Google Shape;60;p14">
            <a:extLst>
              <a:ext uri="{FF2B5EF4-FFF2-40B4-BE49-F238E27FC236}">
                <a16:creationId xmlns:a16="http://schemas.microsoft.com/office/drawing/2014/main" id="{8FBBF26C-702D-C34A-757C-03F3CCC61C84}"/>
              </a:ext>
            </a:extLst>
          </p:cNvPr>
          <p:cNvSpPr txBox="1">
            <a:spLocks/>
          </p:cNvSpPr>
          <p:nvPr/>
        </p:nvSpPr>
        <p:spPr>
          <a:xfrm>
            <a:off x="1958988" y="540819"/>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419" sz="3200" b="1" dirty="0">
                <a:solidFill>
                  <a:schemeClr val="bg1"/>
                </a:solidFill>
              </a:rPr>
              <a:t>Modernización y simplificación del sistema</a:t>
            </a:r>
            <a:endParaRPr lang="es-ES" sz="3200" b="1" dirty="0">
              <a:solidFill>
                <a:schemeClr val="bg1"/>
              </a:solidFill>
            </a:endParaRPr>
          </a:p>
        </p:txBody>
      </p:sp>
      <p:sp>
        <p:nvSpPr>
          <p:cNvPr id="2" name="Google Shape;60;p14">
            <a:extLst>
              <a:ext uri="{FF2B5EF4-FFF2-40B4-BE49-F238E27FC236}">
                <a16:creationId xmlns:a16="http://schemas.microsoft.com/office/drawing/2014/main" id="{92E2D902-B140-4F3A-A1C0-A7600A4C5AC5}"/>
              </a:ext>
            </a:extLst>
          </p:cNvPr>
          <p:cNvSpPr txBox="1">
            <a:spLocks/>
          </p:cNvSpPr>
          <p:nvPr/>
        </p:nvSpPr>
        <p:spPr>
          <a:xfrm>
            <a:off x="1118955" y="4907331"/>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lvl="0">
              <a:buSzPts val="1900"/>
            </a:pPr>
            <a:r>
              <a:rPr lang="es-ES" sz="3200" b="1" dirty="0" err="1">
                <a:solidFill>
                  <a:schemeClr val="bg1"/>
                </a:solidFill>
              </a:rPr>
              <a:t>Milciades</a:t>
            </a:r>
            <a:r>
              <a:rPr lang="es-ES" sz="3200" b="1" dirty="0">
                <a:solidFill>
                  <a:schemeClr val="bg1"/>
                </a:solidFill>
              </a:rPr>
              <a:t> Rodríguez, CPA</a:t>
            </a:r>
          </a:p>
        </p:txBody>
      </p:sp>
    </p:spTree>
    <p:extLst>
      <p:ext uri="{BB962C8B-B14F-4D97-AF65-F5344CB8AC3E}">
        <p14:creationId xmlns:p14="http://schemas.microsoft.com/office/powerpoint/2010/main" val="1087736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F6712-31BD-C562-F7D8-136505C02082}"/>
            </a:ext>
          </a:extLst>
        </p:cNvPr>
        <p:cNvGrpSpPr/>
        <p:nvPr/>
      </p:nvGrpSpPr>
      <p:grpSpPr>
        <a:xfrm>
          <a:off x="0" y="0"/>
          <a:ext cx="0" cy="0"/>
          <a:chOff x="0" y="0"/>
          <a:chExt cx="0" cy="0"/>
        </a:xfrm>
      </p:grpSpPr>
      <p:pic>
        <p:nvPicPr>
          <p:cNvPr id="3" name="Picture 2" descr="Plantilla-06">
            <a:extLst>
              <a:ext uri="{FF2B5EF4-FFF2-40B4-BE49-F238E27FC236}">
                <a16:creationId xmlns:a16="http://schemas.microsoft.com/office/drawing/2014/main" id="{03E3204E-90C0-55D6-BA07-D79E6FD7FD8F}"/>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591A8F01-993B-77EE-33CF-F4035D336854}"/>
              </a:ext>
            </a:extLst>
          </p:cNvPr>
          <p:cNvSpPr txBox="1"/>
          <p:nvPr/>
        </p:nvSpPr>
        <p:spPr>
          <a:xfrm>
            <a:off x="1049932" y="1509858"/>
            <a:ext cx="9873884" cy="3539430"/>
          </a:xfrm>
          <a:prstGeom prst="rect">
            <a:avLst/>
          </a:prstGeom>
          <a:noFill/>
        </p:spPr>
        <p:txBody>
          <a:bodyPr wrap="square" rtlCol="0">
            <a:spAutoFit/>
          </a:bodyPr>
          <a:lstStyle/>
          <a:p>
            <a:pPr marL="565150" lvl="0" indent="-457200">
              <a:buSzPts val="1900"/>
              <a:buFont typeface="Wingdings" panose="05000000000000000000" pitchFamily="2" charset="2"/>
              <a:buChar char="q"/>
            </a:pPr>
            <a:r>
              <a:rPr lang="es-ES" sz="2800" dirty="0">
                <a:solidFill>
                  <a:schemeClr val="bg1"/>
                </a:solidFill>
              </a:rPr>
              <a:t>La economía digital y los nuevos modelos de negocios</a:t>
            </a:r>
          </a:p>
          <a:p>
            <a:pPr marL="565150" lvl="0" indent="-457200">
              <a:buSzPts val="1900"/>
              <a:buFont typeface="Wingdings" panose="05000000000000000000" pitchFamily="2" charset="2"/>
              <a:buChar char="q"/>
            </a:pPr>
            <a:r>
              <a:rPr lang="es-ES" sz="2800" dirty="0">
                <a:solidFill>
                  <a:schemeClr val="bg1"/>
                </a:solidFill>
              </a:rPr>
              <a:t>Las criptomonedas como activo digital</a:t>
            </a:r>
          </a:p>
          <a:p>
            <a:pPr marL="565150" lvl="0" indent="-457200">
              <a:buSzPts val="1900"/>
              <a:buFont typeface="Wingdings" panose="05000000000000000000" pitchFamily="2" charset="2"/>
              <a:buChar char="q"/>
            </a:pPr>
            <a:r>
              <a:rPr lang="es-ES" sz="2800" dirty="0">
                <a:solidFill>
                  <a:schemeClr val="bg1"/>
                </a:solidFill>
              </a:rPr>
              <a:t>Posición de la DGII y el BC frente a las criptomonedas </a:t>
            </a:r>
          </a:p>
          <a:p>
            <a:pPr marL="565150" lvl="0" indent="-457200">
              <a:buSzPts val="1900"/>
              <a:buFont typeface="Wingdings" panose="05000000000000000000" pitchFamily="2" charset="2"/>
              <a:buChar char="q"/>
            </a:pPr>
            <a:r>
              <a:rPr lang="es-ES" sz="2800" dirty="0">
                <a:solidFill>
                  <a:schemeClr val="bg1"/>
                </a:solidFill>
              </a:rPr>
              <a:t>Fiscalidad de las Criptomonedas y Defraudación fiscal</a:t>
            </a:r>
          </a:p>
          <a:p>
            <a:pPr marL="565150" lvl="0" indent="-457200">
              <a:buSzPts val="1900"/>
              <a:buFont typeface="Wingdings" panose="05000000000000000000" pitchFamily="2" charset="2"/>
              <a:buChar char="q"/>
            </a:pPr>
            <a:r>
              <a:rPr lang="es-ES" sz="2800" dirty="0">
                <a:solidFill>
                  <a:schemeClr val="bg1"/>
                </a:solidFill>
              </a:rPr>
              <a:t>Tributación de las criptomonedas</a:t>
            </a:r>
          </a:p>
          <a:p>
            <a:pPr marL="565150" lvl="0" indent="-457200">
              <a:buSzPts val="1900"/>
              <a:buFont typeface="Wingdings" panose="05000000000000000000" pitchFamily="2" charset="2"/>
              <a:buChar char="q"/>
            </a:pPr>
            <a:r>
              <a:rPr lang="es-ES" sz="2800" dirty="0">
                <a:solidFill>
                  <a:schemeClr val="bg1"/>
                </a:solidFill>
              </a:rPr>
              <a:t>Puntos clave proyecto de ley sobre criptomonedas en RD</a:t>
            </a:r>
          </a:p>
          <a:p>
            <a:pPr marL="565150" lvl="0" indent="-457200">
              <a:buSzPts val="1900"/>
              <a:buFont typeface="Wingdings" panose="05000000000000000000" pitchFamily="2" charset="2"/>
              <a:buChar char="q"/>
            </a:pPr>
            <a:r>
              <a:rPr lang="es-ES" sz="2800" dirty="0">
                <a:solidFill>
                  <a:schemeClr val="bg1"/>
                </a:solidFill>
              </a:rPr>
              <a:t>Conclusiones: retos y desafíos de la tributación de </a:t>
            </a:r>
            <a:r>
              <a:rPr lang="es-ES" sz="2800" dirty="0" err="1">
                <a:solidFill>
                  <a:schemeClr val="bg1"/>
                </a:solidFill>
              </a:rPr>
              <a:t>criptos</a:t>
            </a:r>
            <a:r>
              <a:rPr lang="es-ES" sz="2800">
                <a:solidFill>
                  <a:schemeClr val="bg1"/>
                </a:solidFill>
              </a:rPr>
              <a:t>.</a:t>
            </a:r>
            <a:endParaRPr lang="es-ES" sz="2800" dirty="0">
              <a:solidFill>
                <a:schemeClr val="bg1"/>
              </a:solidFill>
            </a:endParaRPr>
          </a:p>
          <a:p>
            <a:pPr marL="565150" lvl="0" indent="-457200">
              <a:buSzPts val="1900"/>
              <a:buFont typeface="Wingdings" panose="05000000000000000000" pitchFamily="2" charset="2"/>
              <a:buChar char="q"/>
            </a:pPr>
            <a:endParaRPr lang="es-ES" sz="2800" dirty="0">
              <a:solidFill>
                <a:schemeClr val="bg1"/>
              </a:solidFill>
            </a:endParaRPr>
          </a:p>
        </p:txBody>
      </p:sp>
      <p:sp>
        <p:nvSpPr>
          <p:cNvPr id="5" name="Google Shape;60;p14">
            <a:extLst>
              <a:ext uri="{FF2B5EF4-FFF2-40B4-BE49-F238E27FC236}">
                <a16:creationId xmlns:a16="http://schemas.microsoft.com/office/drawing/2014/main" id="{72CE7E2B-252B-4C54-72A5-9246764F29D1}"/>
              </a:ext>
            </a:extLst>
          </p:cNvPr>
          <p:cNvSpPr txBox="1">
            <a:spLocks/>
          </p:cNvSpPr>
          <p:nvPr/>
        </p:nvSpPr>
        <p:spPr>
          <a:xfrm>
            <a:off x="2512342" y="670907"/>
            <a:ext cx="8520600"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419" sz="3200" b="1" dirty="0">
                <a:solidFill>
                  <a:schemeClr val="bg1"/>
                </a:solidFill>
              </a:rPr>
              <a:t>Tributación de los criptoactivos</a:t>
            </a:r>
            <a:endParaRPr lang="es-ES" sz="3200" b="1" dirty="0">
              <a:solidFill>
                <a:schemeClr val="bg1"/>
              </a:solidFill>
            </a:endParaRPr>
          </a:p>
        </p:txBody>
      </p:sp>
      <p:sp>
        <p:nvSpPr>
          <p:cNvPr id="2" name="Google Shape;60;p14">
            <a:extLst>
              <a:ext uri="{FF2B5EF4-FFF2-40B4-BE49-F238E27FC236}">
                <a16:creationId xmlns:a16="http://schemas.microsoft.com/office/drawing/2014/main" id="{9C248C56-71CA-AF5E-5633-6792D04C1CB8}"/>
              </a:ext>
            </a:extLst>
          </p:cNvPr>
          <p:cNvSpPr txBox="1">
            <a:spLocks/>
          </p:cNvSpPr>
          <p:nvPr/>
        </p:nvSpPr>
        <p:spPr>
          <a:xfrm>
            <a:off x="1703082" y="4936513"/>
            <a:ext cx="9099323" cy="57270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7950" lvl="0">
              <a:buSzPts val="1900"/>
            </a:pPr>
            <a:r>
              <a:rPr lang="es-ES" sz="3200" dirty="0">
                <a:solidFill>
                  <a:schemeClr val="bg1"/>
                </a:solidFill>
              </a:rPr>
              <a:t> </a:t>
            </a:r>
            <a:r>
              <a:rPr lang="es-ES" sz="3200" b="1" dirty="0">
                <a:solidFill>
                  <a:schemeClr val="bg1"/>
                </a:solidFill>
              </a:rPr>
              <a:t>Magistrado Argenis García</a:t>
            </a:r>
          </a:p>
        </p:txBody>
      </p:sp>
    </p:spTree>
    <p:extLst>
      <p:ext uri="{BB962C8B-B14F-4D97-AF65-F5344CB8AC3E}">
        <p14:creationId xmlns:p14="http://schemas.microsoft.com/office/powerpoint/2010/main" val="21954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A5907A1-A897-4F46-A573-4E9C864758A7}"/>
              </a:ext>
            </a:extLst>
          </p:cNvPr>
          <p:cNvSpPr/>
          <p:nvPr/>
        </p:nvSpPr>
        <p:spPr bwMode="auto">
          <a:xfrm rot="5400000">
            <a:off x="-396715" y="706081"/>
            <a:ext cx="2656114" cy="1309817"/>
          </a:xfrm>
          <a:prstGeom prst="rect">
            <a:avLst/>
          </a:prstGeom>
          <a:solidFill>
            <a:schemeClr val="bg1"/>
          </a:solidFill>
          <a:ln w="5715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DO" sz="6000" b="0" i="0" u="none" strike="noStrike" kern="1200" cap="none" spc="0" normalizeH="0" baseline="0" noProof="0">
              <a:ln>
                <a:noFill/>
              </a:ln>
              <a:solidFill>
                <a:srgbClr val="336666"/>
              </a:solidFill>
              <a:effectLst/>
              <a:uLnTx/>
              <a:uFillTx/>
              <a:latin typeface="Arial" charset="0"/>
              <a:ea typeface="+mn-ea"/>
              <a:cs typeface="+mn-cs"/>
            </a:endParaRPr>
          </a:p>
        </p:txBody>
      </p:sp>
      <p:pic>
        <p:nvPicPr>
          <p:cNvPr id="4" name="Picture 2" descr="Pontificia Universidad Católica Madre y Maestra - Wikipedia, la  enciclopedia libre">
            <a:extLst>
              <a:ext uri="{FF2B5EF4-FFF2-40B4-BE49-F238E27FC236}">
                <a16:creationId xmlns:a16="http://schemas.microsoft.com/office/drawing/2014/main" id="{616A1BBE-F7ED-4C46-847C-654F1752A6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433" y="214618"/>
            <a:ext cx="1410124" cy="1410124"/>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786A9E30-2270-2744-B0A2-5EFC97CF1E97}"/>
              </a:ext>
            </a:extLst>
          </p:cNvPr>
          <p:cNvSpPr/>
          <p:nvPr/>
        </p:nvSpPr>
        <p:spPr bwMode="auto">
          <a:xfrm>
            <a:off x="276433" y="113180"/>
            <a:ext cx="1410124" cy="1633558"/>
          </a:xfrm>
          <a:prstGeom prst="rect">
            <a:avLst/>
          </a:prstGeom>
          <a:solidFill>
            <a:schemeClr val="accent3"/>
          </a:solidFill>
          <a:ln w="5715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DO" sz="6000" b="0" i="0" u="none" strike="noStrike" kern="1200" cap="none" spc="0" normalizeH="0" baseline="0" noProof="0" dirty="0">
              <a:ln>
                <a:noFill/>
              </a:ln>
              <a:solidFill>
                <a:srgbClr val="336666"/>
              </a:solidFill>
              <a:effectLst/>
              <a:uLnTx/>
              <a:uFillTx/>
              <a:latin typeface="Arial" charset="0"/>
              <a:ea typeface="+mn-ea"/>
              <a:cs typeface="+mn-cs"/>
            </a:endParaRPr>
          </a:p>
        </p:txBody>
      </p:sp>
      <p:pic>
        <p:nvPicPr>
          <p:cNvPr id="6" name="Imagen 5">
            <a:extLst>
              <a:ext uri="{FF2B5EF4-FFF2-40B4-BE49-F238E27FC236}">
                <a16:creationId xmlns:a16="http://schemas.microsoft.com/office/drawing/2014/main" id="{2926EF5C-F671-7EF4-C8E4-4E3295395824}"/>
              </a:ext>
            </a:extLst>
          </p:cNvPr>
          <p:cNvPicPr>
            <a:picLocks noChangeAspect="1"/>
          </p:cNvPicPr>
          <p:nvPr/>
        </p:nvPicPr>
        <p:blipFill>
          <a:blip r:embed="rId3"/>
          <a:srcRect l="4825" t="28358" r="6522" b="36486"/>
          <a:stretch>
            <a:fillRect/>
          </a:stretch>
        </p:blipFill>
        <p:spPr>
          <a:xfrm>
            <a:off x="4293032" y="4256097"/>
            <a:ext cx="7864462" cy="2079110"/>
          </a:xfrm>
          <a:prstGeom prst="rect">
            <a:avLst/>
          </a:prstGeom>
        </p:spPr>
      </p:pic>
      <p:pic>
        <p:nvPicPr>
          <p:cNvPr id="11" name="Picture 2" descr="La Pieza De Ajedrez Caído Extiende Sobre Un Fondo Blanco. Fotos, Retratos,  Imágenes Y Fotografía De Archivo Libres De Derecho. Image 46407393.">
            <a:extLst>
              <a:ext uri="{FF2B5EF4-FFF2-40B4-BE49-F238E27FC236}">
                <a16:creationId xmlns:a16="http://schemas.microsoft.com/office/drawing/2014/main" id="{EE98ABE0-11AB-594F-84B4-AB5AFFC8094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53" b="6637"/>
          <a:stretch/>
        </p:blipFill>
        <p:spPr bwMode="auto">
          <a:xfrm>
            <a:off x="156253" y="5136175"/>
            <a:ext cx="1309818" cy="117504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8AC59C41-35E9-F0B1-054B-27008619A3D8}"/>
              </a:ext>
            </a:extLst>
          </p:cNvPr>
          <p:cNvSpPr/>
          <p:nvPr/>
        </p:nvSpPr>
        <p:spPr bwMode="auto">
          <a:xfrm>
            <a:off x="0" y="6381700"/>
            <a:ext cx="8152108" cy="522794"/>
          </a:xfrm>
          <a:prstGeom prst="rect">
            <a:avLst/>
          </a:prstGeom>
          <a:solidFill>
            <a:srgbClr val="002060"/>
          </a:solidFill>
          <a:ln w="5715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DO" sz="6000" b="0" i="0" u="none" strike="noStrike" kern="1200" cap="none" spc="0" normalizeH="0" baseline="0" noProof="0">
              <a:ln>
                <a:noFill/>
              </a:ln>
              <a:solidFill>
                <a:srgbClr val="336666"/>
              </a:solidFill>
              <a:effectLst/>
              <a:uLnTx/>
              <a:uFillTx/>
              <a:latin typeface="Arial" charset="0"/>
              <a:ea typeface="+mn-ea"/>
              <a:cs typeface="+mn-cs"/>
            </a:endParaRPr>
          </a:p>
        </p:txBody>
      </p:sp>
      <p:sp>
        <p:nvSpPr>
          <p:cNvPr id="12" name="Rectangle 2">
            <a:extLst>
              <a:ext uri="{FF2B5EF4-FFF2-40B4-BE49-F238E27FC236}">
                <a16:creationId xmlns:a16="http://schemas.microsoft.com/office/drawing/2014/main" id="{A8F51333-A040-AFC4-820B-89C02FB6D733}"/>
              </a:ext>
            </a:extLst>
          </p:cNvPr>
          <p:cNvSpPr>
            <a:spLocks noChangeArrowheads="1"/>
          </p:cNvSpPr>
          <p:nvPr/>
        </p:nvSpPr>
        <p:spPr bwMode="auto">
          <a:xfrm>
            <a:off x="2072386" y="635100"/>
            <a:ext cx="9420952" cy="158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defRPr sz="6000">
                <a:solidFill>
                  <a:schemeClr val="tx1"/>
                </a:solidFill>
                <a:latin typeface="Arial" panose="020B0604020202020204" pitchFamily="34" charset="0"/>
                <a:ea typeface="ＭＳ Ｐゴシック" panose="020B0600070205080204" pitchFamily="34" charset="-128"/>
              </a:defRPr>
            </a:lvl1pPr>
            <a:lvl2pPr marL="742950" indent="-285750">
              <a:defRPr sz="6000">
                <a:solidFill>
                  <a:schemeClr val="tx1"/>
                </a:solidFill>
                <a:latin typeface="Arial" panose="020B0604020202020204" pitchFamily="34" charset="0"/>
                <a:ea typeface="ＭＳ Ｐゴシック" panose="020B0600070205080204" pitchFamily="34" charset="-128"/>
              </a:defRPr>
            </a:lvl2pPr>
            <a:lvl3pPr marL="1143000" indent="-228600">
              <a:defRPr sz="6000">
                <a:solidFill>
                  <a:schemeClr val="tx1"/>
                </a:solidFill>
                <a:latin typeface="Arial" panose="020B0604020202020204" pitchFamily="34" charset="0"/>
                <a:ea typeface="ＭＳ Ｐゴシック" panose="020B0600070205080204" pitchFamily="34" charset="-128"/>
              </a:defRPr>
            </a:lvl3pPr>
            <a:lvl4pPr marL="1600200" indent="-228600">
              <a:defRPr sz="6000">
                <a:solidFill>
                  <a:schemeClr val="tx1"/>
                </a:solidFill>
                <a:latin typeface="Arial" panose="020B0604020202020204" pitchFamily="34" charset="0"/>
                <a:ea typeface="ＭＳ Ｐゴシック" panose="020B0600070205080204" pitchFamily="34" charset="-128"/>
              </a:defRPr>
            </a:lvl4pPr>
            <a:lvl5pPr marL="2057400" indent="-228600">
              <a:defRPr sz="6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6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6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6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6000">
                <a:solidFill>
                  <a:schemeClr val="tx1"/>
                </a:solidFill>
                <a:latin typeface="Arial" panose="020B0604020202020204" pitchFamily="34" charset="0"/>
                <a:ea typeface="ＭＳ Ｐゴシック" panose="020B0600070205080204" pitchFamily="34" charset="-128"/>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_tradnl" altLang="es-DO" sz="40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_tradnl" altLang="es-DO" sz="4700" b="0" i="0" u="none" strike="noStrike" kern="1200" cap="none" spc="0" normalizeH="0" baseline="0" noProof="0" dirty="0">
                <a:ln>
                  <a:noFill/>
                </a:ln>
                <a:solidFill>
                  <a:srgbClr val="002060"/>
                </a:solidFill>
                <a:effectLst/>
                <a:uLnTx/>
                <a:uFillTx/>
                <a:latin typeface="Impact" panose="020B0806030902050204" pitchFamily="34" charset="0"/>
                <a:ea typeface="ＭＳ Ｐゴシック" panose="020B0600070205080204" pitchFamily="34" charset="-128"/>
                <a:cs typeface="+mn-cs"/>
              </a:rPr>
              <a:t>Tributación de los Criptoactivos.</a:t>
            </a:r>
          </a:p>
          <a:p>
            <a:pPr marL="0" marR="0" lvl="0" indent="0" algn="just" defTabSz="914400" rtl="0" eaLnBrk="1" fontAlgn="base" latinLnBrk="0" hangingPunct="1">
              <a:lnSpc>
                <a:spcPct val="100000"/>
              </a:lnSpc>
              <a:spcBef>
                <a:spcPct val="0"/>
              </a:spcBef>
              <a:spcAft>
                <a:spcPct val="0"/>
              </a:spcAft>
              <a:buClrTx/>
              <a:buSzTx/>
              <a:buFontTx/>
              <a:buNone/>
              <a:tabLst/>
              <a:defRPr/>
            </a:pPr>
            <a:r>
              <a:rPr lang="es-DO" altLang="es-DO" sz="3200" b="1" i="1" dirty="0">
                <a:solidFill>
                  <a:srgbClr val="C00000"/>
                </a:solidFill>
                <a:latin typeface="Garamond" panose="02020404030301010803" pitchFamily="18" charset="0"/>
              </a:rPr>
              <a:t>p</a:t>
            </a:r>
            <a:r>
              <a:rPr kumimoji="0" lang="es-DO" altLang="es-DO" sz="3200" b="1" i="1" u="none" strike="noStrike" kern="1200" cap="none" spc="0" normalizeH="0" baseline="0" noProof="0" dirty="0">
                <a:ln>
                  <a:noFill/>
                </a:ln>
                <a:solidFill>
                  <a:srgbClr val="C00000"/>
                </a:solidFill>
                <a:effectLst/>
                <a:uLnTx/>
                <a:uFillTx/>
                <a:latin typeface="Garamond" panose="02020404030301010803" pitchFamily="18" charset="0"/>
                <a:ea typeface="ＭＳ Ｐゴシック" panose="020B0600070205080204" pitchFamily="34" charset="-128"/>
                <a:cs typeface="+mn-cs"/>
              </a:rPr>
              <a:t>untos clave</a:t>
            </a:r>
            <a:r>
              <a:rPr kumimoji="0" lang="es-DO" altLang="es-DO" sz="3200" b="1" i="1" u="none" strike="noStrike" kern="1200" cap="none" spc="0" normalizeH="0" noProof="0" dirty="0">
                <a:ln>
                  <a:noFill/>
                </a:ln>
                <a:solidFill>
                  <a:srgbClr val="C00000"/>
                </a:solidFill>
                <a:effectLst/>
                <a:uLnTx/>
                <a:uFillTx/>
                <a:latin typeface="Garamond" panose="02020404030301010803" pitchFamily="18" charset="0"/>
                <a:ea typeface="ＭＳ Ｐゴシック" panose="020B0600070205080204" pitchFamily="34" charset="-128"/>
                <a:cs typeface="+mn-cs"/>
              </a:rPr>
              <a:t> del proyecto de ley.</a:t>
            </a:r>
            <a:endParaRPr kumimoji="0" lang="es-ES_tradnl" altLang="es-DO" sz="3200" b="1" i="1" u="none" strike="noStrike" kern="1200" cap="none" spc="0" normalizeH="0" baseline="0" noProof="0" dirty="0">
              <a:ln>
                <a:noFill/>
              </a:ln>
              <a:solidFill>
                <a:srgbClr val="C00000"/>
              </a:solidFill>
              <a:effectLst/>
              <a:uLnTx/>
              <a:uFillTx/>
              <a:latin typeface="Garamond" panose="02020404030301010803" pitchFamily="18" charset="0"/>
              <a:ea typeface="Helvetica Neue" panose="02000503000000020004" pitchFamily="2" charset="0"/>
              <a:cs typeface="Helvetica Neue" panose="02000503000000020004" pitchFamily="2" charset="0"/>
            </a:endParaRPr>
          </a:p>
        </p:txBody>
      </p:sp>
      <p:pic>
        <p:nvPicPr>
          <p:cNvPr id="8" name="Imagen 7">
            <a:extLst>
              <a:ext uri="{FF2B5EF4-FFF2-40B4-BE49-F238E27FC236}">
                <a16:creationId xmlns:a16="http://schemas.microsoft.com/office/drawing/2014/main" id="{5E4BB349-5B72-6984-223D-490EEA9BD4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433" y="1575213"/>
            <a:ext cx="1410124" cy="650826"/>
          </a:xfrm>
          <a:prstGeom prst="rect">
            <a:avLst/>
          </a:prstGeom>
        </p:spPr>
      </p:pic>
      <p:pic>
        <p:nvPicPr>
          <p:cNvPr id="10" name="Imagen 9">
            <a:extLst>
              <a:ext uri="{FF2B5EF4-FFF2-40B4-BE49-F238E27FC236}">
                <a16:creationId xmlns:a16="http://schemas.microsoft.com/office/drawing/2014/main" id="{F249600D-3535-E6AF-FB26-F9D36EA870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5226" y="489054"/>
            <a:ext cx="1592231" cy="861252"/>
          </a:xfrm>
          <a:prstGeom prst="rect">
            <a:avLst/>
          </a:prstGeom>
        </p:spPr>
      </p:pic>
    </p:spTree>
    <p:extLst>
      <p:ext uri="{BB962C8B-B14F-4D97-AF65-F5344CB8AC3E}">
        <p14:creationId xmlns:p14="http://schemas.microsoft.com/office/powerpoint/2010/main" val="388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715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6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5715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6000" b="0" i="0" u="none" strike="noStrike" cap="none" normalizeH="0" baseline="0" smtClean="0">
            <a:ln>
              <a:noFill/>
            </a:ln>
            <a:solidFill>
              <a:schemeClr val="tx1"/>
            </a:solidFill>
            <a:effectLst/>
            <a:latin typeface="Arial"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A7AB2F93413CE4459D74C4D2D7F0D9BF" ma:contentTypeVersion="10" ma:contentTypeDescription="Crear nuevo documento." ma:contentTypeScope="" ma:versionID="3c011067beb280d9c60345e1d8527584">
  <xsd:schema xmlns:xsd="http://www.w3.org/2001/XMLSchema" xmlns:xs="http://www.w3.org/2001/XMLSchema" xmlns:p="http://schemas.microsoft.com/office/2006/metadata/properties" xmlns:ns3="9be9f610-6013-47ad-b5cb-b20a2476b2ec" targetNamespace="http://schemas.microsoft.com/office/2006/metadata/properties" ma:root="true" ma:fieldsID="1ff4c7cabbe22c0a11d12b4f771ccad7" ns3:_="">
    <xsd:import namespace="9be9f610-6013-47ad-b5cb-b20a2476b2e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ObjectDetectorVersion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9f610-6013-47ad-b5cb-b20a2476b2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_activity" ma:index="17"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be9f610-6013-47ad-b5cb-b20a2476b2ec" xsi:nil="true"/>
  </documentManagement>
</p:properties>
</file>

<file path=customXml/itemProps1.xml><?xml version="1.0" encoding="utf-8"?>
<ds:datastoreItem xmlns:ds="http://schemas.openxmlformats.org/officeDocument/2006/customXml" ds:itemID="{35C1D45A-9385-4B1D-8E53-9FD60C1967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9f610-6013-47ad-b5cb-b20a2476b2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54E00F-8BC8-4B6E-8DE6-AC0F7157AC1A}">
  <ds:schemaRefs>
    <ds:schemaRef ds:uri="http://schemas.microsoft.com/sharepoint/v3/contenttype/forms"/>
  </ds:schemaRefs>
</ds:datastoreItem>
</file>

<file path=customXml/itemProps3.xml><?xml version="1.0" encoding="utf-8"?>
<ds:datastoreItem xmlns:ds="http://schemas.openxmlformats.org/officeDocument/2006/customXml" ds:itemID="{7A04BA35-3A18-47E1-998A-787294E24EF7}">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9be9f610-6013-47ad-b5cb-b20a2476b2e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228</TotalTime>
  <Words>1335</Words>
  <Application>Microsoft Macintosh PowerPoint</Application>
  <PresentationFormat>Panorámica</PresentationFormat>
  <Paragraphs>192</Paragraphs>
  <Slides>31</Slides>
  <Notes>1</Notes>
  <HiddenSlides>0</HiddenSlides>
  <MMClips>0</MMClips>
  <ScaleCrop>false</ScaleCrop>
  <HeadingPairs>
    <vt:vector size="6" baseType="variant">
      <vt:variant>
        <vt:lpstr>Fuentes usadas</vt:lpstr>
      </vt:variant>
      <vt:variant>
        <vt:i4>13</vt:i4>
      </vt:variant>
      <vt:variant>
        <vt:lpstr>Tema</vt:lpstr>
      </vt:variant>
      <vt:variant>
        <vt:i4>3</vt:i4>
      </vt:variant>
      <vt:variant>
        <vt:lpstr>Títulos de diapositiva</vt:lpstr>
      </vt:variant>
      <vt:variant>
        <vt:i4>31</vt:i4>
      </vt:variant>
    </vt:vector>
  </HeadingPairs>
  <TitlesOfParts>
    <vt:vector size="47" baseType="lpstr">
      <vt:lpstr>Aptos</vt:lpstr>
      <vt:lpstr>Aptos Display</vt:lpstr>
      <vt:lpstr>Arial</vt:lpstr>
      <vt:lpstr>Arial</vt:lpstr>
      <vt:lpstr>Bookman Old Style</vt:lpstr>
      <vt:lpstr>Calibri</vt:lpstr>
      <vt:lpstr>Calibri Light</vt:lpstr>
      <vt:lpstr>CMBX10</vt:lpstr>
      <vt:lpstr>Garamond</vt:lpstr>
      <vt:lpstr>Ginto Copilot Variable</vt:lpstr>
      <vt:lpstr>Impact</vt:lpstr>
      <vt:lpstr>Times New Roman</vt:lpstr>
      <vt:lpstr>Wingdings</vt:lpstr>
      <vt:lpstr>Office Theme</vt:lpstr>
      <vt:lpstr>Echo</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Miriam Annette Grisanty Martínez</dc:creator>
  <cp:lastModifiedBy>ARGENIS GARCIA DEL ROSARIO</cp:lastModifiedBy>
  <cp:revision>31</cp:revision>
  <dcterms:created xsi:type="dcterms:W3CDTF">2026-01-30T01:02:38Z</dcterms:created>
  <dcterms:modified xsi:type="dcterms:W3CDTF">2026-05-06T16:03:32Z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0x010100A7AB2F93413CE4459D74C4D2D7F0D9BF</vt:lpwstr>
  </property>
</Properties>
</file>