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7"/>
  </p:notesMasterIdLst>
  <p:sldIdLst>
    <p:sldId id="260" r:id="rId5"/>
    <p:sldId id="259" r:id="rId6"/>
    <p:sldId id="258" r:id="rId7"/>
    <p:sldId id="261" r:id="rId8"/>
    <p:sldId id="262" r:id="rId9"/>
    <p:sldId id="269" r:id="rId10"/>
    <p:sldId id="266" r:id="rId11"/>
    <p:sldId id="270" r:id="rId12"/>
    <p:sldId id="267" r:id="rId13"/>
    <p:sldId id="289" r:id="rId14"/>
    <p:sldId id="263" r:id="rId15"/>
    <p:sldId id="271" r:id="rId16"/>
    <p:sldId id="272" r:id="rId17"/>
    <p:sldId id="290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4" r:id="rId29"/>
    <p:sldId id="283" r:id="rId30"/>
    <p:sldId id="268" r:id="rId31"/>
    <p:sldId id="285" r:id="rId32"/>
    <p:sldId id="286" r:id="rId33"/>
    <p:sldId id="287" r:id="rId34"/>
    <p:sldId id="288" r:id="rId35"/>
    <p:sldId id="257" r:id="rId36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7C3"/>
    <a:srgbClr val="007C89"/>
    <a:srgbClr val="00CF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407D6B-5F18-4DC2-B015-02534C5594C3}" v="6" dt="2026-04-22T21:08:30.7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svg"/><Relationship Id="rId1" Type="http://schemas.openxmlformats.org/officeDocument/2006/relationships/image" Target="../media/image26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image" Target="../media/image10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svg"/><Relationship Id="rId1" Type="http://schemas.openxmlformats.org/officeDocument/2006/relationships/image" Target="../media/image18.svg"/></Relationships>
</file>

<file path=ppt/diagrams/_rels/drawing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svg"/><Relationship Id="rId1" Type="http://schemas.openxmlformats.org/officeDocument/2006/relationships/image" Target="../media/image26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image" Target="../media/image10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svg"/><Relationship Id="rId1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A0C55C-109F-4529-8EF5-86F08BD429A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DO"/>
        </a:p>
      </dgm:t>
    </dgm:pt>
    <dgm:pt modelId="{4D57E910-BF51-468D-8B10-938400649D0D}">
      <dgm:prSet phldrT="[Texto]" phldr="0" custT="1"/>
      <dgm:spPr>
        <a:xfrm>
          <a:off x="0" y="135470"/>
          <a:ext cx="15940954" cy="134272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es-DO" sz="24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1. Por qué la contabilidad bancaria es diferente</a:t>
          </a:r>
        </a:p>
      </dgm:t>
    </dgm:pt>
    <dgm:pt modelId="{38DB2B79-F847-4698-983D-9B838332967E}" type="parTrans" cxnId="{591BE68B-36C4-4AB9-BBA6-CBF7C48AA40D}">
      <dgm:prSet/>
      <dgm:spPr/>
      <dgm:t>
        <a:bodyPr/>
        <a:lstStyle/>
        <a:p>
          <a:endParaRPr lang="es-DO"/>
        </a:p>
      </dgm:t>
    </dgm:pt>
    <dgm:pt modelId="{3694600D-32A1-4B70-B492-5FA372B83603}" type="sibTrans" cxnId="{591BE68B-36C4-4AB9-BBA6-CBF7C48AA40D}">
      <dgm:prSet/>
      <dgm:spPr/>
      <dgm:t>
        <a:bodyPr/>
        <a:lstStyle/>
        <a:p>
          <a:endParaRPr lang="es-DO"/>
        </a:p>
      </dgm:t>
    </dgm:pt>
    <dgm:pt modelId="{2AECB59C-0F7A-4970-A54F-E1318DC10E16}">
      <dgm:prSet phldrT="[Texto]" phldr="0" custT="1"/>
      <dgm:spPr>
        <a:xfrm>
          <a:off x="0" y="1346659"/>
          <a:ext cx="15940954" cy="134272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es-DO" sz="24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2. El marco conceptual del Manual de Contabilidad</a:t>
          </a:r>
        </a:p>
      </dgm:t>
    </dgm:pt>
    <dgm:pt modelId="{EC550FFD-2B51-44D1-9AA1-6797253D8D01}" type="parTrans" cxnId="{24D6A1F4-3C19-4EA5-AC9D-88423DFEAA4F}">
      <dgm:prSet/>
      <dgm:spPr/>
      <dgm:t>
        <a:bodyPr/>
        <a:lstStyle/>
        <a:p>
          <a:endParaRPr lang="es-DO"/>
        </a:p>
      </dgm:t>
    </dgm:pt>
    <dgm:pt modelId="{A93A3E61-6C78-49B7-8D25-8AE72086EF04}" type="sibTrans" cxnId="{24D6A1F4-3C19-4EA5-AC9D-88423DFEAA4F}">
      <dgm:prSet/>
      <dgm:spPr/>
      <dgm:t>
        <a:bodyPr/>
        <a:lstStyle/>
        <a:p>
          <a:endParaRPr lang="es-DO"/>
        </a:p>
      </dgm:t>
    </dgm:pt>
    <dgm:pt modelId="{515E00B9-EE63-41C4-8EE9-53824D0A0488}">
      <dgm:prSet custT="1"/>
      <dgm:spPr>
        <a:xfrm>
          <a:off x="0" y="2689381"/>
          <a:ext cx="15940954" cy="134272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es-DO" sz="24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3. Estados financieros bancarios y sus particularidades </a:t>
          </a:r>
        </a:p>
      </dgm:t>
    </dgm:pt>
    <dgm:pt modelId="{D2C27CBB-882B-4813-8E64-23BE1CE7145D}" type="parTrans" cxnId="{A1A69248-AADD-4F0C-B8C3-D6B4D9175C88}">
      <dgm:prSet/>
      <dgm:spPr/>
      <dgm:t>
        <a:bodyPr/>
        <a:lstStyle/>
        <a:p>
          <a:endParaRPr lang="es-DO"/>
        </a:p>
      </dgm:t>
    </dgm:pt>
    <dgm:pt modelId="{ECCBE61B-0B0E-475A-978B-74C911B05349}" type="sibTrans" cxnId="{A1A69248-AADD-4F0C-B8C3-D6B4D9175C88}">
      <dgm:prSet/>
      <dgm:spPr/>
      <dgm:t>
        <a:bodyPr/>
        <a:lstStyle/>
        <a:p>
          <a:endParaRPr lang="es-DO"/>
        </a:p>
      </dgm:t>
    </dgm:pt>
    <dgm:pt modelId="{DDD4ECD5-7924-48D8-8CDC-2C3315ADB4D9}">
      <dgm:prSet custT="1"/>
      <dgm:spPr>
        <a:xfrm>
          <a:off x="0" y="4032103"/>
          <a:ext cx="15940954" cy="134272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es-DO" sz="2400" b="0" i="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4. Errores frecuentes que vemos en la práctica</a:t>
          </a:r>
          <a:endParaRPr lang="es-DO" sz="2400" dirty="0">
            <a:solidFill>
              <a:srgbClr val="0D3048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+mn-cs"/>
          </a:endParaRPr>
        </a:p>
      </dgm:t>
    </dgm:pt>
    <dgm:pt modelId="{C2E1424A-349B-4E89-8BA0-1A80C4EB4332}" type="parTrans" cxnId="{EDA27557-36B1-4F5D-BA90-DB4A48BC28FA}">
      <dgm:prSet/>
      <dgm:spPr/>
      <dgm:t>
        <a:bodyPr/>
        <a:lstStyle/>
        <a:p>
          <a:endParaRPr lang="es-DO"/>
        </a:p>
      </dgm:t>
    </dgm:pt>
    <dgm:pt modelId="{B7250395-3C2C-4DB9-A694-00B010B73FFF}" type="sibTrans" cxnId="{EDA27557-36B1-4F5D-BA90-DB4A48BC28FA}">
      <dgm:prSet/>
      <dgm:spPr/>
      <dgm:t>
        <a:bodyPr/>
        <a:lstStyle/>
        <a:p>
          <a:endParaRPr lang="es-DO"/>
        </a:p>
      </dgm:t>
    </dgm:pt>
    <dgm:pt modelId="{D37E6300-CFF4-42EC-81A7-0D4640CB5F39}">
      <dgm:prSet custT="1"/>
      <dgm:spPr>
        <a:xfrm>
          <a:off x="0" y="5374824"/>
          <a:ext cx="15940954" cy="134272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es-DO" sz="24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5. Cómo se conectan la contabilidad, la auditoría y la supervisión</a:t>
          </a:r>
        </a:p>
      </dgm:t>
    </dgm:pt>
    <dgm:pt modelId="{49E42783-B2DB-47BF-ACAD-C1F0DD6EEB1F}" type="parTrans" cxnId="{EA429673-8752-432F-AD00-2E83A43D93BA}">
      <dgm:prSet/>
      <dgm:spPr/>
      <dgm:t>
        <a:bodyPr/>
        <a:lstStyle/>
        <a:p>
          <a:endParaRPr lang="es-DO"/>
        </a:p>
      </dgm:t>
    </dgm:pt>
    <dgm:pt modelId="{6C1708D2-657F-48F8-A412-3CC736BBEF45}" type="sibTrans" cxnId="{EA429673-8752-432F-AD00-2E83A43D93BA}">
      <dgm:prSet/>
      <dgm:spPr/>
      <dgm:t>
        <a:bodyPr/>
        <a:lstStyle/>
        <a:p>
          <a:endParaRPr lang="es-DO"/>
        </a:p>
      </dgm:t>
    </dgm:pt>
    <dgm:pt modelId="{A985FE19-AF85-4D95-8B63-0CCADCBBE55A}">
      <dgm:prSet custT="1"/>
      <dgm:spPr>
        <a:xfrm>
          <a:off x="0" y="6717546"/>
          <a:ext cx="15940954" cy="134272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es-DO" sz="2400" b="0" i="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6. Retos actuales y mensajes claves para llevarnos</a:t>
          </a:r>
          <a:endParaRPr lang="es-DO" sz="2400" dirty="0">
            <a:solidFill>
              <a:srgbClr val="0D3048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+mn-cs"/>
          </a:endParaRPr>
        </a:p>
      </dgm:t>
    </dgm:pt>
    <dgm:pt modelId="{942D6886-C6AC-4E98-B0D3-2E021D087C50}" type="parTrans" cxnId="{839EEB72-ADCF-4E32-9A1D-2128FBF7AE74}">
      <dgm:prSet/>
      <dgm:spPr/>
      <dgm:t>
        <a:bodyPr/>
        <a:lstStyle/>
        <a:p>
          <a:endParaRPr lang="es-DO"/>
        </a:p>
      </dgm:t>
    </dgm:pt>
    <dgm:pt modelId="{422B06C8-2478-4A93-AED2-7C56572408BB}" type="sibTrans" cxnId="{839EEB72-ADCF-4E32-9A1D-2128FBF7AE74}">
      <dgm:prSet/>
      <dgm:spPr/>
      <dgm:t>
        <a:bodyPr/>
        <a:lstStyle/>
        <a:p>
          <a:endParaRPr lang="es-DO"/>
        </a:p>
      </dgm:t>
    </dgm:pt>
    <dgm:pt modelId="{B6342C27-7106-4925-957C-D6C86C42BE93}" type="pres">
      <dgm:prSet presAssocID="{ECA0C55C-109F-4529-8EF5-86F08BD429AD}" presName="vert0" presStyleCnt="0">
        <dgm:presLayoutVars>
          <dgm:dir/>
          <dgm:animOne val="branch"/>
          <dgm:animLvl val="lvl"/>
        </dgm:presLayoutVars>
      </dgm:prSet>
      <dgm:spPr/>
    </dgm:pt>
    <dgm:pt modelId="{4C569B36-4976-489E-A498-F33BAD52E9FF}" type="pres">
      <dgm:prSet presAssocID="{4D57E910-BF51-468D-8B10-938400649D0D}" presName="thickLine" presStyleLbl="alignNode1" presStyleIdx="0" presStyleCnt="6"/>
      <dgm:spPr>
        <a:xfrm>
          <a:off x="0" y="3937"/>
          <a:ext cx="15940954" cy="0"/>
        </a:xfrm>
        <a:prstGeom prst="line">
          <a:avLst/>
        </a:prstGeom>
        <a:solidFill>
          <a:srgbClr val="0CC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CCC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8C4C91E2-B703-4E9D-814E-9A9BD1213D70}" type="pres">
      <dgm:prSet presAssocID="{4D57E910-BF51-468D-8B10-938400649D0D}" presName="horz1" presStyleCnt="0"/>
      <dgm:spPr/>
    </dgm:pt>
    <dgm:pt modelId="{061DA13E-206F-479B-A959-52EEC0E5BE79}" type="pres">
      <dgm:prSet presAssocID="{4D57E910-BF51-468D-8B10-938400649D0D}" presName="tx1" presStyleLbl="revTx" presStyleIdx="0" presStyleCnt="6" custLinFactNeighborY="9796"/>
      <dgm:spPr/>
    </dgm:pt>
    <dgm:pt modelId="{2FDF3BF5-EB60-4364-A5E4-B2ACFFC4D65C}" type="pres">
      <dgm:prSet presAssocID="{4D57E910-BF51-468D-8B10-938400649D0D}" presName="vert1" presStyleCnt="0"/>
      <dgm:spPr/>
    </dgm:pt>
    <dgm:pt modelId="{9F374CD5-5459-4214-B9F6-5B92129B6D29}" type="pres">
      <dgm:prSet presAssocID="{2AECB59C-0F7A-4970-A54F-E1318DC10E16}" presName="thickLine" presStyleLbl="alignNode1" presStyleIdx="1" presStyleCnt="6"/>
      <dgm:spPr>
        <a:xfrm>
          <a:off x="0" y="1346659"/>
          <a:ext cx="15940954" cy="0"/>
        </a:xfrm>
        <a:prstGeom prst="line">
          <a:avLst/>
        </a:prstGeom>
        <a:solidFill>
          <a:srgbClr val="0CC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CCC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AEC1EF61-C0DA-440B-824C-BD2125EFAA2C}" type="pres">
      <dgm:prSet presAssocID="{2AECB59C-0F7A-4970-A54F-E1318DC10E16}" presName="horz1" presStyleCnt="0"/>
      <dgm:spPr/>
    </dgm:pt>
    <dgm:pt modelId="{1FD1F33D-1222-48C6-90BB-208555BCD9C2}" type="pres">
      <dgm:prSet presAssocID="{2AECB59C-0F7A-4970-A54F-E1318DC10E16}" presName="tx1" presStyleLbl="revTx" presStyleIdx="1" presStyleCnt="6"/>
      <dgm:spPr/>
    </dgm:pt>
    <dgm:pt modelId="{93611404-4CD2-4512-BE95-C9AF75D2B2E6}" type="pres">
      <dgm:prSet presAssocID="{2AECB59C-0F7A-4970-A54F-E1318DC10E16}" presName="vert1" presStyleCnt="0"/>
      <dgm:spPr/>
    </dgm:pt>
    <dgm:pt modelId="{0E48828C-A511-4ACD-A505-8C2C46873AAF}" type="pres">
      <dgm:prSet presAssocID="{515E00B9-EE63-41C4-8EE9-53824D0A0488}" presName="thickLine" presStyleLbl="alignNode1" presStyleIdx="2" presStyleCnt="6"/>
      <dgm:spPr>
        <a:xfrm>
          <a:off x="0" y="2689381"/>
          <a:ext cx="15940954" cy="0"/>
        </a:xfrm>
        <a:prstGeom prst="line">
          <a:avLst/>
        </a:prstGeom>
        <a:solidFill>
          <a:srgbClr val="0CC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CCC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C72E19B9-2DDD-43EC-89DB-0FD61C01E652}" type="pres">
      <dgm:prSet presAssocID="{515E00B9-EE63-41C4-8EE9-53824D0A0488}" presName="horz1" presStyleCnt="0"/>
      <dgm:spPr/>
    </dgm:pt>
    <dgm:pt modelId="{BABA5C7C-2BC1-47B9-8773-9A83868CC87E}" type="pres">
      <dgm:prSet presAssocID="{515E00B9-EE63-41C4-8EE9-53824D0A0488}" presName="tx1" presStyleLbl="revTx" presStyleIdx="2" presStyleCnt="6"/>
      <dgm:spPr/>
    </dgm:pt>
    <dgm:pt modelId="{4C752168-BB64-4605-8289-79E9A687E8C3}" type="pres">
      <dgm:prSet presAssocID="{515E00B9-EE63-41C4-8EE9-53824D0A0488}" presName="vert1" presStyleCnt="0"/>
      <dgm:spPr/>
    </dgm:pt>
    <dgm:pt modelId="{A63B5994-45FC-49F9-8FD7-BF391A384987}" type="pres">
      <dgm:prSet presAssocID="{DDD4ECD5-7924-48D8-8CDC-2C3315ADB4D9}" presName="thickLine" presStyleLbl="alignNode1" presStyleIdx="3" presStyleCnt="6"/>
      <dgm:spPr>
        <a:xfrm>
          <a:off x="0" y="4032103"/>
          <a:ext cx="15940954" cy="0"/>
        </a:xfrm>
        <a:prstGeom prst="line">
          <a:avLst/>
        </a:prstGeom>
        <a:solidFill>
          <a:srgbClr val="0CC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CCC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01CAE092-D16A-4BE4-81D6-45B8235AADC1}" type="pres">
      <dgm:prSet presAssocID="{DDD4ECD5-7924-48D8-8CDC-2C3315ADB4D9}" presName="horz1" presStyleCnt="0"/>
      <dgm:spPr/>
    </dgm:pt>
    <dgm:pt modelId="{BF00FA81-DEBF-43D5-9519-1A548EE1A678}" type="pres">
      <dgm:prSet presAssocID="{DDD4ECD5-7924-48D8-8CDC-2C3315ADB4D9}" presName="tx1" presStyleLbl="revTx" presStyleIdx="3" presStyleCnt="6"/>
      <dgm:spPr/>
    </dgm:pt>
    <dgm:pt modelId="{BA9ACDAD-39E6-4B29-B322-69BF1A07432D}" type="pres">
      <dgm:prSet presAssocID="{DDD4ECD5-7924-48D8-8CDC-2C3315ADB4D9}" presName="vert1" presStyleCnt="0"/>
      <dgm:spPr/>
    </dgm:pt>
    <dgm:pt modelId="{9C2978C2-3E29-421A-8B84-DD3862D483A5}" type="pres">
      <dgm:prSet presAssocID="{D37E6300-CFF4-42EC-81A7-0D4640CB5F39}" presName="thickLine" presStyleLbl="alignNode1" presStyleIdx="4" presStyleCnt="6"/>
      <dgm:spPr>
        <a:xfrm>
          <a:off x="0" y="5374824"/>
          <a:ext cx="15940954" cy="0"/>
        </a:xfrm>
        <a:prstGeom prst="line">
          <a:avLst/>
        </a:prstGeom>
        <a:solidFill>
          <a:srgbClr val="0CC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CCC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00F96BC1-1729-4D0D-B398-F19E890F5783}" type="pres">
      <dgm:prSet presAssocID="{D37E6300-CFF4-42EC-81A7-0D4640CB5F39}" presName="horz1" presStyleCnt="0"/>
      <dgm:spPr/>
    </dgm:pt>
    <dgm:pt modelId="{6B2198B1-E9CE-4195-B885-F1220A283094}" type="pres">
      <dgm:prSet presAssocID="{D37E6300-CFF4-42EC-81A7-0D4640CB5F39}" presName="tx1" presStyleLbl="revTx" presStyleIdx="4" presStyleCnt="6"/>
      <dgm:spPr/>
    </dgm:pt>
    <dgm:pt modelId="{75EB4A4F-CC90-4C1F-92EE-EA68DD592665}" type="pres">
      <dgm:prSet presAssocID="{D37E6300-CFF4-42EC-81A7-0D4640CB5F39}" presName="vert1" presStyleCnt="0"/>
      <dgm:spPr/>
    </dgm:pt>
    <dgm:pt modelId="{F87400EB-696A-4198-ACA2-66EC74E41085}" type="pres">
      <dgm:prSet presAssocID="{A985FE19-AF85-4D95-8B63-0CCADCBBE55A}" presName="thickLine" presStyleLbl="alignNode1" presStyleIdx="5" presStyleCnt="6"/>
      <dgm:spPr>
        <a:xfrm>
          <a:off x="0" y="6717546"/>
          <a:ext cx="15940954" cy="0"/>
        </a:xfrm>
        <a:prstGeom prst="line">
          <a:avLst/>
        </a:prstGeom>
        <a:solidFill>
          <a:srgbClr val="0CC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CCC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1CB6CE23-4164-4125-BD68-96F32DEBBAF4}" type="pres">
      <dgm:prSet presAssocID="{A985FE19-AF85-4D95-8B63-0CCADCBBE55A}" presName="horz1" presStyleCnt="0"/>
      <dgm:spPr/>
    </dgm:pt>
    <dgm:pt modelId="{9E2FE993-3E73-4DBA-8833-27155597C74D}" type="pres">
      <dgm:prSet presAssocID="{A985FE19-AF85-4D95-8B63-0CCADCBBE55A}" presName="tx1" presStyleLbl="revTx" presStyleIdx="5" presStyleCnt="6"/>
      <dgm:spPr/>
    </dgm:pt>
    <dgm:pt modelId="{DAD32166-23D7-4373-85E6-11F8FE1F3BE6}" type="pres">
      <dgm:prSet presAssocID="{A985FE19-AF85-4D95-8B63-0CCADCBBE55A}" presName="vert1" presStyleCnt="0"/>
      <dgm:spPr/>
    </dgm:pt>
  </dgm:ptLst>
  <dgm:cxnLst>
    <dgm:cxn modelId="{630D3303-3A41-4F0E-99F5-A575BC9E07B2}" type="presOf" srcId="{A985FE19-AF85-4D95-8B63-0CCADCBBE55A}" destId="{9E2FE993-3E73-4DBA-8833-27155597C74D}" srcOrd="0" destOrd="0" presId="urn:microsoft.com/office/officeart/2008/layout/LinedList"/>
    <dgm:cxn modelId="{A1A69248-AADD-4F0C-B8C3-D6B4D9175C88}" srcId="{ECA0C55C-109F-4529-8EF5-86F08BD429AD}" destId="{515E00B9-EE63-41C4-8EE9-53824D0A0488}" srcOrd="2" destOrd="0" parTransId="{D2C27CBB-882B-4813-8E64-23BE1CE7145D}" sibTransId="{ECCBE61B-0B0E-475A-978B-74C911B05349}"/>
    <dgm:cxn modelId="{839EEB72-ADCF-4E32-9A1D-2128FBF7AE74}" srcId="{ECA0C55C-109F-4529-8EF5-86F08BD429AD}" destId="{A985FE19-AF85-4D95-8B63-0CCADCBBE55A}" srcOrd="5" destOrd="0" parTransId="{942D6886-C6AC-4E98-B0D3-2E021D087C50}" sibTransId="{422B06C8-2478-4A93-AED2-7C56572408BB}"/>
    <dgm:cxn modelId="{EA429673-8752-432F-AD00-2E83A43D93BA}" srcId="{ECA0C55C-109F-4529-8EF5-86F08BD429AD}" destId="{D37E6300-CFF4-42EC-81A7-0D4640CB5F39}" srcOrd="4" destOrd="0" parTransId="{49E42783-B2DB-47BF-ACAD-C1F0DD6EEB1F}" sibTransId="{6C1708D2-657F-48F8-A412-3CC736BBEF45}"/>
    <dgm:cxn modelId="{EDA27557-36B1-4F5D-BA90-DB4A48BC28FA}" srcId="{ECA0C55C-109F-4529-8EF5-86F08BD429AD}" destId="{DDD4ECD5-7924-48D8-8CDC-2C3315ADB4D9}" srcOrd="3" destOrd="0" parTransId="{C2E1424A-349B-4E89-8BA0-1A80C4EB4332}" sibTransId="{B7250395-3C2C-4DB9-A694-00B010B73FFF}"/>
    <dgm:cxn modelId="{BACD0785-8C26-4AA8-BE2F-6B07888499D7}" type="presOf" srcId="{ECA0C55C-109F-4529-8EF5-86F08BD429AD}" destId="{B6342C27-7106-4925-957C-D6C86C42BE93}" srcOrd="0" destOrd="0" presId="urn:microsoft.com/office/officeart/2008/layout/LinedList"/>
    <dgm:cxn modelId="{EF82C887-23F4-4FEF-B8F3-B61EED192F1B}" type="presOf" srcId="{515E00B9-EE63-41C4-8EE9-53824D0A0488}" destId="{BABA5C7C-2BC1-47B9-8773-9A83868CC87E}" srcOrd="0" destOrd="0" presId="urn:microsoft.com/office/officeart/2008/layout/LinedList"/>
    <dgm:cxn modelId="{E1D3D18A-76DE-4A6B-BA8F-16A9EE650D76}" type="presOf" srcId="{4D57E910-BF51-468D-8B10-938400649D0D}" destId="{061DA13E-206F-479B-A959-52EEC0E5BE79}" srcOrd="0" destOrd="0" presId="urn:microsoft.com/office/officeart/2008/layout/LinedList"/>
    <dgm:cxn modelId="{591BE68B-36C4-4AB9-BBA6-CBF7C48AA40D}" srcId="{ECA0C55C-109F-4529-8EF5-86F08BD429AD}" destId="{4D57E910-BF51-468D-8B10-938400649D0D}" srcOrd="0" destOrd="0" parTransId="{38DB2B79-F847-4698-983D-9B838332967E}" sibTransId="{3694600D-32A1-4B70-B492-5FA372B83603}"/>
    <dgm:cxn modelId="{F5D3BF9B-27FA-4AEF-BB7D-EFA02CD565AF}" type="presOf" srcId="{DDD4ECD5-7924-48D8-8CDC-2C3315ADB4D9}" destId="{BF00FA81-DEBF-43D5-9519-1A548EE1A678}" srcOrd="0" destOrd="0" presId="urn:microsoft.com/office/officeart/2008/layout/LinedList"/>
    <dgm:cxn modelId="{93846AEC-0D26-47FA-9A29-D8C05FB2DBE2}" type="presOf" srcId="{D37E6300-CFF4-42EC-81A7-0D4640CB5F39}" destId="{6B2198B1-E9CE-4195-B885-F1220A283094}" srcOrd="0" destOrd="0" presId="urn:microsoft.com/office/officeart/2008/layout/LinedList"/>
    <dgm:cxn modelId="{24D6A1F4-3C19-4EA5-AC9D-88423DFEAA4F}" srcId="{ECA0C55C-109F-4529-8EF5-86F08BD429AD}" destId="{2AECB59C-0F7A-4970-A54F-E1318DC10E16}" srcOrd="1" destOrd="0" parTransId="{EC550FFD-2B51-44D1-9AA1-6797253D8D01}" sibTransId="{A93A3E61-6C78-49B7-8D25-8AE72086EF04}"/>
    <dgm:cxn modelId="{28C480F7-755B-4D76-A9FE-801140B227ED}" type="presOf" srcId="{2AECB59C-0F7A-4970-A54F-E1318DC10E16}" destId="{1FD1F33D-1222-48C6-90BB-208555BCD9C2}" srcOrd="0" destOrd="0" presId="urn:microsoft.com/office/officeart/2008/layout/LinedList"/>
    <dgm:cxn modelId="{428F4917-C822-4843-9C29-EB021AF66680}" type="presParOf" srcId="{B6342C27-7106-4925-957C-D6C86C42BE93}" destId="{4C569B36-4976-489E-A498-F33BAD52E9FF}" srcOrd="0" destOrd="0" presId="urn:microsoft.com/office/officeart/2008/layout/LinedList"/>
    <dgm:cxn modelId="{1F7AA5DC-EC3F-4F97-A932-C326B7FA73A1}" type="presParOf" srcId="{B6342C27-7106-4925-957C-D6C86C42BE93}" destId="{8C4C91E2-B703-4E9D-814E-9A9BD1213D70}" srcOrd="1" destOrd="0" presId="urn:microsoft.com/office/officeart/2008/layout/LinedList"/>
    <dgm:cxn modelId="{BF9B672E-1999-4A78-BC28-F64F2AB4FE6E}" type="presParOf" srcId="{8C4C91E2-B703-4E9D-814E-9A9BD1213D70}" destId="{061DA13E-206F-479B-A959-52EEC0E5BE79}" srcOrd="0" destOrd="0" presId="urn:microsoft.com/office/officeart/2008/layout/LinedList"/>
    <dgm:cxn modelId="{A4338EC0-7633-4D8D-926C-1DC004AAED76}" type="presParOf" srcId="{8C4C91E2-B703-4E9D-814E-9A9BD1213D70}" destId="{2FDF3BF5-EB60-4364-A5E4-B2ACFFC4D65C}" srcOrd="1" destOrd="0" presId="urn:microsoft.com/office/officeart/2008/layout/LinedList"/>
    <dgm:cxn modelId="{655ADD70-7FCB-44BF-AD7F-8C39DF23A0B3}" type="presParOf" srcId="{B6342C27-7106-4925-957C-D6C86C42BE93}" destId="{9F374CD5-5459-4214-B9F6-5B92129B6D29}" srcOrd="2" destOrd="0" presId="urn:microsoft.com/office/officeart/2008/layout/LinedList"/>
    <dgm:cxn modelId="{BB64E3C2-F4E7-4A69-9C89-BEEE8CB1EF30}" type="presParOf" srcId="{B6342C27-7106-4925-957C-D6C86C42BE93}" destId="{AEC1EF61-C0DA-440B-824C-BD2125EFAA2C}" srcOrd="3" destOrd="0" presId="urn:microsoft.com/office/officeart/2008/layout/LinedList"/>
    <dgm:cxn modelId="{C8156FD4-D2E1-4581-842B-9E9598AB61E5}" type="presParOf" srcId="{AEC1EF61-C0DA-440B-824C-BD2125EFAA2C}" destId="{1FD1F33D-1222-48C6-90BB-208555BCD9C2}" srcOrd="0" destOrd="0" presId="urn:microsoft.com/office/officeart/2008/layout/LinedList"/>
    <dgm:cxn modelId="{2AC8C176-15FA-428C-952D-800DBA0299B1}" type="presParOf" srcId="{AEC1EF61-C0DA-440B-824C-BD2125EFAA2C}" destId="{93611404-4CD2-4512-BE95-C9AF75D2B2E6}" srcOrd="1" destOrd="0" presId="urn:microsoft.com/office/officeart/2008/layout/LinedList"/>
    <dgm:cxn modelId="{ECF664AC-C48D-455A-A345-1C7FD6AF598F}" type="presParOf" srcId="{B6342C27-7106-4925-957C-D6C86C42BE93}" destId="{0E48828C-A511-4ACD-A505-8C2C46873AAF}" srcOrd="4" destOrd="0" presId="urn:microsoft.com/office/officeart/2008/layout/LinedList"/>
    <dgm:cxn modelId="{FF2DD871-06CD-461E-95AE-2520C0F69326}" type="presParOf" srcId="{B6342C27-7106-4925-957C-D6C86C42BE93}" destId="{C72E19B9-2DDD-43EC-89DB-0FD61C01E652}" srcOrd="5" destOrd="0" presId="urn:microsoft.com/office/officeart/2008/layout/LinedList"/>
    <dgm:cxn modelId="{7F63278C-4F21-48AB-9425-624C5B5CC928}" type="presParOf" srcId="{C72E19B9-2DDD-43EC-89DB-0FD61C01E652}" destId="{BABA5C7C-2BC1-47B9-8773-9A83868CC87E}" srcOrd="0" destOrd="0" presId="urn:microsoft.com/office/officeart/2008/layout/LinedList"/>
    <dgm:cxn modelId="{926782D4-12BE-40CA-A18B-CD796314118C}" type="presParOf" srcId="{C72E19B9-2DDD-43EC-89DB-0FD61C01E652}" destId="{4C752168-BB64-4605-8289-79E9A687E8C3}" srcOrd="1" destOrd="0" presId="urn:microsoft.com/office/officeart/2008/layout/LinedList"/>
    <dgm:cxn modelId="{FA2F02E4-B103-41CD-ADD7-FD7365165B68}" type="presParOf" srcId="{B6342C27-7106-4925-957C-D6C86C42BE93}" destId="{A63B5994-45FC-49F9-8FD7-BF391A384987}" srcOrd="6" destOrd="0" presId="urn:microsoft.com/office/officeart/2008/layout/LinedList"/>
    <dgm:cxn modelId="{B2098B8B-4532-4EC4-A332-79AC861D411A}" type="presParOf" srcId="{B6342C27-7106-4925-957C-D6C86C42BE93}" destId="{01CAE092-D16A-4BE4-81D6-45B8235AADC1}" srcOrd="7" destOrd="0" presId="urn:microsoft.com/office/officeart/2008/layout/LinedList"/>
    <dgm:cxn modelId="{C16BC355-F30A-431A-8706-36C41DFB42F9}" type="presParOf" srcId="{01CAE092-D16A-4BE4-81D6-45B8235AADC1}" destId="{BF00FA81-DEBF-43D5-9519-1A548EE1A678}" srcOrd="0" destOrd="0" presId="urn:microsoft.com/office/officeart/2008/layout/LinedList"/>
    <dgm:cxn modelId="{FD8C6D49-2ABE-4647-A646-69B318B558D0}" type="presParOf" srcId="{01CAE092-D16A-4BE4-81D6-45B8235AADC1}" destId="{BA9ACDAD-39E6-4B29-B322-69BF1A07432D}" srcOrd="1" destOrd="0" presId="urn:microsoft.com/office/officeart/2008/layout/LinedList"/>
    <dgm:cxn modelId="{CEE76542-9EBC-4D32-9CE1-15B4061FEB6E}" type="presParOf" srcId="{B6342C27-7106-4925-957C-D6C86C42BE93}" destId="{9C2978C2-3E29-421A-8B84-DD3862D483A5}" srcOrd="8" destOrd="0" presId="urn:microsoft.com/office/officeart/2008/layout/LinedList"/>
    <dgm:cxn modelId="{A199C414-9EB4-428E-9178-9AD3AA44BE20}" type="presParOf" srcId="{B6342C27-7106-4925-957C-D6C86C42BE93}" destId="{00F96BC1-1729-4D0D-B398-F19E890F5783}" srcOrd="9" destOrd="0" presId="urn:microsoft.com/office/officeart/2008/layout/LinedList"/>
    <dgm:cxn modelId="{0176FCA9-F3D0-4E60-926F-C3DE56F8B88C}" type="presParOf" srcId="{00F96BC1-1729-4D0D-B398-F19E890F5783}" destId="{6B2198B1-E9CE-4195-B885-F1220A283094}" srcOrd="0" destOrd="0" presId="urn:microsoft.com/office/officeart/2008/layout/LinedList"/>
    <dgm:cxn modelId="{2BA903D0-EAB2-4F0E-84A7-F048D05CB33D}" type="presParOf" srcId="{00F96BC1-1729-4D0D-B398-F19E890F5783}" destId="{75EB4A4F-CC90-4C1F-92EE-EA68DD592665}" srcOrd="1" destOrd="0" presId="urn:microsoft.com/office/officeart/2008/layout/LinedList"/>
    <dgm:cxn modelId="{AA547A2E-F393-4062-ABC3-504182003CBC}" type="presParOf" srcId="{B6342C27-7106-4925-957C-D6C86C42BE93}" destId="{F87400EB-696A-4198-ACA2-66EC74E41085}" srcOrd="10" destOrd="0" presId="urn:microsoft.com/office/officeart/2008/layout/LinedList"/>
    <dgm:cxn modelId="{4CDB6FDE-0C8E-47EF-A1BA-A536B7967700}" type="presParOf" srcId="{B6342C27-7106-4925-957C-D6C86C42BE93}" destId="{1CB6CE23-4164-4125-BD68-96F32DEBBAF4}" srcOrd="11" destOrd="0" presId="urn:microsoft.com/office/officeart/2008/layout/LinedList"/>
    <dgm:cxn modelId="{5D7AA668-4B8C-4FF5-BBBD-47807E93E735}" type="presParOf" srcId="{1CB6CE23-4164-4125-BD68-96F32DEBBAF4}" destId="{9E2FE993-3E73-4DBA-8833-27155597C74D}" srcOrd="0" destOrd="0" presId="urn:microsoft.com/office/officeart/2008/layout/LinedList"/>
    <dgm:cxn modelId="{6421E342-2D52-43D9-8148-75F3FEBBB653}" type="presParOf" srcId="{1CB6CE23-4164-4125-BD68-96F32DEBBAF4}" destId="{DAD32166-23D7-4373-85E6-11F8FE1F3BE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2A03D87-14AC-4E0E-AF2B-3FE8D32DC29B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DO"/>
        </a:p>
      </dgm:t>
    </dgm:pt>
    <dgm:pt modelId="{41ED3FA7-DFB2-4E9F-898A-D249FC2B4017}">
      <dgm:prSet phldrT="[Texto]" phldr="0" custT="1"/>
      <dgm:spPr>
        <a:xfrm>
          <a:off x="1040476" y="21055"/>
          <a:ext cx="14566668" cy="974160"/>
        </a:xfrm>
        <a:prstGeom prst="roundRect">
          <a:avLst/>
        </a:prstGeom>
        <a:solidFill>
          <a:srgbClr val="5C7F91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E1E7EB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DO" sz="1800" b="1" dirty="0">
              <a:solidFill>
                <a:srgbClr val="FFFFFF"/>
              </a:solidFill>
              <a:latin typeface="Arial"/>
              <a:ea typeface="+mn-ea"/>
              <a:cs typeface="+mn-cs"/>
            </a:rPr>
            <a:t>En deudores comerciales, especialmente mayores</a:t>
          </a:r>
          <a:r>
            <a:rPr lang="es-DO" sz="1800" dirty="0">
              <a:solidFill>
                <a:srgbClr val="FFFFFF"/>
              </a:solidFill>
              <a:latin typeface="Arial"/>
              <a:ea typeface="+mn-ea"/>
              <a:cs typeface="+mn-cs"/>
            </a:rPr>
            <a:t>:</a:t>
          </a:r>
        </a:p>
      </dgm:t>
    </dgm:pt>
    <dgm:pt modelId="{8B9F79BD-D921-4D7A-86B5-8A809DB38031}" type="parTrans" cxnId="{D09276E6-6716-457A-890E-77122ED6886F}">
      <dgm:prSet/>
      <dgm:spPr/>
      <dgm:t>
        <a:bodyPr/>
        <a:lstStyle/>
        <a:p>
          <a:endParaRPr lang="es-DO"/>
        </a:p>
      </dgm:t>
    </dgm:pt>
    <dgm:pt modelId="{BEBF37F4-9480-45BF-ACCD-861BD7607A5B}" type="sibTrans" cxnId="{D09276E6-6716-457A-890E-77122ED6886F}">
      <dgm:prSet/>
      <dgm:spPr/>
      <dgm:t>
        <a:bodyPr/>
        <a:lstStyle/>
        <a:p>
          <a:endParaRPr lang="es-DO"/>
        </a:p>
      </dgm:t>
    </dgm:pt>
    <dgm:pt modelId="{077FFE1E-1013-4193-9898-D5854A8F965F}">
      <dgm:prSet phldrT="[Texto]" phldr="0" custT="1"/>
      <dgm:spPr>
        <a:xfrm>
          <a:off x="0" y="508135"/>
          <a:ext cx="20809527" cy="3430350"/>
        </a:xfrm>
        <a:prstGeom prst="rect">
          <a:avLst/>
        </a:prstGeom>
        <a:solidFill>
          <a:srgbClr val="E1E7EB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5C7F91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es-DO" sz="180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ea typeface="+mn-ea"/>
              <a:cs typeface="+mn-cs"/>
            </a:rPr>
            <a:t>Flujos de efectivo</a:t>
          </a:r>
        </a:p>
      </dgm:t>
    </dgm:pt>
    <dgm:pt modelId="{3747B306-E551-436E-BFE1-F2978CCD682B}" type="parTrans" cxnId="{E7178574-B2FD-4865-9E18-ABFFB2296C2F}">
      <dgm:prSet/>
      <dgm:spPr/>
      <dgm:t>
        <a:bodyPr/>
        <a:lstStyle/>
        <a:p>
          <a:endParaRPr lang="es-DO"/>
        </a:p>
      </dgm:t>
    </dgm:pt>
    <dgm:pt modelId="{4F75FDD4-44EA-489B-BB96-A1A7A0202634}" type="sibTrans" cxnId="{E7178574-B2FD-4865-9E18-ABFFB2296C2F}">
      <dgm:prSet/>
      <dgm:spPr/>
      <dgm:t>
        <a:bodyPr/>
        <a:lstStyle/>
        <a:p>
          <a:endParaRPr lang="es-DO"/>
        </a:p>
      </dgm:t>
    </dgm:pt>
    <dgm:pt modelId="{CCAF605A-03E1-40F3-B537-551C46F2B398}">
      <dgm:prSet phldrT="[Texto]" phldr="0" custT="1"/>
      <dgm:spPr>
        <a:xfrm>
          <a:off x="0" y="508135"/>
          <a:ext cx="20809527" cy="3430350"/>
        </a:xfrm>
        <a:prstGeom prst="rect">
          <a:avLst/>
        </a:prstGeom>
        <a:solidFill>
          <a:srgbClr val="E1E7EB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5C7F91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es-DO" sz="180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ea typeface="+mn-ea"/>
              <a:cs typeface="+mn-cs"/>
            </a:rPr>
            <a:t>Liquidez</a:t>
          </a:r>
        </a:p>
      </dgm:t>
    </dgm:pt>
    <dgm:pt modelId="{1C023448-78B2-42E1-9FF2-78A36C0A4BD3}" type="parTrans" cxnId="{95463188-A456-4E36-BA43-4E06D1E432B4}">
      <dgm:prSet/>
      <dgm:spPr/>
      <dgm:t>
        <a:bodyPr/>
        <a:lstStyle/>
        <a:p>
          <a:endParaRPr lang="es-DO"/>
        </a:p>
      </dgm:t>
    </dgm:pt>
    <dgm:pt modelId="{6107980E-0304-4F48-AE11-D780C00CE741}" type="sibTrans" cxnId="{95463188-A456-4E36-BA43-4E06D1E432B4}">
      <dgm:prSet/>
      <dgm:spPr/>
      <dgm:t>
        <a:bodyPr/>
        <a:lstStyle/>
        <a:p>
          <a:endParaRPr lang="es-DO"/>
        </a:p>
      </dgm:t>
    </dgm:pt>
    <dgm:pt modelId="{CF0E298D-B64A-4C67-8E92-5C2F3F6743E8}">
      <dgm:prSet phldrT="[Texto]" phldr="0" custT="1"/>
      <dgm:spPr>
        <a:xfrm>
          <a:off x="1040476" y="4116685"/>
          <a:ext cx="14566668" cy="974160"/>
        </a:xfrm>
        <a:prstGeom prst="roundRect">
          <a:avLst/>
        </a:prstGeom>
        <a:solidFill>
          <a:srgbClr val="5C7F91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E1E7EB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DO" sz="1800" b="1" dirty="0">
              <a:solidFill>
                <a:srgbClr val="FFFFFF"/>
              </a:solidFill>
              <a:latin typeface="Arial"/>
              <a:ea typeface="+mn-ea"/>
              <a:cs typeface="+mn-cs"/>
            </a:rPr>
            <a:t>En menores y medianos:</a:t>
          </a:r>
        </a:p>
      </dgm:t>
    </dgm:pt>
    <dgm:pt modelId="{BDFB81CF-9FAE-4C72-87F6-5DD8DF9D6642}" type="parTrans" cxnId="{5363CC78-4E6C-4DA5-B720-01EB680DFE91}">
      <dgm:prSet/>
      <dgm:spPr/>
      <dgm:t>
        <a:bodyPr/>
        <a:lstStyle/>
        <a:p>
          <a:endParaRPr lang="es-DO"/>
        </a:p>
      </dgm:t>
    </dgm:pt>
    <dgm:pt modelId="{A6A8DB70-6A87-45DD-86FA-775902E73143}" type="sibTrans" cxnId="{5363CC78-4E6C-4DA5-B720-01EB680DFE91}">
      <dgm:prSet/>
      <dgm:spPr/>
      <dgm:t>
        <a:bodyPr/>
        <a:lstStyle/>
        <a:p>
          <a:endParaRPr lang="es-DO"/>
        </a:p>
      </dgm:t>
    </dgm:pt>
    <dgm:pt modelId="{D248DD05-626F-4388-9587-F171C3EE411B}">
      <dgm:prSet phldrT="[Texto]" phldr="0" custT="1"/>
      <dgm:spPr>
        <a:xfrm>
          <a:off x="0" y="4603765"/>
          <a:ext cx="20809527" cy="2390850"/>
        </a:xfrm>
        <a:prstGeom prst="rect">
          <a:avLst/>
        </a:prstGeom>
        <a:solidFill>
          <a:srgbClr val="E1E7EB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5C7F91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es-DO" sz="180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ea typeface="+mn-ea"/>
              <a:cs typeface="+mn-cs"/>
            </a:rPr>
            <a:t>Morosidad</a:t>
          </a:r>
        </a:p>
      </dgm:t>
    </dgm:pt>
    <dgm:pt modelId="{BC8ADDFC-FE3B-4C31-A2A5-1B37D45464F2}" type="parTrans" cxnId="{5132366C-0406-410C-AAA1-277070E877F9}">
      <dgm:prSet/>
      <dgm:spPr/>
      <dgm:t>
        <a:bodyPr/>
        <a:lstStyle/>
        <a:p>
          <a:endParaRPr lang="es-DO"/>
        </a:p>
      </dgm:t>
    </dgm:pt>
    <dgm:pt modelId="{79C3690A-A9EF-4154-BD59-6F78C63EE66B}" type="sibTrans" cxnId="{5132366C-0406-410C-AAA1-277070E877F9}">
      <dgm:prSet/>
      <dgm:spPr/>
      <dgm:t>
        <a:bodyPr/>
        <a:lstStyle/>
        <a:p>
          <a:endParaRPr lang="es-DO"/>
        </a:p>
      </dgm:t>
    </dgm:pt>
    <dgm:pt modelId="{40EEEC0D-EDC5-4451-A73E-188A99AB8029}">
      <dgm:prSet phldrT="[Texto]" phldr="0" custT="1"/>
      <dgm:spPr>
        <a:xfrm>
          <a:off x="0" y="4603765"/>
          <a:ext cx="20809527" cy="2390850"/>
        </a:xfrm>
        <a:prstGeom prst="rect">
          <a:avLst/>
        </a:prstGeom>
        <a:solidFill>
          <a:srgbClr val="E1E7EB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5C7F91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es-DO" sz="180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ea typeface="+mn-ea"/>
              <a:cs typeface="+mn-cs"/>
            </a:rPr>
            <a:t>Comportamiento de pago</a:t>
          </a:r>
        </a:p>
      </dgm:t>
    </dgm:pt>
    <dgm:pt modelId="{D4A3B3A1-B43D-4FEB-B340-24D4998ACAD1}" type="parTrans" cxnId="{3A598461-6D97-4F5F-BBF9-BB4BEE9034C2}">
      <dgm:prSet/>
      <dgm:spPr/>
      <dgm:t>
        <a:bodyPr/>
        <a:lstStyle/>
        <a:p>
          <a:endParaRPr lang="es-DO"/>
        </a:p>
      </dgm:t>
    </dgm:pt>
    <dgm:pt modelId="{080301F8-EE3F-4066-960C-F01CECAA5030}" type="sibTrans" cxnId="{3A598461-6D97-4F5F-BBF9-BB4BEE9034C2}">
      <dgm:prSet/>
      <dgm:spPr/>
      <dgm:t>
        <a:bodyPr/>
        <a:lstStyle/>
        <a:p>
          <a:endParaRPr lang="es-DO"/>
        </a:p>
      </dgm:t>
    </dgm:pt>
    <dgm:pt modelId="{A0EF2302-8A8D-42D9-BB62-78D6912CDA8A}">
      <dgm:prSet phldrT="[Texto]" phldr="0" custT="1"/>
      <dgm:spPr>
        <a:xfrm>
          <a:off x="1040476" y="7172815"/>
          <a:ext cx="14566668" cy="974160"/>
        </a:xfrm>
        <a:prstGeom prst="roundRect">
          <a:avLst/>
        </a:prstGeom>
        <a:solidFill>
          <a:srgbClr val="5C7F91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E1E7EB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DO" sz="1800" b="1" dirty="0">
              <a:solidFill>
                <a:srgbClr val="FFFFFF"/>
              </a:solidFill>
              <a:latin typeface="Arial"/>
              <a:ea typeface="+mn-ea"/>
              <a:cs typeface="+mn-cs"/>
            </a:rPr>
            <a:t>En consumo e hipotecarios:</a:t>
          </a:r>
        </a:p>
      </dgm:t>
    </dgm:pt>
    <dgm:pt modelId="{F7DE6300-7840-4451-947B-C4CDCCD7BB15}" type="parTrans" cxnId="{EFF17C87-C09C-46CB-86AE-6A4B6D2C89F2}">
      <dgm:prSet/>
      <dgm:spPr/>
      <dgm:t>
        <a:bodyPr/>
        <a:lstStyle/>
        <a:p>
          <a:endParaRPr lang="es-DO"/>
        </a:p>
      </dgm:t>
    </dgm:pt>
    <dgm:pt modelId="{62E92A01-A420-4535-AF71-BA9CA928EF11}" type="sibTrans" cxnId="{EFF17C87-C09C-46CB-86AE-6A4B6D2C89F2}">
      <dgm:prSet/>
      <dgm:spPr/>
      <dgm:t>
        <a:bodyPr/>
        <a:lstStyle/>
        <a:p>
          <a:endParaRPr lang="es-DO"/>
        </a:p>
      </dgm:t>
    </dgm:pt>
    <dgm:pt modelId="{F393D531-BDB4-4A67-AC08-6564C4299424}">
      <dgm:prSet phldrT="[Texto]" phldr="0" custT="1"/>
      <dgm:spPr>
        <a:xfrm>
          <a:off x="0" y="7659895"/>
          <a:ext cx="20809527" cy="1377337"/>
        </a:xfrm>
        <a:prstGeom prst="rect">
          <a:avLst/>
        </a:prstGeom>
        <a:solidFill>
          <a:srgbClr val="E1E7EB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5C7F91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es-DO" sz="180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ea typeface="+mn-ea"/>
              <a:cs typeface="+mn-cs"/>
            </a:rPr>
            <a:t>Morosidad</a:t>
          </a:r>
          <a:r>
            <a:rPr lang="es-DO" sz="120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ea typeface="+mn-ea"/>
              <a:cs typeface="+mn-cs"/>
            </a:rPr>
            <a:t> </a:t>
          </a:r>
        </a:p>
      </dgm:t>
    </dgm:pt>
    <dgm:pt modelId="{579A890D-5495-4546-A135-D660F2331C78}" type="parTrans" cxnId="{79D0E438-052D-43D2-8377-91BB384749C1}">
      <dgm:prSet/>
      <dgm:spPr/>
      <dgm:t>
        <a:bodyPr/>
        <a:lstStyle/>
        <a:p>
          <a:endParaRPr lang="es-DO"/>
        </a:p>
      </dgm:t>
    </dgm:pt>
    <dgm:pt modelId="{CBC451D4-2B3B-4983-932D-0ADFF164E684}" type="sibTrans" cxnId="{79D0E438-052D-43D2-8377-91BB384749C1}">
      <dgm:prSet/>
      <dgm:spPr/>
      <dgm:t>
        <a:bodyPr/>
        <a:lstStyle/>
        <a:p>
          <a:endParaRPr lang="es-DO"/>
        </a:p>
      </dgm:t>
    </dgm:pt>
    <dgm:pt modelId="{3562A18E-CCD1-46A8-A1AD-B1CB61BB9D14}">
      <dgm:prSet phldrT="[Texto]" phldr="0" custT="1"/>
      <dgm:spPr>
        <a:xfrm>
          <a:off x="0" y="508135"/>
          <a:ext cx="20809527" cy="3430350"/>
        </a:xfrm>
        <a:prstGeom prst="rect">
          <a:avLst/>
        </a:prstGeom>
        <a:solidFill>
          <a:srgbClr val="E1E7EB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5C7F91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es-DO" sz="180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ea typeface="+mn-ea"/>
              <a:cs typeface="+mn-cs"/>
            </a:rPr>
            <a:t>Apalancamiento</a:t>
          </a:r>
        </a:p>
      </dgm:t>
    </dgm:pt>
    <dgm:pt modelId="{06686173-F4D1-459D-A0E7-EB860C186BB9}" type="parTrans" cxnId="{189AA165-5E7C-42CB-B203-869DAE97FDE1}">
      <dgm:prSet/>
      <dgm:spPr/>
      <dgm:t>
        <a:bodyPr/>
        <a:lstStyle/>
        <a:p>
          <a:endParaRPr lang="es-DO"/>
        </a:p>
      </dgm:t>
    </dgm:pt>
    <dgm:pt modelId="{5449A959-622F-4463-895E-1B9212E269ED}" type="sibTrans" cxnId="{189AA165-5E7C-42CB-B203-869DAE97FDE1}">
      <dgm:prSet/>
      <dgm:spPr/>
      <dgm:t>
        <a:bodyPr/>
        <a:lstStyle/>
        <a:p>
          <a:endParaRPr lang="es-DO"/>
        </a:p>
      </dgm:t>
    </dgm:pt>
    <dgm:pt modelId="{FEF5ABED-86A6-43D7-80F8-F66635FA3969}">
      <dgm:prSet phldrT="[Texto]" phldr="0" custT="1"/>
      <dgm:spPr>
        <a:xfrm>
          <a:off x="0" y="508135"/>
          <a:ext cx="20809527" cy="3430350"/>
        </a:xfrm>
        <a:prstGeom prst="rect">
          <a:avLst/>
        </a:prstGeom>
        <a:solidFill>
          <a:srgbClr val="E1E7EB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5C7F91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es-DO" sz="180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ea typeface="+mn-ea"/>
              <a:cs typeface="+mn-cs"/>
            </a:rPr>
            <a:t>Rentabilidad y eficiencia </a:t>
          </a:r>
        </a:p>
      </dgm:t>
    </dgm:pt>
    <dgm:pt modelId="{3E84C5B2-C8F2-400A-937B-3EEC0CDD1F01}" type="parTrans" cxnId="{09A16436-A8FC-4443-A23E-4F045218BF25}">
      <dgm:prSet/>
      <dgm:spPr/>
      <dgm:t>
        <a:bodyPr/>
        <a:lstStyle/>
        <a:p>
          <a:endParaRPr lang="es-DO"/>
        </a:p>
      </dgm:t>
    </dgm:pt>
    <dgm:pt modelId="{EA875FB6-E25E-4E55-90A2-F05EC3C142CE}" type="sibTrans" cxnId="{09A16436-A8FC-4443-A23E-4F045218BF25}">
      <dgm:prSet/>
      <dgm:spPr/>
      <dgm:t>
        <a:bodyPr/>
        <a:lstStyle/>
        <a:p>
          <a:endParaRPr lang="es-DO"/>
        </a:p>
      </dgm:t>
    </dgm:pt>
    <dgm:pt modelId="{341667F9-6E40-43BE-A833-9CE1C9957D8A}">
      <dgm:prSet phldrT="[Texto]" phldr="0" custT="1"/>
      <dgm:spPr>
        <a:xfrm>
          <a:off x="0" y="508135"/>
          <a:ext cx="20809527" cy="3430350"/>
        </a:xfrm>
        <a:prstGeom prst="rect">
          <a:avLst/>
        </a:prstGeom>
        <a:solidFill>
          <a:srgbClr val="E1E7EB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5C7F91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es-DO" sz="180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ea typeface="+mn-ea"/>
              <a:cs typeface="+mn-cs"/>
            </a:rPr>
            <a:t>Sensibilidad a escenarios adversos</a:t>
          </a:r>
        </a:p>
      </dgm:t>
    </dgm:pt>
    <dgm:pt modelId="{724554F1-9C17-4D9E-AE19-09D2790DEB97}" type="parTrans" cxnId="{62A7E553-A3BC-4D4F-8A8D-BC1A9E42E9F3}">
      <dgm:prSet/>
      <dgm:spPr/>
      <dgm:t>
        <a:bodyPr/>
        <a:lstStyle/>
        <a:p>
          <a:endParaRPr lang="es-DO"/>
        </a:p>
      </dgm:t>
    </dgm:pt>
    <dgm:pt modelId="{7A1B89FC-0FB3-4623-A200-0348F9EB7094}" type="sibTrans" cxnId="{62A7E553-A3BC-4D4F-8A8D-BC1A9E42E9F3}">
      <dgm:prSet/>
      <dgm:spPr/>
      <dgm:t>
        <a:bodyPr/>
        <a:lstStyle/>
        <a:p>
          <a:endParaRPr lang="es-DO"/>
        </a:p>
      </dgm:t>
    </dgm:pt>
    <dgm:pt modelId="{417D00AA-5698-425E-B6F5-5D0E73E12941}">
      <dgm:prSet phldrT="[Texto]" phldr="0" custT="1"/>
      <dgm:spPr>
        <a:xfrm>
          <a:off x="0" y="4603765"/>
          <a:ext cx="20809527" cy="2390850"/>
        </a:xfrm>
        <a:prstGeom prst="rect">
          <a:avLst/>
        </a:prstGeom>
        <a:solidFill>
          <a:srgbClr val="E1E7EB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5C7F91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es-DO" sz="180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ea typeface="+mn-ea"/>
              <a:cs typeface="+mn-cs"/>
            </a:rPr>
            <a:t>Información disponible</a:t>
          </a:r>
        </a:p>
      </dgm:t>
    </dgm:pt>
    <dgm:pt modelId="{CF3B0F1A-838D-4303-BBF3-65A5B11C7253}" type="parTrans" cxnId="{5575D9CF-F702-4835-A0E9-9B423B0FF40E}">
      <dgm:prSet/>
      <dgm:spPr/>
      <dgm:t>
        <a:bodyPr/>
        <a:lstStyle/>
        <a:p>
          <a:endParaRPr lang="es-DO"/>
        </a:p>
      </dgm:t>
    </dgm:pt>
    <dgm:pt modelId="{0650A5CC-7077-43B2-9CA6-FF069733B5D9}" type="sibTrans" cxnId="{5575D9CF-F702-4835-A0E9-9B423B0FF40E}">
      <dgm:prSet/>
      <dgm:spPr/>
      <dgm:t>
        <a:bodyPr/>
        <a:lstStyle/>
        <a:p>
          <a:endParaRPr lang="es-DO"/>
        </a:p>
      </dgm:t>
    </dgm:pt>
    <dgm:pt modelId="{24AD3067-82F5-4DC6-A4B5-70396B7A73C4}" type="pres">
      <dgm:prSet presAssocID="{52A03D87-14AC-4E0E-AF2B-3FE8D32DC29B}" presName="linear" presStyleCnt="0">
        <dgm:presLayoutVars>
          <dgm:dir/>
          <dgm:animLvl val="lvl"/>
          <dgm:resizeHandles val="exact"/>
        </dgm:presLayoutVars>
      </dgm:prSet>
      <dgm:spPr/>
    </dgm:pt>
    <dgm:pt modelId="{4633EEBC-BC4F-4CE7-861B-CF843B8581DB}" type="pres">
      <dgm:prSet presAssocID="{41ED3FA7-DFB2-4E9F-898A-D249FC2B4017}" presName="parentLin" presStyleCnt="0"/>
      <dgm:spPr/>
    </dgm:pt>
    <dgm:pt modelId="{8EABD9B3-2135-44CA-A0F3-5A22E6B9F770}" type="pres">
      <dgm:prSet presAssocID="{41ED3FA7-DFB2-4E9F-898A-D249FC2B4017}" presName="parentLeftMargin" presStyleLbl="node1" presStyleIdx="0" presStyleCnt="3"/>
      <dgm:spPr/>
    </dgm:pt>
    <dgm:pt modelId="{F523F605-0C73-4FC9-BAD4-7BD1EAA6D42C}" type="pres">
      <dgm:prSet presAssocID="{41ED3FA7-DFB2-4E9F-898A-D249FC2B401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4FC717A-69B2-4D96-8D8B-3A532569A283}" type="pres">
      <dgm:prSet presAssocID="{41ED3FA7-DFB2-4E9F-898A-D249FC2B4017}" presName="negativeSpace" presStyleCnt="0"/>
      <dgm:spPr/>
    </dgm:pt>
    <dgm:pt modelId="{4C7A8083-F409-4734-9127-4695179DA384}" type="pres">
      <dgm:prSet presAssocID="{41ED3FA7-DFB2-4E9F-898A-D249FC2B4017}" presName="childText" presStyleLbl="conFgAcc1" presStyleIdx="0" presStyleCnt="3">
        <dgm:presLayoutVars>
          <dgm:bulletEnabled val="1"/>
        </dgm:presLayoutVars>
      </dgm:prSet>
      <dgm:spPr/>
    </dgm:pt>
    <dgm:pt modelId="{1C0D6CCC-503D-435C-8254-75713200C68A}" type="pres">
      <dgm:prSet presAssocID="{BEBF37F4-9480-45BF-ACCD-861BD7607A5B}" presName="spaceBetweenRectangles" presStyleCnt="0"/>
      <dgm:spPr/>
    </dgm:pt>
    <dgm:pt modelId="{0D4ED948-CAA5-4618-9CA1-59DAAB325EA7}" type="pres">
      <dgm:prSet presAssocID="{CF0E298D-B64A-4C67-8E92-5C2F3F6743E8}" presName="parentLin" presStyleCnt="0"/>
      <dgm:spPr/>
    </dgm:pt>
    <dgm:pt modelId="{D15B1818-C4C4-4C26-9DA7-CF0ACD449FFB}" type="pres">
      <dgm:prSet presAssocID="{CF0E298D-B64A-4C67-8E92-5C2F3F6743E8}" presName="parentLeftMargin" presStyleLbl="node1" presStyleIdx="0" presStyleCnt="3"/>
      <dgm:spPr/>
    </dgm:pt>
    <dgm:pt modelId="{2ADC4F9A-5803-4DA2-8F23-63E239C26036}" type="pres">
      <dgm:prSet presAssocID="{CF0E298D-B64A-4C67-8E92-5C2F3F6743E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0789330-DA1F-406C-A7F3-D3A0CBB634B2}" type="pres">
      <dgm:prSet presAssocID="{CF0E298D-B64A-4C67-8E92-5C2F3F6743E8}" presName="negativeSpace" presStyleCnt="0"/>
      <dgm:spPr/>
    </dgm:pt>
    <dgm:pt modelId="{A3D320B3-1540-4726-BED3-84C739CF4F34}" type="pres">
      <dgm:prSet presAssocID="{CF0E298D-B64A-4C67-8E92-5C2F3F6743E8}" presName="childText" presStyleLbl="conFgAcc1" presStyleIdx="1" presStyleCnt="3">
        <dgm:presLayoutVars>
          <dgm:bulletEnabled val="1"/>
        </dgm:presLayoutVars>
      </dgm:prSet>
      <dgm:spPr/>
    </dgm:pt>
    <dgm:pt modelId="{EDD3659E-290F-44A6-9085-3BCD50BCC78E}" type="pres">
      <dgm:prSet presAssocID="{A6A8DB70-6A87-45DD-86FA-775902E73143}" presName="spaceBetweenRectangles" presStyleCnt="0"/>
      <dgm:spPr/>
    </dgm:pt>
    <dgm:pt modelId="{319D4708-EC62-4FE3-86D2-C375F9352DD2}" type="pres">
      <dgm:prSet presAssocID="{A0EF2302-8A8D-42D9-BB62-78D6912CDA8A}" presName="parentLin" presStyleCnt="0"/>
      <dgm:spPr/>
    </dgm:pt>
    <dgm:pt modelId="{BECFC2D3-E700-4FEB-9725-CFA6283A237D}" type="pres">
      <dgm:prSet presAssocID="{A0EF2302-8A8D-42D9-BB62-78D6912CDA8A}" presName="parentLeftMargin" presStyleLbl="node1" presStyleIdx="1" presStyleCnt="3"/>
      <dgm:spPr/>
    </dgm:pt>
    <dgm:pt modelId="{0BAEAF02-2B89-4925-82B9-7A991C475B77}" type="pres">
      <dgm:prSet presAssocID="{A0EF2302-8A8D-42D9-BB62-78D6912CDA8A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0D7ABC77-DBFA-44A4-9B96-8CD5DB9FBC7A}" type="pres">
      <dgm:prSet presAssocID="{A0EF2302-8A8D-42D9-BB62-78D6912CDA8A}" presName="negativeSpace" presStyleCnt="0"/>
      <dgm:spPr/>
    </dgm:pt>
    <dgm:pt modelId="{5201B567-2F4D-4EA9-A9BA-A02FB1E003EC}" type="pres">
      <dgm:prSet presAssocID="{A0EF2302-8A8D-42D9-BB62-78D6912CDA8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6453703-FE98-4CD3-BA70-CECDBF0297B7}" type="presOf" srcId="{D248DD05-626F-4388-9587-F171C3EE411B}" destId="{A3D320B3-1540-4726-BED3-84C739CF4F34}" srcOrd="0" destOrd="0" presId="urn:microsoft.com/office/officeart/2005/8/layout/list1"/>
    <dgm:cxn modelId="{3EE7BD08-D01D-43AD-941A-8E0850C81513}" type="presOf" srcId="{41ED3FA7-DFB2-4E9F-898A-D249FC2B4017}" destId="{8EABD9B3-2135-44CA-A0F3-5A22E6B9F770}" srcOrd="0" destOrd="0" presId="urn:microsoft.com/office/officeart/2005/8/layout/list1"/>
    <dgm:cxn modelId="{D723D411-3C6C-4AF2-B261-19F84203CD98}" type="presOf" srcId="{A0EF2302-8A8D-42D9-BB62-78D6912CDA8A}" destId="{0BAEAF02-2B89-4925-82B9-7A991C475B77}" srcOrd="1" destOrd="0" presId="urn:microsoft.com/office/officeart/2005/8/layout/list1"/>
    <dgm:cxn modelId="{A4809412-2878-4114-A71D-E86AA29902D5}" type="presOf" srcId="{CF0E298D-B64A-4C67-8E92-5C2F3F6743E8}" destId="{2ADC4F9A-5803-4DA2-8F23-63E239C26036}" srcOrd="1" destOrd="0" presId="urn:microsoft.com/office/officeart/2005/8/layout/list1"/>
    <dgm:cxn modelId="{FFAF391E-23D9-4B06-8099-CB982F42CB26}" type="presOf" srcId="{40EEEC0D-EDC5-4451-A73E-188A99AB8029}" destId="{A3D320B3-1540-4726-BED3-84C739CF4F34}" srcOrd="0" destOrd="1" presId="urn:microsoft.com/office/officeart/2005/8/layout/list1"/>
    <dgm:cxn modelId="{D8DF1D30-ED75-482D-8709-F0845BDF6FC0}" type="presOf" srcId="{A0EF2302-8A8D-42D9-BB62-78D6912CDA8A}" destId="{BECFC2D3-E700-4FEB-9725-CFA6283A237D}" srcOrd="0" destOrd="0" presId="urn:microsoft.com/office/officeart/2005/8/layout/list1"/>
    <dgm:cxn modelId="{09A16436-A8FC-4443-A23E-4F045218BF25}" srcId="{41ED3FA7-DFB2-4E9F-898A-D249FC2B4017}" destId="{FEF5ABED-86A6-43D7-80F8-F66635FA3969}" srcOrd="3" destOrd="0" parTransId="{3E84C5B2-C8F2-400A-937B-3EEC0CDD1F01}" sibTransId="{EA875FB6-E25E-4E55-90A2-F05EC3C142CE}"/>
    <dgm:cxn modelId="{79D0E438-052D-43D2-8377-91BB384749C1}" srcId="{A0EF2302-8A8D-42D9-BB62-78D6912CDA8A}" destId="{F393D531-BDB4-4A67-AC08-6564C4299424}" srcOrd="0" destOrd="0" parTransId="{579A890D-5495-4546-A135-D660F2331C78}" sibTransId="{CBC451D4-2B3B-4983-932D-0ADFF164E684}"/>
    <dgm:cxn modelId="{3A598461-6D97-4F5F-BBF9-BB4BEE9034C2}" srcId="{CF0E298D-B64A-4C67-8E92-5C2F3F6743E8}" destId="{40EEEC0D-EDC5-4451-A73E-188A99AB8029}" srcOrd="1" destOrd="0" parTransId="{D4A3B3A1-B43D-4FEB-B340-24D4998ACAD1}" sibTransId="{080301F8-EE3F-4066-960C-F01CECAA5030}"/>
    <dgm:cxn modelId="{189AA165-5E7C-42CB-B203-869DAE97FDE1}" srcId="{41ED3FA7-DFB2-4E9F-898A-D249FC2B4017}" destId="{3562A18E-CCD1-46A8-A1AD-B1CB61BB9D14}" srcOrd="2" destOrd="0" parTransId="{06686173-F4D1-459D-A0E7-EB860C186BB9}" sibTransId="{5449A959-622F-4463-895E-1B9212E269ED}"/>
    <dgm:cxn modelId="{41E6A365-2E54-4322-9C34-3EEF7C7564A9}" type="presOf" srcId="{417D00AA-5698-425E-B6F5-5D0E73E12941}" destId="{A3D320B3-1540-4726-BED3-84C739CF4F34}" srcOrd="0" destOrd="2" presId="urn:microsoft.com/office/officeart/2005/8/layout/list1"/>
    <dgm:cxn modelId="{8CB42067-759F-4CB5-9A84-C420DFDF1900}" type="presOf" srcId="{FEF5ABED-86A6-43D7-80F8-F66635FA3969}" destId="{4C7A8083-F409-4734-9127-4695179DA384}" srcOrd="0" destOrd="3" presId="urn:microsoft.com/office/officeart/2005/8/layout/list1"/>
    <dgm:cxn modelId="{5132366C-0406-410C-AAA1-277070E877F9}" srcId="{CF0E298D-B64A-4C67-8E92-5C2F3F6743E8}" destId="{D248DD05-626F-4388-9587-F171C3EE411B}" srcOrd="0" destOrd="0" parTransId="{BC8ADDFC-FE3B-4C31-A2A5-1B37D45464F2}" sibTransId="{79C3690A-A9EF-4154-BD59-6F78C63EE66B}"/>
    <dgm:cxn modelId="{62A7E553-A3BC-4D4F-8A8D-BC1A9E42E9F3}" srcId="{41ED3FA7-DFB2-4E9F-898A-D249FC2B4017}" destId="{341667F9-6E40-43BE-A833-9CE1C9957D8A}" srcOrd="4" destOrd="0" parTransId="{724554F1-9C17-4D9E-AE19-09D2790DEB97}" sibTransId="{7A1B89FC-0FB3-4623-A200-0348F9EB7094}"/>
    <dgm:cxn modelId="{E7178574-B2FD-4865-9E18-ABFFB2296C2F}" srcId="{41ED3FA7-DFB2-4E9F-898A-D249FC2B4017}" destId="{077FFE1E-1013-4193-9898-D5854A8F965F}" srcOrd="0" destOrd="0" parTransId="{3747B306-E551-436E-BFE1-F2978CCD682B}" sibTransId="{4F75FDD4-44EA-489B-BB96-A1A7A0202634}"/>
    <dgm:cxn modelId="{2A7F1755-9110-4535-B8EC-E52F0744497F}" type="presOf" srcId="{52A03D87-14AC-4E0E-AF2B-3FE8D32DC29B}" destId="{24AD3067-82F5-4DC6-A4B5-70396B7A73C4}" srcOrd="0" destOrd="0" presId="urn:microsoft.com/office/officeart/2005/8/layout/list1"/>
    <dgm:cxn modelId="{BEF72577-FDF7-4E5D-BF35-ABE9EFE65F11}" type="presOf" srcId="{341667F9-6E40-43BE-A833-9CE1C9957D8A}" destId="{4C7A8083-F409-4734-9127-4695179DA384}" srcOrd="0" destOrd="4" presId="urn:microsoft.com/office/officeart/2005/8/layout/list1"/>
    <dgm:cxn modelId="{5363CC78-4E6C-4DA5-B720-01EB680DFE91}" srcId="{52A03D87-14AC-4E0E-AF2B-3FE8D32DC29B}" destId="{CF0E298D-B64A-4C67-8E92-5C2F3F6743E8}" srcOrd="1" destOrd="0" parTransId="{BDFB81CF-9FAE-4C72-87F6-5DD8DF9D6642}" sibTransId="{A6A8DB70-6A87-45DD-86FA-775902E73143}"/>
    <dgm:cxn modelId="{FC5F8E84-5F7D-4930-A4B6-96389713BD7B}" type="presOf" srcId="{077FFE1E-1013-4193-9898-D5854A8F965F}" destId="{4C7A8083-F409-4734-9127-4695179DA384}" srcOrd="0" destOrd="0" presId="urn:microsoft.com/office/officeart/2005/8/layout/list1"/>
    <dgm:cxn modelId="{EFF17C87-C09C-46CB-86AE-6A4B6D2C89F2}" srcId="{52A03D87-14AC-4E0E-AF2B-3FE8D32DC29B}" destId="{A0EF2302-8A8D-42D9-BB62-78D6912CDA8A}" srcOrd="2" destOrd="0" parTransId="{F7DE6300-7840-4451-947B-C4CDCCD7BB15}" sibTransId="{62E92A01-A420-4535-AF71-BA9CA928EF11}"/>
    <dgm:cxn modelId="{95463188-A456-4E36-BA43-4E06D1E432B4}" srcId="{41ED3FA7-DFB2-4E9F-898A-D249FC2B4017}" destId="{CCAF605A-03E1-40F3-B537-551C46F2B398}" srcOrd="1" destOrd="0" parTransId="{1C023448-78B2-42E1-9FF2-78A36C0A4BD3}" sibTransId="{6107980E-0304-4F48-AE11-D780C00CE741}"/>
    <dgm:cxn modelId="{68DE1FA6-D23B-4838-B93A-80444DE0BCC2}" type="presOf" srcId="{CCAF605A-03E1-40F3-B537-551C46F2B398}" destId="{4C7A8083-F409-4734-9127-4695179DA384}" srcOrd="0" destOrd="1" presId="urn:microsoft.com/office/officeart/2005/8/layout/list1"/>
    <dgm:cxn modelId="{A3361EAB-B050-4AE3-9C60-7552871DAD3B}" type="presOf" srcId="{41ED3FA7-DFB2-4E9F-898A-D249FC2B4017}" destId="{F523F605-0C73-4FC9-BAD4-7BD1EAA6D42C}" srcOrd="1" destOrd="0" presId="urn:microsoft.com/office/officeart/2005/8/layout/list1"/>
    <dgm:cxn modelId="{EFE81AAF-3440-48B0-931B-F1228C963400}" type="presOf" srcId="{CF0E298D-B64A-4C67-8E92-5C2F3F6743E8}" destId="{D15B1818-C4C4-4C26-9DA7-CF0ACD449FFB}" srcOrd="0" destOrd="0" presId="urn:microsoft.com/office/officeart/2005/8/layout/list1"/>
    <dgm:cxn modelId="{5575D9CF-F702-4835-A0E9-9B423B0FF40E}" srcId="{CF0E298D-B64A-4C67-8E92-5C2F3F6743E8}" destId="{417D00AA-5698-425E-B6F5-5D0E73E12941}" srcOrd="2" destOrd="0" parTransId="{CF3B0F1A-838D-4303-BBF3-65A5B11C7253}" sibTransId="{0650A5CC-7077-43B2-9CA6-FF069733B5D9}"/>
    <dgm:cxn modelId="{53E9FCD1-F3D5-4253-BC68-A7C4153024A3}" type="presOf" srcId="{F393D531-BDB4-4A67-AC08-6564C4299424}" destId="{5201B567-2F4D-4EA9-A9BA-A02FB1E003EC}" srcOrd="0" destOrd="0" presId="urn:microsoft.com/office/officeart/2005/8/layout/list1"/>
    <dgm:cxn modelId="{D09276E6-6716-457A-890E-77122ED6886F}" srcId="{52A03D87-14AC-4E0E-AF2B-3FE8D32DC29B}" destId="{41ED3FA7-DFB2-4E9F-898A-D249FC2B4017}" srcOrd="0" destOrd="0" parTransId="{8B9F79BD-D921-4D7A-86B5-8A809DB38031}" sibTransId="{BEBF37F4-9480-45BF-ACCD-861BD7607A5B}"/>
    <dgm:cxn modelId="{A02520FE-966B-47D0-85C5-5E9DAB96AD2E}" type="presOf" srcId="{3562A18E-CCD1-46A8-A1AD-B1CB61BB9D14}" destId="{4C7A8083-F409-4734-9127-4695179DA384}" srcOrd="0" destOrd="2" presId="urn:microsoft.com/office/officeart/2005/8/layout/list1"/>
    <dgm:cxn modelId="{19D66298-6084-4095-97E0-CFDB42B32DB8}" type="presParOf" srcId="{24AD3067-82F5-4DC6-A4B5-70396B7A73C4}" destId="{4633EEBC-BC4F-4CE7-861B-CF843B8581DB}" srcOrd="0" destOrd="0" presId="urn:microsoft.com/office/officeart/2005/8/layout/list1"/>
    <dgm:cxn modelId="{34A53381-8B79-4F5E-B40E-BE116CFA03DC}" type="presParOf" srcId="{4633EEBC-BC4F-4CE7-861B-CF843B8581DB}" destId="{8EABD9B3-2135-44CA-A0F3-5A22E6B9F770}" srcOrd="0" destOrd="0" presId="urn:microsoft.com/office/officeart/2005/8/layout/list1"/>
    <dgm:cxn modelId="{D523A006-B2F8-4089-A570-BF876F3412AB}" type="presParOf" srcId="{4633EEBC-BC4F-4CE7-861B-CF843B8581DB}" destId="{F523F605-0C73-4FC9-BAD4-7BD1EAA6D42C}" srcOrd="1" destOrd="0" presId="urn:microsoft.com/office/officeart/2005/8/layout/list1"/>
    <dgm:cxn modelId="{0BA5603E-E5F9-4B72-A8F7-CDACDD951A4F}" type="presParOf" srcId="{24AD3067-82F5-4DC6-A4B5-70396B7A73C4}" destId="{D4FC717A-69B2-4D96-8D8B-3A532569A283}" srcOrd="1" destOrd="0" presId="urn:microsoft.com/office/officeart/2005/8/layout/list1"/>
    <dgm:cxn modelId="{CEFE0B00-3BA9-4F71-B910-BF40B4EECA5C}" type="presParOf" srcId="{24AD3067-82F5-4DC6-A4B5-70396B7A73C4}" destId="{4C7A8083-F409-4734-9127-4695179DA384}" srcOrd="2" destOrd="0" presId="urn:microsoft.com/office/officeart/2005/8/layout/list1"/>
    <dgm:cxn modelId="{3E01D3AD-0262-4231-B6E8-03BAE8D57ACB}" type="presParOf" srcId="{24AD3067-82F5-4DC6-A4B5-70396B7A73C4}" destId="{1C0D6CCC-503D-435C-8254-75713200C68A}" srcOrd="3" destOrd="0" presId="urn:microsoft.com/office/officeart/2005/8/layout/list1"/>
    <dgm:cxn modelId="{841AD5E6-4228-4D65-805C-19AC471469EF}" type="presParOf" srcId="{24AD3067-82F5-4DC6-A4B5-70396B7A73C4}" destId="{0D4ED948-CAA5-4618-9CA1-59DAAB325EA7}" srcOrd="4" destOrd="0" presId="urn:microsoft.com/office/officeart/2005/8/layout/list1"/>
    <dgm:cxn modelId="{EBA27048-0B58-419B-BA8B-117F5AA5B0C6}" type="presParOf" srcId="{0D4ED948-CAA5-4618-9CA1-59DAAB325EA7}" destId="{D15B1818-C4C4-4C26-9DA7-CF0ACD449FFB}" srcOrd="0" destOrd="0" presId="urn:microsoft.com/office/officeart/2005/8/layout/list1"/>
    <dgm:cxn modelId="{BAFFF17B-8D70-44BF-B623-CCAFEC819897}" type="presParOf" srcId="{0D4ED948-CAA5-4618-9CA1-59DAAB325EA7}" destId="{2ADC4F9A-5803-4DA2-8F23-63E239C26036}" srcOrd="1" destOrd="0" presId="urn:microsoft.com/office/officeart/2005/8/layout/list1"/>
    <dgm:cxn modelId="{EED3F266-A9C9-4D35-9797-4464306AB654}" type="presParOf" srcId="{24AD3067-82F5-4DC6-A4B5-70396B7A73C4}" destId="{80789330-DA1F-406C-A7F3-D3A0CBB634B2}" srcOrd="5" destOrd="0" presId="urn:microsoft.com/office/officeart/2005/8/layout/list1"/>
    <dgm:cxn modelId="{3E874BCA-93D3-4D78-A2F7-6E424531EC99}" type="presParOf" srcId="{24AD3067-82F5-4DC6-A4B5-70396B7A73C4}" destId="{A3D320B3-1540-4726-BED3-84C739CF4F34}" srcOrd="6" destOrd="0" presId="urn:microsoft.com/office/officeart/2005/8/layout/list1"/>
    <dgm:cxn modelId="{4761A128-6C01-4BDE-825E-4451C5FE09EC}" type="presParOf" srcId="{24AD3067-82F5-4DC6-A4B5-70396B7A73C4}" destId="{EDD3659E-290F-44A6-9085-3BCD50BCC78E}" srcOrd="7" destOrd="0" presId="urn:microsoft.com/office/officeart/2005/8/layout/list1"/>
    <dgm:cxn modelId="{35706CE2-448C-4840-BA28-88E51B185B21}" type="presParOf" srcId="{24AD3067-82F5-4DC6-A4B5-70396B7A73C4}" destId="{319D4708-EC62-4FE3-86D2-C375F9352DD2}" srcOrd="8" destOrd="0" presId="urn:microsoft.com/office/officeart/2005/8/layout/list1"/>
    <dgm:cxn modelId="{2E33EC54-70CE-418F-A465-3B0F714FB154}" type="presParOf" srcId="{319D4708-EC62-4FE3-86D2-C375F9352DD2}" destId="{BECFC2D3-E700-4FEB-9725-CFA6283A237D}" srcOrd="0" destOrd="0" presId="urn:microsoft.com/office/officeart/2005/8/layout/list1"/>
    <dgm:cxn modelId="{FBDDC014-15C5-4288-8B5C-F1B0285DC409}" type="presParOf" srcId="{319D4708-EC62-4FE3-86D2-C375F9352DD2}" destId="{0BAEAF02-2B89-4925-82B9-7A991C475B77}" srcOrd="1" destOrd="0" presId="urn:microsoft.com/office/officeart/2005/8/layout/list1"/>
    <dgm:cxn modelId="{303D7BF2-930A-42BE-B132-1465514ECF4A}" type="presParOf" srcId="{24AD3067-82F5-4DC6-A4B5-70396B7A73C4}" destId="{0D7ABC77-DBFA-44A4-9B96-8CD5DB9FBC7A}" srcOrd="9" destOrd="0" presId="urn:microsoft.com/office/officeart/2005/8/layout/list1"/>
    <dgm:cxn modelId="{706E72AB-1B86-4BA1-8F5F-4EEBC7BFE777}" type="presParOf" srcId="{24AD3067-82F5-4DC6-A4B5-70396B7A73C4}" destId="{5201B567-2F4D-4EA9-A9BA-A02FB1E003E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2C33913-3CD5-4DF4-986C-E7F3ADF1FFC8}" type="doc">
      <dgm:prSet loTypeId="urn:microsoft.com/office/officeart/2005/8/layout/process1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DO"/>
        </a:p>
      </dgm:t>
    </dgm:pt>
    <dgm:pt modelId="{236B515A-6FB2-456D-95A2-9BC9D1B99508}">
      <dgm:prSet phldrT="[Texto]" phldr="0" custT="1"/>
      <dgm:spPr>
        <a:xfrm>
          <a:off x="9665" y="3273738"/>
          <a:ext cx="4226095" cy="2535657"/>
        </a:xfrm>
        <a:prstGeom prst="roundRect">
          <a:avLst>
            <a:gd name="adj" fmla="val 10000"/>
          </a:avLst>
        </a:prstGeom>
        <a:solidFill>
          <a:srgbClr val="072030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DO" sz="2000" b="1" dirty="0">
              <a:solidFill>
                <a:srgbClr val="FFFFFF"/>
              </a:solidFill>
              <a:latin typeface="Arial"/>
              <a:ea typeface="+mn-ea"/>
              <a:cs typeface="+mn-cs"/>
            </a:rPr>
            <a:t>Mala clasificación</a:t>
          </a:r>
        </a:p>
      </dgm:t>
    </dgm:pt>
    <dgm:pt modelId="{CE32EAF0-7E3C-4AA6-B523-7DEF308811BB}" type="parTrans" cxnId="{54FD2FD8-D959-4F0F-ABF2-D09A3EB802AF}">
      <dgm:prSet/>
      <dgm:spPr/>
      <dgm:t>
        <a:bodyPr/>
        <a:lstStyle/>
        <a:p>
          <a:endParaRPr lang="es-DO"/>
        </a:p>
      </dgm:t>
    </dgm:pt>
    <dgm:pt modelId="{B9949075-171C-4F57-9E3F-EDF1E067E0F7}" type="sibTrans" cxnId="{54FD2FD8-D959-4F0F-ABF2-D09A3EB802AF}">
      <dgm:prSet/>
      <dgm:spPr>
        <a:xfrm>
          <a:off x="4658370" y="4017531"/>
          <a:ext cx="895932" cy="1048071"/>
        </a:xfrm>
        <a:prstGeom prst="rightArrow">
          <a:avLst>
            <a:gd name="adj1" fmla="val 60000"/>
            <a:gd name="adj2" fmla="val 50000"/>
          </a:avLst>
        </a:prstGeom>
        <a:solidFill>
          <a:srgbClr val="072030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es-DO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41152041-F4C7-4D37-875E-EDBF8FD5A73A}">
      <dgm:prSet phldrT="[Texto]" phldr="0" custT="1"/>
      <dgm:spPr>
        <a:xfrm>
          <a:off x="5926199" y="3273738"/>
          <a:ext cx="4226095" cy="2535657"/>
        </a:xfrm>
        <a:prstGeom prst="roundRect">
          <a:avLst>
            <a:gd name="adj" fmla="val 10000"/>
          </a:avLst>
        </a:prstGeom>
        <a:solidFill>
          <a:srgbClr val="072030">
            <a:hueOff val="-433030"/>
            <a:satOff val="4574"/>
            <a:lumOff val="6471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DO" sz="2000" b="1" dirty="0">
              <a:solidFill>
                <a:srgbClr val="FFFFFF"/>
              </a:solidFill>
              <a:latin typeface="Arial"/>
              <a:ea typeface="+mn-ea"/>
              <a:cs typeface="+mn-cs"/>
            </a:rPr>
            <a:t>Provisiones mal calculadas</a:t>
          </a:r>
        </a:p>
      </dgm:t>
    </dgm:pt>
    <dgm:pt modelId="{53DA3375-898E-4BB9-81B7-2E2618C884E0}" type="parTrans" cxnId="{8AD39D97-C1A8-40E6-92EE-C5EA9D5BB596}">
      <dgm:prSet/>
      <dgm:spPr/>
      <dgm:t>
        <a:bodyPr/>
        <a:lstStyle/>
        <a:p>
          <a:endParaRPr lang="es-DO"/>
        </a:p>
      </dgm:t>
    </dgm:pt>
    <dgm:pt modelId="{89B2E61D-D2C9-41A7-989A-A7F46F81C42A}" type="sibTrans" cxnId="{8AD39D97-C1A8-40E6-92EE-C5EA9D5BB596}">
      <dgm:prSet/>
      <dgm:spPr>
        <a:xfrm>
          <a:off x="10574903" y="4017531"/>
          <a:ext cx="895932" cy="1048071"/>
        </a:xfrm>
        <a:prstGeom prst="rightArrow">
          <a:avLst>
            <a:gd name="adj1" fmla="val 60000"/>
            <a:gd name="adj2" fmla="val 50000"/>
          </a:avLst>
        </a:prstGeom>
        <a:solidFill>
          <a:srgbClr val="072030">
            <a:hueOff val="-649545"/>
            <a:satOff val="6861"/>
            <a:lumOff val="9707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es-DO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159CDBDE-F8C2-4FF7-9A5C-7DAB8ADE482D}">
      <dgm:prSet phldrT="[Texto]" phldr="0" custT="1"/>
      <dgm:spPr>
        <a:xfrm>
          <a:off x="11842732" y="3273738"/>
          <a:ext cx="4226095" cy="2535657"/>
        </a:xfrm>
        <a:prstGeom prst="roundRect">
          <a:avLst>
            <a:gd name="adj" fmla="val 10000"/>
          </a:avLst>
        </a:prstGeom>
        <a:solidFill>
          <a:srgbClr val="072030">
            <a:hueOff val="-866060"/>
            <a:satOff val="9149"/>
            <a:lumOff val="12942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DO" sz="2000" b="1" dirty="0">
              <a:solidFill>
                <a:srgbClr val="FFFFFF"/>
              </a:solidFill>
              <a:latin typeface="Arial"/>
              <a:ea typeface="+mn-ea"/>
              <a:cs typeface="+mn-cs"/>
            </a:rPr>
            <a:t>Resultados distorsionados</a:t>
          </a:r>
        </a:p>
      </dgm:t>
    </dgm:pt>
    <dgm:pt modelId="{B08CD250-8055-402C-84F1-CE7E5B4C6B96}" type="parTrans" cxnId="{F20E9FC1-44A0-4ED2-932B-EB25F6C77BF1}">
      <dgm:prSet/>
      <dgm:spPr/>
      <dgm:t>
        <a:bodyPr/>
        <a:lstStyle/>
        <a:p>
          <a:endParaRPr lang="es-DO"/>
        </a:p>
      </dgm:t>
    </dgm:pt>
    <dgm:pt modelId="{F83E353B-E0C5-4731-8F0C-F174BC58805B}" type="sibTrans" cxnId="{F20E9FC1-44A0-4ED2-932B-EB25F6C77BF1}">
      <dgm:prSet/>
      <dgm:spPr>
        <a:xfrm>
          <a:off x="16491437" y="4017531"/>
          <a:ext cx="895932" cy="1048071"/>
        </a:xfrm>
        <a:prstGeom prst="rightArrow">
          <a:avLst>
            <a:gd name="adj1" fmla="val 60000"/>
            <a:gd name="adj2" fmla="val 50000"/>
          </a:avLst>
        </a:prstGeom>
        <a:solidFill>
          <a:srgbClr val="072030">
            <a:hueOff val="-1299089"/>
            <a:satOff val="13723"/>
            <a:lumOff val="19413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es-DO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B011A798-BF62-44CA-9426-C722A1A20F7C}">
      <dgm:prSet phldrT="[Texto]" phldr="0" custT="1"/>
      <dgm:spPr>
        <a:xfrm>
          <a:off x="17759265" y="3273738"/>
          <a:ext cx="4226095" cy="2535657"/>
        </a:xfrm>
        <a:prstGeom prst="roundRect">
          <a:avLst>
            <a:gd name="adj" fmla="val 10000"/>
          </a:avLst>
        </a:prstGeom>
        <a:solidFill>
          <a:srgbClr val="00B7C3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DO" sz="2000" b="1" dirty="0">
              <a:solidFill>
                <a:srgbClr val="FFFFFF"/>
              </a:solidFill>
              <a:latin typeface="Arial"/>
              <a:ea typeface="+mn-ea"/>
              <a:cs typeface="+mn-cs"/>
            </a:rPr>
            <a:t>Indicadores prudenciales erróneos</a:t>
          </a:r>
        </a:p>
      </dgm:t>
    </dgm:pt>
    <dgm:pt modelId="{4604C3E6-2139-40CB-98D6-4583D9D671FA}" type="parTrans" cxnId="{2467DF21-9A5A-42DD-814C-51D9FDDFE4D8}">
      <dgm:prSet/>
      <dgm:spPr/>
      <dgm:t>
        <a:bodyPr/>
        <a:lstStyle/>
        <a:p>
          <a:endParaRPr lang="es-DO"/>
        </a:p>
      </dgm:t>
    </dgm:pt>
    <dgm:pt modelId="{AB8EF3B6-4F2E-455F-B1DD-DCC82CA3EF18}" type="sibTrans" cxnId="{2467DF21-9A5A-42DD-814C-51D9FDDFE4D8}">
      <dgm:prSet/>
      <dgm:spPr/>
      <dgm:t>
        <a:bodyPr/>
        <a:lstStyle/>
        <a:p>
          <a:endParaRPr lang="es-DO"/>
        </a:p>
      </dgm:t>
    </dgm:pt>
    <dgm:pt modelId="{FAA2E652-2330-4142-86D5-4FC073325BD0}" type="pres">
      <dgm:prSet presAssocID="{72C33913-3CD5-4DF4-986C-E7F3ADF1FFC8}" presName="Name0" presStyleCnt="0">
        <dgm:presLayoutVars>
          <dgm:dir/>
          <dgm:resizeHandles val="exact"/>
        </dgm:presLayoutVars>
      </dgm:prSet>
      <dgm:spPr/>
    </dgm:pt>
    <dgm:pt modelId="{E9F8D071-F7B3-4165-BE74-9124C6052DB8}" type="pres">
      <dgm:prSet presAssocID="{236B515A-6FB2-456D-95A2-9BC9D1B99508}" presName="node" presStyleLbl="node1" presStyleIdx="0" presStyleCnt="4">
        <dgm:presLayoutVars>
          <dgm:bulletEnabled val="1"/>
        </dgm:presLayoutVars>
      </dgm:prSet>
      <dgm:spPr/>
    </dgm:pt>
    <dgm:pt modelId="{002D2CBB-F235-4796-8BE1-A5F2504E4FE5}" type="pres">
      <dgm:prSet presAssocID="{B9949075-171C-4F57-9E3F-EDF1E067E0F7}" presName="sibTrans" presStyleLbl="sibTrans2D1" presStyleIdx="0" presStyleCnt="3"/>
      <dgm:spPr/>
    </dgm:pt>
    <dgm:pt modelId="{457BC568-8898-4E70-81A9-984A6E410E67}" type="pres">
      <dgm:prSet presAssocID="{B9949075-171C-4F57-9E3F-EDF1E067E0F7}" presName="connectorText" presStyleLbl="sibTrans2D1" presStyleIdx="0" presStyleCnt="3"/>
      <dgm:spPr/>
    </dgm:pt>
    <dgm:pt modelId="{FFD5728A-BA2E-4357-AB7C-43FF7D0D6223}" type="pres">
      <dgm:prSet presAssocID="{41152041-F4C7-4D37-875E-EDBF8FD5A73A}" presName="node" presStyleLbl="node1" presStyleIdx="1" presStyleCnt="4">
        <dgm:presLayoutVars>
          <dgm:bulletEnabled val="1"/>
        </dgm:presLayoutVars>
      </dgm:prSet>
      <dgm:spPr/>
    </dgm:pt>
    <dgm:pt modelId="{2AB05203-7193-4A84-BA6E-74CCEE4A8D3B}" type="pres">
      <dgm:prSet presAssocID="{89B2E61D-D2C9-41A7-989A-A7F46F81C42A}" presName="sibTrans" presStyleLbl="sibTrans2D1" presStyleIdx="1" presStyleCnt="3"/>
      <dgm:spPr/>
    </dgm:pt>
    <dgm:pt modelId="{B62F8C8F-37C8-4FE4-8CB1-AA15E49982A3}" type="pres">
      <dgm:prSet presAssocID="{89B2E61D-D2C9-41A7-989A-A7F46F81C42A}" presName="connectorText" presStyleLbl="sibTrans2D1" presStyleIdx="1" presStyleCnt="3"/>
      <dgm:spPr/>
    </dgm:pt>
    <dgm:pt modelId="{73EAF45B-913C-4F4B-AA06-B74F6D82805F}" type="pres">
      <dgm:prSet presAssocID="{159CDBDE-F8C2-4FF7-9A5C-7DAB8ADE482D}" presName="node" presStyleLbl="node1" presStyleIdx="2" presStyleCnt="4">
        <dgm:presLayoutVars>
          <dgm:bulletEnabled val="1"/>
        </dgm:presLayoutVars>
      </dgm:prSet>
      <dgm:spPr/>
    </dgm:pt>
    <dgm:pt modelId="{395D8E8D-2ADC-4B75-9FB0-2FDD32787DF8}" type="pres">
      <dgm:prSet presAssocID="{F83E353B-E0C5-4731-8F0C-F174BC58805B}" presName="sibTrans" presStyleLbl="sibTrans2D1" presStyleIdx="2" presStyleCnt="3"/>
      <dgm:spPr/>
    </dgm:pt>
    <dgm:pt modelId="{70B4DEC6-F3F6-4520-94EF-30CE6779A2C4}" type="pres">
      <dgm:prSet presAssocID="{F83E353B-E0C5-4731-8F0C-F174BC58805B}" presName="connectorText" presStyleLbl="sibTrans2D1" presStyleIdx="2" presStyleCnt="3"/>
      <dgm:spPr/>
    </dgm:pt>
    <dgm:pt modelId="{1208BA41-75C9-4F08-9D6F-2532758F08F4}" type="pres">
      <dgm:prSet presAssocID="{B011A798-BF62-44CA-9426-C722A1A20F7C}" presName="node" presStyleLbl="node1" presStyleIdx="3" presStyleCnt="4">
        <dgm:presLayoutVars>
          <dgm:bulletEnabled val="1"/>
        </dgm:presLayoutVars>
      </dgm:prSet>
      <dgm:spPr/>
    </dgm:pt>
  </dgm:ptLst>
  <dgm:cxnLst>
    <dgm:cxn modelId="{0EE68E00-C60E-4846-9230-2C0A50CE5919}" type="presOf" srcId="{F83E353B-E0C5-4731-8F0C-F174BC58805B}" destId="{395D8E8D-2ADC-4B75-9FB0-2FDD32787DF8}" srcOrd="0" destOrd="0" presId="urn:microsoft.com/office/officeart/2005/8/layout/process1"/>
    <dgm:cxn modelId="{D1C7C601-5285-4B37-887A-C9F7F093DD27}" type="presOf" srcId="{159CDBDE-F8C2-4FF7-9A5C-7DAB8ADE482D}" destId="{73EAF45B-913C-4F4B-AA06-B74F6D82805F}" srcOrd="0" destOrd="0" presId="urn:microsoft.com/office/officeart/2005/8/layout/process1"/>
    <dgm:cxn modelId="{A872E108-0874-4778-B80C-6C7E0707D820}" type="presOf" srcId="{F83E353B-E0C5-4731-8F0C-F174BC58805B}" destId="{70B4DEC6-F3F6-4520-94EF-30CE6779A2C4}" srcOrd="1" destOrd="0" presId="urn:microsoft.com/office/officeart/2005/8/layout/process1"/>
    <dgm:cxn modelId="{56973D1C-E980-4CF1-B700-55793993C129}" type="presOf" srcId="{B9949075-171C-4F57-9E3F-EDF1E067E0F7}" destId="{457BC568-8898-4E70-81A9-984A6E410E67}" srcOrd="1" destOrd="0" presId="urn:microsoft.com/office/officeart/2005/8/layout/process1"/>
    <dgm:cxn modelId="{2467DF21-9A5A-42DD-814C-51D9FDDFE4D8}" srcId="{72C33913-3CD5-4DF4-986C-E7F3ADF1FFC8}" destId="{B011A798-BF62-44CA-9426-C722A1A20F7C}" srcOrd="3" destOrd="0" parTransId="{4604C3E6-2139-40CB-98D6-4583D9D671FA}" sibTransId="{AB8EF3B6-4F2E-455F-B1DD-DCC82CA3EF18}"/>
    <dgm:cxn modelId="{3A719728-BB93-427D-B51F-B3DA47E26C10}" type="presOf" srcId="{89B2E61D-D2C9-41A7-989A-A7F46F81C42A}" destId="{B62F8C8F-37C8-4FE4-8CB1-AA15E49982A3}" srcOrd="1" destOrd="0" presId="urn:microsoft.com/office/officeart/2005/8/layout/process1"/>
    <dgm:cxn modelId="{4EC87D4C-C61D-4AA9-B504-F84491989834}" type="presOf" srcId="{B9949075-171C-4F57-9E3F-EDF1E067E0F7}" destId="{002D2CBB-F235-4796-8BE1-A5F2504E4FE5}" srcOrd="0" destOrd="0" presId="urn:microsoft.com/office/officeart/2005/8/layout/process1"/>
    <dgm:cxn modelId="{0A53B24D-C185-495D-8841-7A6680D4B219}" type="presOf" srcId="{B011A798-BF62-44CA-9426-C722A1A20F7C}" destId="{1208BA41-75C9-4F08-9D6F-2532758F08F4}" srcOrd="0" destOrd="0" presId="urn:microsoft.com/office/officeart/2005/8/layout/process1"/>
    <dgm:cxn modelId="{7CE1B675-5DD8-46E8-B8B0-034D381A1FD1}" type="presOf" srcId="{72C33913-3CD5-4DF4-986C-E7F3ADF1FFC8}" destId="{FAA2E652-2330-4142-86D5-4FC073325BD0}" srcOrd="0" destOrd="0" presId="urn:microsoft.com/office/officeart/2005/8/layout/process1"/>
    <dgm:cxn modelId="{FF19A47F-54C7-405B-A84E-23F4AF92FE0A}" type="presOf" srcId="{89B2E61D-D2C9-41A7-989A-A7F46F81C42A}" destId="{2AB05203-7193-4A84-BA6E-74CCEE4A8D3B}" srcOrd="0" destOrd="0" presId="urn:microsoft.com/office/officeart/2005/8/layout/process1"/>
    <dgm:cxn modelId="{5CC72C95-CD58-4DB9-8367-3DA65E27E721}" type="presOf" srcId="{41152041-F4C7-4D37-875E-EDBF8FD5A73A}" destId="{FFD5728A-BA2E-4357-AB7C-43FF7D0D6223}" srcOrd="0" destOrd="0" presId="urn:microsoft.com/office/officeart/2005/8/layout/process1"/>
    <dgm:cxn modelId="{8AD39D97-C1A8-40E6-92EE-C5EA9D5BB596}" srcId="{72C33913-3CD5-4DF4-986C-E7F3ADF1FFC8}" destId="{41152041-F4C7-4D37-875E-EDBF8FD5A73A}" srcOrd="1" destOrd="0" parTransId="{53DA3375-898E-4BB9-81B7-2E2618C884E0}" sibTransId="{89B2E61D-D2C9-41A7-989A-A7F46F81C42A}"/>
    <dgm:cxn modelId="{2FC5A69D-570C-4597-9F7C-24E744F34751}" type="presOf" srcId="{236B515A-6FB2-456D-95A2-9BC9D1B99508}" destId="{E9F8D071-F7B3-4165-BE74-9124C6052DB8}" srcOrd="0" destOrd="0" presId="urn:microsoft.com/office/officeart/2005/8/layout/process1"/>
    <dgm:cxn modelId="{F20E9FC1-44A0-4ED2-932B-EB25F6C77BF1}" srcId="{72C33913-3CD5-4DF4-986C-E7F3ADF1FFC8}" destId="{159CDBDE-F8C2-4FF7-9A5C-7DAB8ADE482D}" srcOrd="2" destOrd="0" parTransId="{B08CD250-8055-402C-84F1-CE7E5B4C6B96}" sibTransId="{F83E353B-E0C5-4731-8F0C-F174BC58805B}"/>
    <dgm:cxn modelId="{54FD2FD8-D959-4F0F-ABF2-D09A3EB802AF}" srcId="{72C33913-3CD5-4DF4-986C-E7F3ADF1FFC8}" destId="{236B515A-6FB2-456D-95A2-9BC9D1B99508}" srcOrd="0" destOrd="0" parTransId="{CE32EAF0-7E3C-4AA6-B523-7DEF308811BB}" sibTransId="{B9949075-171C-4F57-9E3F-EDF1E067E0F7}"/>
    <dgm:cxn modelId="{68A9C4E4-7DA3-45FB-86ED-4EEEA650D94D}" type="presParOf" srcId="{FAA2E652-2330-4142-86D5-4FC073325BD0}" destId="{E9F8D071-F7B3-4165-BE74-9124C6052DB8}" srcOrd="0" destOrd="0" presId="urn:microsoft.com/office/officeart/2005/8/layout/process1"/>
    <dgm:cxn modelId="{EEC1361B-BD33-4397-A40D-A8F2A8043CF4}" type="presParOf" srcId="{FAA2E652-2330-4142-86D5-4FC073325BD0}" destId="{002D2CBB-F235-4796-8BE1-A5F2504E4FE5}" srcOrd="1" destOrd="0" presId="urn:microsoft.com/office/officeart/2005/8/layout/process1"/>
    <dgm:cxn modelId="{2BD628B9-4773-4E10-81F9-09806B76590F}" type="presParOf" srcId="{002D2CBB-F235-4796-8BE1-A5F2504E4FE5}" destId="{457BC568-8898-4E70-81A9-984A6E410E67}" srcOrd="0" destOrd="0" presId="urn:microsoft.com/office/officeart/2005/8/layout/process1"/>
    <dgm:cxn modelId="{26A70EF2-7E2E-45E0-8047-13E6BE38B598}" type="presParOf" srcId="{FAA2E652-2330-4142-86D5-4FC073325BD0}" destId="{FFD5728A-BA2E-4357-AB7C-43FF7D0D6223}" srcOrd="2" destOrd="0" presId="urn:microsoft.com/office/officeart/2005/8/layout/process1"/>
    <dgm:cxn modelId="{130BF2AA-556B-4D53-BA38-17DF9B778FB0}" type="presParOf" srcId="{FAA2E652-2330-4142-86D5-4FC073325BD0}" destId="{2AB05203-7193-4A84-BA6E-74CCEE4A8D3B}" srcOrd="3" destOrd="0" presId="urn:microsoft.com/office/officeart/2005/8/layout/process1"/>
    <dgm:cxn modelId="{1C22F942-C38C-42AA-AB54-956C09198ACD}" type="presParOf" srcId="{2AB05203-7193-4A84-BA6E-74CCEE4A8D3B}" destId="{B62F8C8F-37C8-4FE4-8CB1-AA15E49982A3}" srcOrd="0" destOrd="0" presId="urn:microsoft.com/office/officeart/2005/8/layout/process1"/>
    <dgm:cxn modelId="{23AC8461-C08B-4098-BFA6-12BD6C9C83BD}" type="presParOf" srcId="{FAA2E652-2330-4142-86D5-4FC073325BD0}" destId="{73EAF45B-913C-4F4B-AA06-B74F6D82805F}" srcOrd="4" destOrd="0" presId="urn:microsoft.com/office/officeart/2005/8/layout/process1"/>
    <dgm:cxn modelId="{1D061C53-0239-492A-BF0A-A05BBB315CBE}" type="presParOf" srcId="{FAA2E652-2330-4142-86D5-4FC073325BD0}" destId="{395D8E8D-2ADC-4B75-9FB0-2FDD32787DF8}" srcOrd="5" destOrd="0" presId="urn:microsoft.com/office/officeart/2005/8/layout/process1"/>
    <dgm:cxn modelId="{04456D1B-A032-416D-9EFC-CBE6891FD850}" type="presParOf" srcId="{395D8E8D-2ADC-4B75-9FB0-2FDD32787DF8}" destId="{70B4DEC6-F3F6-4520-94EF-30CE6779A2C4}" srcOrd="0" destOrd="0" presId="urn:microsoft.com/office/officeart/2005/8/layout/process1"/>
    <dgm:cxn modelId="{928B016C-E8F4-4408-86C7-EE7116421D76}" type="presParOf" srcId="{FAA2E652-2330-4142-86D5-4FC073325BD0}" destId="{1208BA41-75C9-4F08-9D6F-2532758F08F4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50C4D4B-943A-4CDF-81FE-2DCD099E8BB8}" type="doc">
      <dgm:prSet loTypeId="urn:microsoft.com/office/officeart/2005/8/layout/hChevron3" loCatId="process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s-DO"/>
        </a:p>
      </dgm:t>
    </dgm:pt>
    <dgm:pt modelId="{234222ED-DD5C-4CBB-B53B-B90832B4E37F}">
      <dgm:prSet phldrT="[Texto]"/>
      <dgm:spPr>
        <a:xfrm>
          <a:off x="9339" y="1938209"/>
          <a:ext cx="8166997" cy="3266799"/>
        </a:xfrm>
        <a:prstGeom prst="homePlate">
          <a:avLst/>
        </a:prstGeom>
        <a:gradFill rotWithShape="0">
          <a:gsLst>
            <a:gs pos="0">
              <a:srgbClr val="4C6978">
                <a:hueOff val="0"/>
                <a:satOff val="0"/>
                <a:lumOff val="0"/>
                <a:alphaOff val="0"/>
                <a:tint val="100000"/>
                <a:shade val="100000"/>
                <a:satMod val="129999"/>
              </a:srgbClr>
            </a:gs>
            <a:gs pos="100000">
              <a:srgbClr val="4C6978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r>
            <a:rPr lang="es-DO" dirty="0">
              <a:solidFill>
                <a:srgbClr val="FFFFFF"/>
              </a:solidFill>
              <a:latin typeface="Arial"/>
              <a:ea typeface="+mn-ea"/>
              <a:cs typeface="+mn-cs"/>
            </a:rPr>
            <a:t>Clasificación de riesgo</a:t>
          </a:r>
        </a:p>
      </dgm:t>
    </dgm:pt>
    <dgm:pt modelId="{ECAAD45F-5976-4A1B-9F30-0A50AF5F68DB}" type="parTrans" cxnId="{921334D6-91C7-4A2B-8413-A21C4ED3EC45}">
      <dgm:prSet/>
      <dgm:spPr/>
      <dgm:t>
        <a:bodyPr/>
        <a:lstStyle/>
        <a:p>
          <a:endParaRPr lang="es-DO"/>
        </a:p>
      </dgm:t>
    </dgm:pt>
    <dgm:pt modelId="{5E0962B7-902D-44F3-ADDA-B33022F36359}" type="sibTrans" cxnId="{921334D6-91C7-4A2B-8413-A21C4ED3EC45}">
      <dgm:prSet/>
      <dgm:spPr/>
      <dgm:t>
        <a:bodyPr/>
        <a:lstStyle/>
        <a:p>
          <a:endParaRPr lang="es-DO"/>
        </a:p>
      </dgm:t>
    </dgm:pt>
    <dgm:pt modelId="{CF627D96-BE84-4045-A016-786B2AD8628F}">
      <dgm:prSet phldrT="[Texto]"/>
      <dgm:spPr>
        <a:xfrm>
          <a:off x="6542937" y="1938209"/>
          <a:ext cx="8166997" cy="3266799"/>
        </a:xfrm>
        <a:prstGeom prst="chevron">
          <a:avLst/>
        </a:prstGeom>
        <a:gradFill rotWithShape="0">
          <a:gsLst>
            <a:gs pos="0">
              <a:srgbClr val="4C6978">
                <a:hueOff val="88809"/>
                <a:satOff val="26074"/>
                <a:lumOff val="-13825"/>
                <a:alphaOff val="0"/>
                <a:tint val="100000"/>
                <a:shade val="100000"/>
                <a:satMod val="129999"/>
              </a:srgbClr>
            </a:gs>
            <a:gs pos="100000">
              <a:srgbClr val="4C6978">
                <a:hueOff val="88809"/>
                <a:satOff val="26074"/>
                <a:lumOff val="-13825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r>
            <a:rPr lang="es-DO" dirty="0">
              <a:solidFill>
                <a:srgbClr val="FFFFFF"/>
              </a:solidFill>
              <a:latin typeface="Arial"/>
              <a:ea typeface="+mn-ea"/>
              <a:cs typeface="+mn-cs"/>
            </a:rPr>
            <a:t>Pérdida estimada</a:t>
          </a:r>
        </a:p>
      </dgm:t>
    </dgm:pt>
    <dgm:pt modelId="{4F213AEE-7928-43B6-8F95-FA580C80A2E9}" type="parTrans" cxnId="{9F2028CA-AF20-46F9-BF1F-7A0B651E73F7}">
      <dgm:prSet/>
      <dgm:spPr/>
      <dgm:t>
        <a:bodyPr/>
        <a:lstStyle/>
        <a:p>
          <a:endParaRPr lang="es-DO"/>
        </a:p>
      </dgm:t>
    </dgm:pt>
    <dgm:pt modelId="{04B5FCAE-11C4-43DF-8FB6-D18F1963E32F}" type="sibTrans" cxnId="{9F2028CA-AF20-46F9-BF1F-7A0B651E73F7}">
      <dgm:prSet/>
      <dgm:spPr/>
      <dgm:t>
        <a:bodyPr/>
        <a:lstStyle/>
        <a:p>
          <a:endParaRPr lang="es-DO"/>
        </a:p>
      </dgm:t>
    </dgm:pt>
    <dgm:pt modelId="{171D5743-946B-4F4B-BDCC-C4F519F56565}">
      <dgm:prSet phldrT="[Texto]"/>
      <dgm:spPr>
        <a:xfrm>
          <a:off x="13076535" y="1938209"/>
          <a:ext cx="8166997" cy="3266799"/>
        </a:xfrm>
        <a:prstGeom prst="chevron">
          <a:avLst/>
        </a:prstGeom>
        <a:gradFill rotWithShape="0">
          <a:gsLst>
            <a:gs pos="0">
              <a:srgbClr val="4C6978">
                <a:hueOff val="177618"/>
                <a:satOff val="52147"/>
                <a:lumOff val="-27649"/>
                <a:alphaOff val="0"/>
                <a:tint val="100000"/>
                <a:shade val="100000"/>
                <a:satMod val="129999"/>
              </a:srgbClr>
            </a:gs>
            <a:gs pos="100000">
              <a:srgbClr val="4C6978">
                <a:hueOff val="177618"/>
                <a:satOff val="52147"/>
                <a:lumOff val="-27649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r>
            <a:rPr lang="es-DO" dirty="0">
              <a:solidFill>
                <a:srgbClr val="FFFFFF"/>
              </a:solidFill>
              <a:latin typeface="Arial"/>
              <a:ea typeface="+mn-ea"/>
              <a:cs typeface="+mn-cs"/>
            </a:rPr>
            <a:t>Metodología definida por el REA</a:t>
          </a:r>
        </a:p>
      </dgm:t>
    </dgm:pt>
    <dgm:pt modelId="{B17AD18F-1941-4B1E-978B-61C387ADBBA9}" type="parTrans" cxnId="{621AD224-55A3-4EDD-8882-A274AC4C0058}">
      <dgm:prSet/>
      <dgm:spPr/>
      <dgm:t>
        <a:bodyPr/>
        <a:lstStyle/>
        <a:p>
          <a:endParaRPr lang="es-DO"/>
        </a:p>
      </dgm:t>
    </dgm:pt>
    <dgm:pt modelId="{39898310-9F2E-4100-91D8-CE699136CB34}" type="sibTrans" cxnId="{621AD224-55A3-4EDD-8882-A274AC4C0058}">
      <dgm:prSet/>
      <dgm:spPr/>
      <dgm:t>
        <a:bodyPr/>
        <a:lstStyle/>
        <a:p>
          <a:endParaRPr lang="es-DO"/>
        </a:p>
      </dgm:t>
    </dgm:pt>
    <dgm:pt modelId="{96546CA3-233A-4844-A930-BA2419807BDC}" type="pres">
      <dgm:prSet presAssocID="{C50C4D4B-943A-4CDF-81FE-2DCD099E8BB8}" presName="Name0" presStyleCnt="0">
        <dgm:presLayoutVars>
          <dgm:dir/>
          <dgm:resizeHandles val="exact"/>
        </dgm:presLayoutVars>
      </dgm:prSet>
      <dgm:spPr/>
    </dgm:pt>
    <dgm:pt modelId="{74192335-24D7-4FB8-83D2-645485205BF2}" type="pres">
      <dgm:prSet presAssocID="{234222ED-DD5C-4CBB-B53B-B90832B4E37F}" presName="parTxOnly" presStyleLbl="node1" presStyleIdx="0" presStyleCnt="3">
        <dgm:presLayoutVars>
          <dgm:bulletEnabled val="1"/>
        </dgm:presLayoutVars>
      </dgm:prSet>
      <dgm:spPr/>
    </dgm:pt>
    <dgm:pt modelId="{B994A93A-E402-4F96-8857-DACCCA940CB6}" type="pres">
      <dgm:prSet presAssocID="{5E0962B7-902D-44F3-ADDA-B33022F36359}" presName="parSpace" presStyleCnt="0"/>
      <dgm:spPr/>
    </dgm:pt>
    <dgm:pt modelId="{D799573B-8A3D-4F25-91CB-D353DD351F3A}" type="pres">
      <dgm:prSet presAssocID="{CF627D96-BE84-4045-A016-786B2AD8628F}" presName="parTxOnly" presStyleLbl="node1" presStyleIdx="1" presStyleCnt="3">
        <dgm:presLayoutVars>
          <dgm:bulletEnabled val="1"/>
        </dgm:presLayoutVars>
      </dgm:prSet>
      <dgm:spPr/>
    </dgm:pt>
    <dgm:pt modelId="{5D6072B0-7740-46C7-BDB7-A7FF62D50A79}" type="pres">
      <dgm:prSet presAssocID="{04B5FCAE-11C4-43DF-8FB6-D18F1963E32F}" presName="parSpace" presStyleCnt="0"/>
      <dgm:spPr/>
    </dgm:pt>
    <dgm:pt modelId="{DF84CCB6-83B9-4C5E-8D8B-96BE24E00524}" type="pres">
      <dgm:prSet presAssocID="{171D5743-946B-4F4B-BDCC-C4F519F56565}" presName="parTxOnly" presStyleLbl="node1" presStyleIdx="2" presStyleCnt="3">
        <dgm:presLayoutVars>
          <dgm:bulletEnabled val="1"/>
        </dgm:presLayoutVars>
      </dgm:prSet>
      <dgm:spPr/>
    </dgm:pt>
  </dgm:ptLst>
  <dgm:cxnLst>
    <dgm:cxn modelId="{621AD224-55A3-4EDD-8882-A274AC4C0058}" srcId="{C50C4D4B-943A-4CDF-81FE-2DCD099E8BB8}" destId="{171D5743-946B-4F4B-BDCC-C4F519F56565}" srcOrd="2" destOrd="0" parTransId="{B17AD18F-1941-4B1E-978B-61C387ADBBA9}" sibTransId="{39898310-9F2E-4100-91D8-CE699136CB34}"/>
    <dgm:cxn modelId="{C7117B48-DA2C-40C7-99A3-C427365BC805}" type="presOf" srcId="{234222ED-DD5C-4CBB-B53B-B90832B4E37F}" destId="{74192335-24D7-4FB8-83D2-645485205BF2}" srcOrd="0" destOrd="0" presId="urn:microsoft.com/office/officeart/2005/8/layout/hChevron3"/>
    <dgm:cxn modelId="{65286073-2B6B-47E9-AB25-5462233C160C}" type="presOf" srcId="{CF627D96-BE84-4045-A016-786B2AD8628F}" destId="{D799573B-8A3D-4F25-91CB-D353DD351F3A}" srcOrd="0" destOrd="0" presId="urn:microsoft.com/office/officeart/2005/8/layout/hChevron3"/>
    <dgm:cxn modelId="{BB458079-9B0D-41F9-A38D-49A79797E2C6}" type="presOf" srcId="{171D5743-946B-4F4B-BDCC-C4F519F56565}" destId="{DF84CCB6-83B9-4C5E-8D8B-96BE24E00524}" srcOrd="0" destOrd="0" presId="urn:microsoft.com/office/officeart/2005/8/layout/hChevron3"/>
    <dgm:cxn modelId="{826847BF-7041-4E03-802D-ED7CCF5B3D1B}" type="presOf" srcId="{C50C4D4B-943A-4CDF-81FE-2DCD099E8BB8}" destId="{96546CA3-233A-4844-A930-BA2419807BDC}" srcOrd="0" destOrd="0" presId="urn:microsoft.com/office/officeart/2005/8/layout/hChevron3"/>
    <dgm:cxn modelId="{9F2028CA-AF20-46F9-BF1F-7A0B651E73F7}" srcId="{C50C4D4B-943A-4CDF-81FE-2DCD099E8BB8}" destId="{CF627D96-BE84-4045-A016-786B2AD8628F}" srcOrd="1" destOrd="0" parTransId="{4F213AEE-7928-43B6-8F95-FA580C80A2E9}" sibTransId="{04B5FCAE-11C4-43DF-8FB6-D18F1963E32F}"/>
    <dgm:cxn modelId="{921334D6-91C7-4A2B-8413-A21C4ED3EC45}" srcId="{C50C4D4B-943A-4CDF-81FE-2DCD099E8BB8}" destId="{234222ED-DD5C-4CBB-B53B-B90832B4E37F}" srcOrd="0" destOrd="0" parTransId="{ECAAD45F-5976-4A1B-9F30-0A50AF5F68DB}" sibTransId="{5E0962B7-902D-44F3-ADDA-B33022F36359}"/>
    <dgm:cxn modelId="{FB68AC29-8FDF-4836-8551-6F86BD731D5C}" type="presParOf" srcId="{96546CA3-233A-4844-A930-BA2419807BDC}" destId="{74192335-24D7-4FB8-83D2-645485205BF2}" srcOrd="0" destOrd="0" presId="urn:microsoft.com/office/officeart/2005/8/layout/hChevron3"/>
    <dgm:cxn modelId="{A172697A-D46F-436B-A307-1C837F9AB384}" type="presParOf" srcId="{96546CA3-233A-4844-A930-BA2419807BDC}" destId="{B994A93A-E402-4F96-8857-DACCCA940CB6}" srcOrd="1" destOrd="0" presId="urn:microsoft.com/office/officeart/2005/8/layout/hChevron3"/>
    <dgm:cxn modelId="{C94557CB-37E5-4CCC-98A8-6F03E185A05E}" type="presParOf" srcId="{96546CA3-233A-4844-A930-BA2419807BDC}" destId="{D799573B-8A3D-4F25-91CB-D353DD351F3A}" srcOrd="2" destOrd="0" presId="urn:microsoft.com/office/officeart/2005/8/layout/hChevron3"/>
    <dgm:cxn modelId="{771C03EE-2C14-4970-88D8-F1E7BDD0C305}" type="presParOf" srcId="{96546CA3-233A-4844-A930-BA2419807BDC}" destId="{5D6072B0-7740-46C7-BDB7-A7FF62D50A79}" srcOrd="3" destOrd="0" presId="urn:microsoft.com/office/officeart/2005/8/layout/hChevron3"/>
    <dgm:cxn modelId="{FF9550D2-B4B0-4550-8F45-4834F6751AC5}" type="presParOf" srcId="{96546CA3-233A-4844-A930-BA2419807BDC}" destId="{DF84CCB6-83B9-4C5E-8D8B-96BE24E00524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F3F9167-1219-461E-B761-BEAA02842573}" type="doc">
      <dgm:prSet loTypeId="urn:microsoft.com/office/officeart/2005/8/layout/vList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DO"/>
        </a:p>
      </dgm:t>
    </dgm:pt>
    <dgm:pt modelId="{41E51909-A33E-4CF1-B6FB-BEFB9ACF92AE}">
      <dgm:prSet phldrT="[Texto]" custT="1"/>
      <dgm:spPr>
        <a:xfrm rot="10800000">
          <a:off x="3837842" y="1733"/>
          <a:ext cx="12736727" cy="2518877"/>
        </a:xfrm>
        <a:prstGeom prst="homePlate">
          <a:avLst/>
        </a:prstGeom>
        <a:solidFill>
          <a:srgbClr val="072030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DO" sz="3200" dirty="0">
              <a:solidFill>
                <a:srgbClr val="FFFFFF"/>
              </a:solidFill>
              <a:latin typeface="Arial"/>
              <a:ea typeface="+mn-ea"/>
              <a:cs typeface="+mn-cs"/>
            </a:rPr>
            <a:t>Coherencia clasificación–provisión</a:t>
          </a:r>
        </a:p>
      </dgm:t>
    </dgm:pt>
    <dgm:pt modelId="{5266C27B-3CB3-4264-B0DC-CBE1A0CE4525}" type="parTrans" cxnId="{5D34694F-3930-4620-9ECF-BAA610428491}">
      <dgm:prSet/>
      <dgm:spPr/>
      <dgm:t>
        <a:bodyPr/>
        <a:lstStyle/>
        <a:p>
          <a:endParaRPr lang="es-DO"/>
        </a:p>
      </dgm:t>
    </dgm:pt>
    <dgm:pt modelId="{89389868-10ED-4B99-8ACB-59E1A2893331}" type="sibTrans" cxnId="{5D34694F-3930-4620-9ECF-BAA610428491}">
      <dgm:prSet/>
      <dgm:spPr/>
      <dgm:t>
        <a:bodyPr/>
        <a:lstStyle/>
        <a:p>
          <a:endParaRPr lang="es-DO"/>
        </a:p>
      </dgm:t>
    </dgm:pt>
    <dgm:pt modelId="{D06E20C6-7A5E-4A06-B060-080E5C2468BD}">
      <dgm:prSet phldrT="[Texto]"/>
      <dgm:spPr>
        <a:xfrm rot="10800000">
          <a:off x="3837842" y="3272515"/>
          <a:ext cx="12736727" cy="2518877"/>
        </a:xfrm>
        <a:prstGeom prst="homePlate">
          <a:avLst/>
        </a:prstGeom>
        <a:solidFill>
          <a:srgbClr val="072030">
            <a:hueOff val="-649545"/>
            <a:satOff val="6861"/>
            <a:lumOff val="9707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DO" dirty="0">
              <a:solidFill>
                <a:srgbClr val="FFFFFF"/>
              </a:solidFill>
              <a:latin typeface="Arial"/>
              <a:ea typeface="+mn-ea"/>
              <a:cs typeface="+mn-cs"/>
            </a:rPr>
            <a:t>Aplicación uniforme de criterios</a:t>
          </a:r>
        </a:p>
      </dgm:t>
    </dgm:pt>
    <dgm:pt modelId="{CF8C2A31-C133-43F1-B794-15314D565970}" type="parTrans" cxnId="{07221979-180F-43AE-BA1B-F14CFF24D8CA}">
      <dgm:prSet/>
      <dgm:spPr/>
      <dgm:t>
        <a:bodyPr/>
        <a:lstStyle/>
        <a:p>
          <a:endParaRPr lang="es-DO"/>
        </a:p>
      </dgm:t>
    </dgm:pt>
    <dgm:pt modelId="{91845256-2B2F-4E3D-AEF6-3C34FCD68DD2}" type="sibTrans" cxnId="{07221979-180F-43AE-BA1B-F14CFF24D8CA}">
      <dgm:prSet/>
      <dgm:spPr/>
      <dgm:t>
        <a:bodyPr/>
        <a:lstStyle/>
        <a:p>
          <a:endParaRPr lang="es-DO"/>
        </a:p>
      </dgm:t>
    </dgm:pt>
    <dgm:pt modelId="{549DC8E3-1080-4D4C-8D3F-3555CC6A4853}">
      <dgm:prSet phldrT="[Texto]"/>
      <dgm:spPr>
        <a:xfrm rot="10800000">
          <a:off x="3837842" y="6543297"/>
          <a:ext cx="12736727" cy="2518877"/>
        </a:xfrm>
        <a:prstGeom prst="homePlate">
          <a:avLst/>
        </a:prstGeom>
        <a:solidFill>
          <a:srgbClr val="00B7C3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DO" dirty="0">
              <a:solidFill>
                <a:srgbClr val="FFFFFF"/>
              </a:solidFill>
              <a:latin typeface="Arial"/>
              <a:ea typeface="+mn-ea"/>
              <a:cs typeface="+mn-cs"/>
            </a:rPr>
            <a:t>Documentación del proceso</a:t>
          </a:r>
        </a:p>
      </dgm:t>
    </dgm:pt>
    <dgm:pt modelId="{B8C3AA6A-4012-4C6F-BDDE-C38081504D65}" type="parTrans" cxnId="{437B3EB6-91FF-4E6D-8C5B-952224CA64FC}">
      <dgm:prSet/>
      <dgm:spPr/>
      <dgm:t>
        <a:bodyPr/>
        <a:lstStyle/>
        <a:p>
          <a:endParaRPr lang="es-DO"/>
        </a:p>
      </dgm:t>
    </dgm:pt>
    <dgm:pt modelId="{56E5F981-BD05-40CA-BCD9-4CD127C0DF66}" type="sibTrans" cxnId="{437B3EB6-91FF-4E6D-8C5B-952224CA64FC}">
      <dgm:prSet/>
      <dgm:spPr/>
      <dgm:t>
        <a:bodyPr/>
        <a:lstStyle/>
        <a:p>
          <a:endParaRPr lang="es-DO"/>
        </a:p>
      </dgm:t>
    </dgm:pt>
    <dgm:pt modelId="{DA746A39-BF30-447A-92A9-40821DC88311}" type="pres">
      <dgm:prSet presAssocID="{FF3F9167-1219-461E-B761-BEAA02842573}" presName="linearFlow" presStyleCnt="0">
        <dgm:presLayoutVars>
          <dgm:dir/>
          <dgm:resizeHandles val="exact"/>
        </dgm:presLayoutVars>
      </dgm:prSet>
      <dgm:spPr/>
    </dgm:pt>
    <dgm:pt modelId="{44E6208E-2ED1-4592-9A72-BC2B1A72EC62}" type="pres">
      <dgm:prSet presAssocID="{41E51909-A33E-4CF1-B6FB-BEFB9ACF92AE}" presName="composite" presStyleCnt="0"/>
      <dgm:spPr/>
    </dgm:pt>
    <dgm:pt modelId="{F5C1074D-D730-492D-A14C-4CCDA21AAA24}" type="pres">
      <dgm:prSet presAssocID="{41E51909-A33E-4CF1-B6FB-BEFB9ACF92AE}" presName="imgShp" presStyleLbl="fgImgPlace1" presStyleIdx="0" presStyleCnt="3"/>
      <dgm:spPr>
        <a:xfrm>
          <a:off x="2578403" y="1733"/>
          <a:ext cx="2518877" cy="2518877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extLst>
        <a:ext uri="{E40237B7-FDA0-4F09-8148-C483321AD2D9}">
          <dgm14:cNvPr xmlns:dgm14="http://schemas.microsoft.com/office/drawing/2010/diagram" id="0" name="" descr="Marca de verificación con relleno sólido"/>
        </a:ext>
      </dgm:extLst>
    </dgm:pt>
    <dgm:pt modelId="{55C4C755-584B-4F33-983F-7F2CF0FF2F10}" type="pres">
      <dgm:prSet presAssocID="{41E51909-A33E-4CF1-B6FB-BEFB9ACF92AE}" presName="txShp" presStyleLbl="node1" presStyleIdx="0" presStyleCnt="3">
        <dgm:presLayoutVars>
          <dgm:bulletEnabled val="1"/>
        </dgm:presLayoutVars>
      </dgm:prSet>
      <dgm:spPr/>
    </dgm:pt>
    <dgm:pt modelId="{B12D4AFC-632A-43F1-ACE0-17D46D1D4C90}" type="pres">
      <dgm:prSet presAssocID="{89389868-10ED-4B99-8ACB-59E1A2893331}" presName="spacing" presStyleCnt="0"/>
      <dgm:spPr/>
    </dgm:pt>
    <dgm:pt modelId="{53061434-2D32-4745-A9A2-ADDE03817C15}" type="pres">
      <dgm:prSet presAssocID="{D06E20C6-7A5E-4A06-B060-080E5C2468BD}" presName="composite" presStyleCnt="0"/>
      <dgm:spPr/>
    </dgm:pt>
    <dgm:pt modelId="{9CD21EF7-8183-4752-BE2B-BD4DAFC187D7}" type="pres">
      <dgm:prSet presAssocID="{D06E20C6-7A5E-4A06-B060-080E5C2468BD}" presName="imgShp" presStyleLbl="fgImgPlace1" presStyleIdx="1" presStyleCnt="3"/>
      <dgm:spPr>
        <a:xfrm>
          <a:off x="2578403" y="3272515"/>
          <a:ext cx="2518877" cy="2518877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extLst>
        <a:ext uri="{E40237B7-FDA0-4F09-8148-C483321AD2D9}">
          <dgm14:cNvPr xmlns:dgm14="http://schemas.microsoft.com/office/drawing/2010/diagram" id="0" name="" descr="Lista con relleno sólido"/>
        </a:ext>
      </dgm:extLst>
    </dgm:pt>
    <dgm:pt modelId="{FBA07B8E-B9E2-4C8D-9C50-FFAF2DC348FF}" type="pres">
      <dgm:prSet presAssocID="{D06E20C6-7A5E-4A06-B060-080E5C2468BD}" presName="txShp" presStyleLbl="node1" presStyleIdx="1" presStyleCnt="3">
        <dgm:presLayoutVars>
          <dgm:bulletEnabled val="1"/>
        </dgm:presLayoutVars>
      </dgm:prSet>
      <dgm:spPr/>
    </dgm:pt>
    <dgm:pt modelId="{9DBE0FAE-08E4-453C-BBC7-AABF272EDE43}" type="pres">
      <dgm:prSet presAssocID="{91845256-2B2F-4E3D-AEF6-3C34FCD68DD2}" presName="spacing" presStyleCnt="0"/>
      <dgm:spPr/>
    </dgm:pt>
    <dgm:pt modelId="{3A017682-0CC8-4453-BDF7-24BD36E67F96}" type="pres">
      <dgm:prSet presAssocID="{549DC8E3-1080-4D4C-8D3F-3555CC6A4853}" presName="composite" presStyleCnt="0"/>
      <dgm:spPr/>
    </dgm:pt>
    <dgm:pt modelId="{723E1EA5-AA79-4E6F-AFFF-9F481DECC0B3}" type="pres">
      <dgm:prSet presAssocID="{549DC8E3-1080-4D4C-8D3F-3555CC6A4853}" presName="imgShp" presStyleLbl="fgImgPlace1" presStyleIdx="2" presStyleCnt="3"/>
      <dgm:spPr>
        <a:xfrm>
          <a:off x="2578403" y="6543297"/>
          <a:ext cx="2518877" cy="2518877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extLst>
        <a:ext uri="{E40237B7-FDA0-4F09-8148-C483321AD2D9}">
          <dgm14:cNvPr xmlns:dgm14="http://schemas.microsoft.com/office/drawing/2010/diagram" id="0" name="" descr="Lupa contorno"/>
        </a:ext>
      </dgm:extLst>
    </dgm:pt>
    <dgm:pt modelId="{0FF81E7A-090C-49D9-8B96-2A60F7413379}" type="pres">
      <dgm:prSet presAssocID="{549DC8E3-1080-4D4C-8D3F-3555CC6A4853}" presName="txShp" presStyleLbl="node1" presStyleIdx="2" presStyleCnt="3">
        <dgm:presLayoutVars>
          <dgm:bulletEnabled val="1"/>
        </dgm:presLayoutVars>
      </dgm:prSet>
      <dgm:spPr/>
    </dgm:pt>
  </dgm:ptLst>
  <dgm:cxnLst>
    <dgm:cxn modelId="{66021730-0995-44A1-811D-05194A2735C1}" type="presOf" srcId="{41E51909-A33E-4CF1-B6FB-BEFB9ACF92AE}" destId="{55C4C755-584B-4F33-983F-7F2CF0FF2F10}" srcOrd="0" destOrd="0" presId="urn:microsoft.com/office/officeart/2005/8/layout/vList3"/>
    <dgm:cxn modelId="{5D34694F-3930-4620-9ECF-BAA610428491}" srcId="{FF3F9167-1219-461E-B761-BEAA02842573}" destId="{41E51909-A33E-4CF1-B6FB-BEFB9ACF92AE}" srcOrd="0" destOrd="0" parTransId="{5266C27B-3CB3-4264-B0DC-CBE1A0CE4525}" sibTransId="{89389868-10ED-4B99-8ACB-59E1A2893331}"/>
    <dgm:cxn modelId="{79A0E153-2850-416C-9E2C-4AC7ADB8B09C}" type="presOf" srcId="{D06E20C6-7A5E-4A06-B060-080E5C2468BD}" destId="{FBA07B8E-B9E2-4C8D-9C50-FFAF2DC348FF}" srcOrd="0" destOrd="0" presId="urn:microsoft.com/office/officeart/2005/8/layout/vList3"/>
    <dgm:cxn modelId="{07221979-180F-43AE-BA1B-F14CFF24D8CA}" srcId="{FF3F9167-1219-461E-B761-BEAA02842573}" destId="{D06E20C6-7A5E-4A06-B060-080E5C2468BD}" srcOrd="1" destOrd="0" parTransId="{CF8C2A31-C133-43F1-B794-15314D565970}" sibTransId="{91845256-2B2F-4E3D-AEF6-3C34FCD68DD2}"/>
    <dgm:cxn modelId="{768FE5A1-76A8-4406-9568-CF8E187FF1F4}" type="presOf" srcId="{FF3F9167-1219-461E-B761-BEAA02842573}" destId="{DA746A39-BF30-447A-92A9-40821DC88311}" srcOrd="0" destOrd="0" presId="urn:microsoft.com/office/officeart/2005/8/layout/vList3"/>
    <dgm:cxn modelId="{437B3EB6-91FF-4E6D-8C5B-952224CA64FC}" srcId="{FF3F9167-1219-461E-B761-BEAA02842573}" destId="{549DC8E3-1080-4D4C-8D3F-3555CC6A4853}" srcOrd="2" destOrd="0" parTransId="{B8C3AA6A-4012-4C6F-BDDE-C38081504D65}" sibTransId="{56E5F981-BD05-40CA-BCD9-4CD127C0DF66}"/>
    <dgm:cxn modelId="{16A2A6E5-BB45-478F-8D28-FEAAC27AA079}" type="presOf" srcId="{549DC8E3-1080-4D4C-8D3F-3555CC6A4853}" destId="{0FF81E7A-090C-49D9-8B96-2A60F7413379}" srcOrd="0" destOrd="0" presId="urn:microsoft.com/office/officeart/2005/8/layout/vList3"/>
    <dgm:cxn modelId="{84A83D0B-2591-4191-8861-D85D77194935}" type="presParOf" srcId="{DA746A39-BF30-447A-92A9-40821DC88311}" destId="{44E6208E-2ED1-4592-9A72-BC2B1A72EC62}" srcOrd="0" destOrd="0" presId="urn:microsoft.com/office/officeart/2005/8/layout/vList3"/>
    <dgm:cxn modelId="{855CD55A-F213-4656-A034-4A0CA1D62B2B}" type="presParOf" srcId="{44E6208E-2ED1-4592-9A72-BC2B1A72EC62}" destId="{F5C1074D-D730-492D-A14C-4CCDA21AAA24}" srcOrd="0" destOrd="0" presId="urn:microsoft.com/office/officeart/2005/8/layout/vList3"/>
    <dgm:cxn modelId="{D8400866-A325-4966-BD67-5D56C87A9F05}" type="presParOf" srcId="{44E6208E-2ED1-4592-9A72-BC2B1A72EC62}" destId="{55C4C755-584B-4F33-983F-7F2CF0FF2F10}" srcOrd="1" destOrd="0" presId="urn:microsoft.com/office/officeart/2005/8/layout/vList3"/>
    <dgm:cxn modelId="{8182B0F9-B74A-4963-A4E9-EEC1BFFBE329}" type="presParOf" srcId="{DA746A39-BF30-447A-92A9-40821DC88311}" destId="{B12D4AFC-632A-43F1-ACE0-17D46D1D4C90}" srcOrd="1" destOrd="0" presId="urn:microsoft.com/office/officeart/2005/8/layout/vList3"/>
    <dgm:cxn modelId="{D6E8A704-89F1-4A0B-BEFF-91CA0AC397E5}" type="presParOf" srcId="{DA746A39-BF30-447A-92A9-40821DC88311}" destId="{53061434-2D32-4745-A9A2-ADDE03817C15}" srcOrd="2" destOrd="0" presId="urn:microsoft.com/office/officeart/2005/8/layout/vList3"/>
    <dgm:cxn modelId="{DD3F5B8E-E569-4795-9425-049FD7F391D6}" type="presParOf" srcId="{53061434-2D32-4745-A9A2-ADDE03817C15}" destId="{9CD21EF7-8183-4752-BE2B-BD4DAFC187D7}" srcOrd="0" destOrd="0" presId="urn:microsoft.com/office/officeart/2005/8/layout/vList3"/>
    <dgm:cxn modelId="{6EA7E9B4-ABC2-4A0E-83A5-21AC42882270}" type="presParOf" srcId="{53061434-2D32-4745-A9A2-ADDE03817C15}" destId="{FBA07B8E-B9E2-4C8D-9C50-FFAF2DC348FF}" srcOrd="1" destOrd="0" presId="urn:microsoft.com/office/officeart/2005/8/layout/vList3"/>
    <dgm:cxn modelId="{74821FCC-472C-4AA0-87C3-5421423B2FEA}" type="presParOf" srcId="{DA746A39-BF30-447A-92A9-40821DC88311}" destId="{9DBE0FAE-08E4-453C-BBC7-AABF272EDE43}" srcOrd="3" destOrd="0" presId="urn:microsoft.com/office/officeart/2005/8/layout/vList3"/>
    <dgm:cxn modelId="{7382F4CD-F1A5-41F0-A590-D39853B23781}" type="presParOf" srcId="{DA746A39-BF30-447A-92A9-40821DC88311}" destId="{3A017682-0CC8-4453-BDF7-24BD36E67F96}" srcOrd="4" destOrd="0" presId="urn:microsoft.com/office/officeart/2005/8/layout/vList3"/>
    <dgm:cxn modelId="{2E09B5F3-CD73-4EC8-B24F-16AB04B3B0C0}" type="presParOf" srcId="{3A017682-0CC8-4453-BDF7-24BD36E67F96}" destId="{723E1EA5-AA79-4E6F-AFFF-9F481DECC0B3}" srcOrd="0" destOrd="0" presId="urn:microsoft.com/office/officeart/2005/8/layout/vList3"/>
    <dgm:cxn modelId="{6074F843-8B19-4A62-9258-BE9698B10B15}" type="presParOf" srcId="{3A017682-0CC8-4453-BDF7-24BD36E67F96}" destId="{0FF81E7A-090C-49D9-8B96-2A60F741337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90B62D7-1794-46AD-B88B-A898D8490C21}" type="doc">
      <dgm:prSet loTypeId="urn:microsoft.com/office/officeart/2005/8/layout/radial5" loCatId="relationship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es-DO"/>
        </a:p>
      </dgm:t>
    </dgm:pt>
    <dgm:pt modelId="{4026D45C-DB6E-4072-88F9-DF0A819EF379}">
      <dgm:prSet phldrT="[Texto]" phldr="0"/>
      <dgm:spPr>
        <a:xfrm>
          <a:off x="8006876" y="4638867"/>
          <a:ext cx="3312214" cy="3312214"/>
        </a:xfrm>
        <a:prstGeom prst="ellipse">
          <a:avLst/>
        </a:prstGeom>
        <a:solidFill>
          <a:srgbClr val="4C6978">
            <a:hueOff val="0"/>
            <a:satOff val="0"/>
            <a:lumOff val="0"/>
            <a:alphaOff val="0"/>
          </a:srgbClr>
        </a:solidFill>
        <a:ln w="38100" cap="flat" cmpd="sng" algn="ctr">
          <a:solidFill>
            <a:srgbClr val="47738C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DO" dirty="0">
              <a:solidFill>
                <a:srgbClr val="FFFFFF"/>
              </a:solidFill>
              <a:latin typeface="Arial"/>
              <a:ea typeface="+mn-ea"/>
              <a:cs typeface="+mn-cs"/>
            </a:rPr>
            <a:t>Información financiera de calidad</a:t>
          </a:r>
        </a:p>
      </dgm:t>
    </dgm:pt>
    <dgm:pt modelId="{406AB354-5840-432A-921A-A0BEAF0E4EA3}" type="parTrans" cxnId="{E6E2F0DB-76B2-4D26-A98F-64675D170B4F}">
      <dgm:prSet/>
      <dgm:spPr/>
      <dgm:t>
        <a:bodyPr/>
        <a:lstStyle/>
        <a:p>
          <a:endParaRPr lang="es-DO"/>
        </a:p>
      </dgm:t>
    </dgm:pt>
    <dgm:pt modelId="{39F3FF99-48E5-4BDA-B4FE-E58CA596AAD2}" type="sibTrans" cxnId="{E6E2F0DB-76B2-4D26-A98F-64675D170B4F}">
      <dgm:prSet/>
      <dgm:spPr/>
      <dgm:t>
        <a:bodyPr/>
        <a:lstStyle/>
        <a:p>
          <a:endParaRPr lang="es-DO"/>
        </a:p>
      </dgm:t>
    </dgm:pt>
    <dgm:pt modelId="{70681516-DD78-4C24-9DB6-3EA8E61E63A7}">
      <dgm:prSet phldrT="[Texto]" custT="1"/>
      <dgm:spPr>
        <a:xfrm>
          <a:off x="8006876" y="3790"/>
          <a:ext cx="3312214" cy="3312214"/>
        </a:xfrm>
        <a:prstGeom prst="ellipse">
          <a:avLst/>
        </a:prstGeom>
        <a:solidFill>
          <a:srgbClr val="072030">
            <a:hueOff val="0"/>
            <a:satOff val="0"/>
            <a:lumOff val="0"/>
            <a:alphaOff val="0"/>
          </a:srgbClr>
        </a:solidFill>
        <a:ln w="381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DO" sz="1600" b="1" dirty="0">
              <a:solidFill>
                <a:srgbClr val="FFFFFF"/>
              </a:solidFill>
              <a:latin typeface="Arial"/>
              <a:ea typeface="+mn-ea"/>
              <a:cs typeface="+mn-cs"/>
            </a:rPr>
            <a:t>Contabilidad: </a:t>
          </a:r>
        </a:p>
        <a:p>
          <a:pPr>
            <a:buNone/>
          </a:pPr>
          <a:r>
            <a:rPr lang="es-DO" sz="1600" dirty="0">
              <a:solidFill>
                <a:srgbClr val="FFFFFF"/>
              </a:solidFill>
              <a:latin typeface="Arial"/>
              <a:ea typeface="+mn-ea"/>
              <a:cs typeface="+mn-cs"/>
            </a:rPr>
            <a:t>Convierte el riesgo en números</a:t>
          </a:r>
        </a:p>
      </dgm:t>
    </dgm:pt>
    <dgm:pt modelId="{A9FC2B18-EE1F-4C20-8A97-FA468724D325}" type="parTrans" cxnId="{E7807C55-29C1-4AD6-8606-597896612031}">
      <dgm:prSet/>
      <dgm:spPr>
        <a:xfrm rot="5400000">
          <a:off x="9312425" y="3434202"/>
          <a:ext cx="701117" cy="1126152"/>
        </a:xfrm>
        <a:prstGeom prst="rightArrow">
          <a:avLst>
            <a:gd name="adj1" fmla="val 60000"/>
            <a:gd name="adj2" fmla="val 50000"/>
          </a:avLst>
        </a:prstGeom>
        <a:solidFill>
          <a:srgbClr val="072030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es-DO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9DDF2231-872D-411A-8BE4-4B59293AC80D}" type="sibTrans" cxnId="{E7807C55-29C1-4AD6-8606-597896612031}">
      <dgm:prSet/>
      <dgm:spPr/>
      <dgm:t>
        <a:bodyPr/>
        <a:lstStyle/>
        <a:p>
          <a:endParaRPr lang="es-DO"/>
        </a:p>
      </dgm:t>
    </dgm:pt>
    <dgm:pt modelId="{02492266-2B3A-4B53-B841-9095E9293C94}">
      <dgm:prSet phldrT="[Texto]" custT="1"/>
      <dgm:spPr>
        <a:xfrm>
          <a:off x="12020971" y="6956405"/>
          <a:ext cx="3312214" cy="3312214"/>
        </a:xfrm>
        <a:prstGeom prst="ellipse">
          <a:avLst/>
        </a:prstGeom>
        <a:solidFill>
          <a:srgbClr val="072030">
            <a:hueOff val="-649545"/>
            <a:satOff val="6861"/>
            <a:lumOff val="9707"/>
            <a:alphaOff val="0"/>
          </a:srgbClr>
        </a:solidFill>
        <a:ln w="381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SzPts val="1000"/>
            <a:buFont typeface="Symbol" panose="05050102010706020507" pitchFamily="18" charset="2"/>
            <a:buNone/>
          </a:pPr>
          <a:r>
            <a:rPr lang="es-DO" sz="1800" b="1" dirty="0">
              <a:solidFill>
                <a:srgbClr val="FFFFFF"/>
              </a:solidFill>
              <a:latin typeface="Arial"/>
              <a:ea typeface="+mn-ea"/>
              <a:cs typeface="+mn-cs"/>
            </a:rPr>
            <a:t>Auditoría: </a:t>
          </a:r>
          <a:r>
            <a:rPr lang="es-DO" sz="1600" dirty="0">
              <a:solidFill>
                <a:srgbClr val="FFFFFF"/>
              </a:solidFill>
              <a:latin typeface="Arial"/>
              <a:ea typeface="+mn-ea"/>
              <a:cs typeface="+mn-cs"/>
            </a:rPr>
            <a:t>Valida criterios y consistencia
(REA + evidencia)</a:t>
          </a:r>
        </a:p>
      </dgm:t>
    </dgm:pt>
    <dgm:pt modelId="{F5D43295-DED9-452C-86AC-C5825C44CD27}" type="parTrans" cxnId="{A25A1310-B435-4F45-8529-BC05AE8936B5}">
      <dgm:prSet/>
      <dgm:spPr>
        <a:xfrm rot="13211353">
          <a:off x="11302288" y="6880745"/>
          <a:ext cx="701117" cy="1126152"/>
        </a:xfrm>
        <a:prstGeom prst="rightArrow">
          <a:avLst>
            <a:gd name="adj1" fmla="val 60000"/>
            <a:gd name="adj2" fmla="val 50000"/>
          </a:avLst>
        </a:prstGeom>
        <a:solidFill>
          <a:srgbClr val="072030">
            <a:hueOff val="-649545"/>
            <a:satOff val="6861"/>
            <a:lumOff val="9707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es-DO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AC911E7C-DB43-4AD8-AE74-6D4457561521}" type="sibTrans" cxnId="{A25A1310-B435-4F45-8529-BC05AE8936B5}">
      <dgm:prSet/>
      <dgm:spPr/>
      <dgm:t>
        <a:bodyPr/>
        <a:lstStyle/>
        <a:p>
          <a:endParaRPr lang="es-DO"/>
        </a:p>
      </dgm:t>
    </dgm:pt>
    <dgm:pt modelId="{7BC6B7F4-AE80-4178-866C-FC06A835D6A8}">
      <dgm:prSet phldrT="[Texto]" custT="1"/>
      <dgm:spPr>
        <a:xfrm>
          <a:off x="3992782" y="6956405"/>
          <a:ext cx="3312214" cy="3312214"/>
        </a:xfrm>
        <a:prstGeom prst="ellipse">
          <a:avLst/>
        </a:prstGeom>
        <a:solidFill>
          <a:srgbClr val="00B7C3"/>
        </a:solidFill>
        <a:ln w="381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DO" sz="1800" b="1" dirty="0">
              <a:solidFill>
                <a:srgbClr val="FFFFFF"/>
              </a:solidFill>
              <a:latin typeface="Arial"/>
              <a:ea typeface="+mn-ea"/>
              <a:cs typeface="+mn-cs"/>
            </a:rPr>
            <a:t>Supervisión: </a:t>
          </a:r>
          <a:r>
            <a:rPr lang="es-DO" sz="1600" dirty="0">
              <a:solidFill>
                <a:srgbClr val="FFFFFF"/>
              </a:solidFill>
              <a:latin typeface="Arial"/>
              <a:ea typeface="+mn-ea"/>
              <a:cs typeface="+mn-cs"/>
            </a:rPr>
            <a:t>Detecta riesgos a tiempo
(individuales y sistémicos)</a:t>
          </a:r>
        </a:p>
      </dgm:t>
    </dgm:pt>
    <dgm:pt modelId="{4F4C7AA2-C392-4EDB-86C9-15533A519147}" type="parTrans" cxnId="{E8F391CC-3FCD-45DB-8F9F-1EDBF7FE81DC}">
      <dgm:prSet/>
      <dgm:spPr>
        <a:xfrm rot="20187863">
          <a:off x="7322562" y="6880745"/>
          <a:ext cx="701117" cy="1126152"/>
        </a:xfrm>
        <a:prstGeom prst="rightArrow">
          <a:avLst>
            <a:gd name="adj1" fmla="val 60000"/>
            <a:gd name="adj2" fmla="val 50000"/>
          </a:avLst>
        </a:prstGeom>
        <a:solidFill>
          <a:srgbClr val="072030">
            <a:hueOff val="-1299089"/>
            <a:satOff val="13723"/>
            <a:lumOff val="19413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es-DO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73C62245-81E8-4B19-A6D9-30BF65B6EFF2}" type="sibTrans" cxnId="{E8F391CC-3FCD-45DB-8F9F-1EDBF7FE81DC}">
      <dgm:prSet/>
      <dgm:spPr/>
      <dgm:t>
        <a:bodyPr/>
        <a:lstStyle/>
        <a:p>
          <a:endParaRPr lang="es-DO"/>
        </a:p>
      </dgm:t>
    </dgm:pt>
    <dgm:pt modelId="{51BC82A9-2266-49BF-B5F4-71170BF9CDB8}" type="pres">
      <dgm:prSet presAssocID="{F90B62D7-1794-46AD-B88B-A898D8490C21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8C358A5-EF10-4666-804A-FA0800377925}" type="pres">
      <dgm:prSet presAssocID="{4026D45C-DB6E-4072-88F9-DF0A819EF379}" presName="centerShape" presStyleLbl="node0" presStyleIdx="0" presStyleCnt="1" custScaleX="126328" custScaleY="82798" custLinFactNeighborX="2078" custLinFactNeighborY="-1779"/>
      <dgm:spPr/>
    </dgm:pt>
    <dgm:pt modelId="{E87A4389-BC64-4F77-9DFD-BF173F089478}" type="pres">
      <dgm:prSet presAssocID="{A9FC2B18-EE1F-4C20-8A97-FA468724D325}" presName="parTrans" presStyleLbl="sibTrans2D1" presStyleIdx="0" presStyleCnt="3" custAng="10800000"/>
      <dgm:spPr/>
    </dgm:pt>
    <dgm:pt modelId="{1063F42E-2E0D-4B70-AFE5-10199550CC0C}" type="pres">
      <dgm:prSet presAssocID="{A9FC2B18-EE1F-4C20-8A97-FA468724D325}" presName="connectorText" presStyleLbl="sibTrans2D1" presStyleIdx="0" presStyleCnt="3"/>
      <dgm:spPr/>
    </dgm:pt>
    <dgm:pt modelId="{1B26A1CF-B868-483C-8BCE-170E6F12BDEA}" type="pres">
      <dgm:prSet presAssocID="{70681516-DD78-4C24-9DB6-3EA8E61E63A7}" presName="node" presStyleLbl="node1" presStyleIdx="0" presStyleCnt="3" custScaleX="170506" custScaleY="105173" custRadScaleRad="100139" custRadScaleInc="5543">
        <dgm:presLayoutVars>
          <dgm:bulletEnabled val="1"/>
        </dgm:presLayoutVars>
      </dgm:prSet>
      <dgm:spPr/>
    </dgm:pt>
    <dgm:pt modelId="{E6242C9B-1640-4F87-92E6-E271585F7CA4}" type="pres">
      <dgm:prSet presAssocID="{F5D43295-DED9-452C-86AC-C5825C44CD27}" presName="parTrans" presStyleLbl="sibTrans2D1" presStyleIdx="1" presStyleCnt="3" custAng="11411353"/>
      <dgm:spPr/>
    </dgm:pt>
    <dgm:pt modelId="{6A185EAF-FB0B-4191-99C5-90D34554271D}" type="pres">
      <dgm:prSet presAssocID="{F5D43295-DED9-452C-86AC-C5825C44CD27}" presName="connectorText" presStyleLbl="sibTrans2D1" presStyleIdx="1" presStyleCnt="3"/>
      <dgm:spPr/>
    </dgm:pt>
    <dgm:pt modelId="{876A9CCD-FDE8-4587-B576-7B31D889D7B5}" type="pres">
      <dgm:prSet presAssocID="{02492266-2B3A-4B53-B841-9095E9293C94}" presName="node" presStyleLbl="node1" presStyleIdx="1" presStyleCnt="3" custScaleX="160872" custScaleY="121400" custRadScaleRad="116228" custRadScaleInc="-9102">
        <dgm:presLayoutVars>
          <dgm:bulletEnabled val="1"/>
        </dgm:presLayoutVars>
      </dgm:prSet>
      <dgm:spPr/>
    </dgm:pt>
    <dgm:pt modelId="{60885D65-5F0E-44D7-AD83-6AE7722D2016}" type="pres">
      <dgm:prSet presAssocID="{4F4C7AA2-C392-4EDB-86C9-15533A519147}" presName="parTrans" presStyleLbl="sibTrans2D1" presStyleIdx="2" presStyleCnt="3" custAng="11187863"/>
      <dgm:spPr/>
    </dgm:pt>
    <dgm:pt modelId="{A0B68D94-1FB8-4649-BB76-D47BCE73BC8F}" type="pres">
      <dgm:prSet presAssocID="{4F4C7AA2-C392-4EDB-86C9-15533A519147}" presName="connectorText" presStyleLbl="sibTrans2D1" presStyleIdx="2" presStyleCnt="3"/>
      <dgm:spPr/>
    </dgm:pt>
    <dgm:pt modelId="{FA22E591-EBD8-48EC-B4BE-F5A02368675F}" type="pres">
      <dgm:prSet presAssocID="{7BC6B7F4-AE80-4178-866C-FC06A835D6A8}" presName="node" presStyleLbl="node1" presStyleIdx="2" presStyleCnt="3" custScaleX="172881" custScaleY="117505" custRadScaleRad="110905" custRadScaleInc="8437">
        <dgm:presLayoutVars>
          <dgm:bulletEnabled val="1"/>
        </dgm:presLayoutVars>
      </dgm:prSet>
      <dgm:spPr/>
    </dgm:pt>
  </dgm:ptLst>
  <dgm:cxnLst>
    <dgm:cxn modelId="{DD014208-16EF-4525-9A8F-EF369E115B1D}" type="presOf" srcId="{7BC6B7F4-AE80-4178-866C-FC06A835D6A8}" destId="{FA22E591-EBD8-48EC-B4BE-F5A02368675F}" srcOrd="0" destOrd="0" presId="urn:microsoft.com/office/officeart/2005/8/layout/radial5"/>
    <dgm:cxn modelId="{A25A1310-B435-4F45-8529-BC05AE8936B5}" srcId="{4026D45C-DB6E-4072-88F9-DF0A819EF379}" destId="{02492266-2B3A-4B53-B841-9095E9293C94}" srcOrd="1" destOrd="0" parTransId="{F5D43295-DED9-452C-86AC-C5825C44CD27}" sibTransId="{AC911E7C-DB43-4AD8-AE74-6D4457561521}"/>
    <dgm:cxn modelId="{EA7DAB2A-D87E-46AE-BD9E-651DE2418D07}" type="presOf" srcId="{4026D45C-DB6E-4072-88F9-DF0A819EF379}" destId="{98C358A5-EF10-4666-804A-FA0800377925}" srcOrd="0" destOrd="0" presId="urn:microsoft.com/office/officeart/2005/8/layout/radial5"/>
    <dgm:cxn modelId="{6B08164A-1095-470D-AAD1-76640B0F2F15}" type="presOf" srcId="{F90B62D7-1794-46AD-B88B-A898D8490C21}" destId="{51BC82A9-2266-49BF-B5F4-71170BF9CDB8}" srcOrd="0" destOrd="0" presId="urn:microsoft.com/office/officeart/2005/8/layout/radial5"/>
    <dgm:cxn modelId="{F363534B-0051-4DD6-AF48-7A8BF62C24FA}" type="presOf" srcId="{4F4C7AA2-C392-4EDB-86C9-15533A519147}" destId="{60885D65-5F0E-44D7-AD83-6AE7722D2016}" srcOrd="0" destOrd="0" presId="urn:microsoft.com/office/officeart/2005/8/layout/radial5"/>
    <dgm:cxn modelId="{3023636D-437C-48FF-B695-19A2236F10F9}" type="presOf" srcId="{F5D43295-DED9-452C-86AC-C5825C44CD27}" destId="{6A185EAF-FB0B-4191-99C5-90D34554271D}" srcOrd="1" destOrd="0" presId="urn:microsoft.com/office/officeart/2005/8/layout/radial5"/>
    <dgm:cxn modelId="{E7807C55-29C1-4AD6-8606-597896612031}" srcId="{4026D45C-DB6E-4072-88F9-DF0A819EF379}" destId="{70681516-DD78-4C24-9DB6-3EA8E61E63A7}" srcOrd="0" destOrd="0" parTransId="{A9FC2B18-EE1F-4C20-8A97-FA468724D325}" sibTransId="{9DDF2231-872D-411A-8BE4-4B59293AC80D}"/>
    <dgm:cxn modelId="{057B8955-56B5-4C61-8A1A-9F830C330089}" type="presOf" srcId="{70681516-DD78-4C24-9DB6-3EA8E61E63A7}" destId="{1B26A1CF-B868-483C-8BCE-170E6F12BDEA}" srcOrd="0" destOrd="0" presId="urn:microsoft.com/office/officeart/2005/8/layout/radial5"/>
    <dgm:cxn modelId="{7E3A2A84-5CEA-4B3C-989A-7657CB177B54}" type="presOf" srcId="{F5D43295-DED9-452C-86AC-C5825C44CD27}" destId="{E6242C9B-1640-4F87-92E6-E271585F7CA4}" srcOrd="0" destOrd="0" presId="urn:microsoft.com/office/officeart/2005/8/layout/radial5"/>
    <dgm:cxn modelId="{D0ECD4CA-3572-4D7D-86B6-0CA852C68A85}" type="presOf" srcId="{A9FC2B18-EE1F-4C20-8A97-FA468724D325}" destId="{1063F42E-2E0D-4B70-AFE5-10199550CC0C}" srcOrd="1" destOrd="0" presId="urn:microsoft.com/office/officeart/2005/8/layout/radial5"/>
    <dgm:cxn modelId="{E8F391CC-3FCD-45DB-8F9F-1EDBF7FE81DC}" srcId="{4026D45C-DB6E-4072-88F9-DF0A819EF379}" destId="{7BC6B7F4-AE80-4178-866C-FC06A835D6A8}" srcOrd="2" destOrd="0" parTransId="{4F4C7AA2-C392-4EDB-86C9-15533A519147}" sibTransId="{73C62245-81E8-4B19-A6D9-30BF65B6EFF2}"/>
    <dgm:cxn modelId="{D7AFF7CC-4F5F-44F5-8673-B598A3A5D342}" type="presOf" srcId="{4F4C7AA2-C392-4EDB-86C9-15533A519147}" destId="{A0B68D94-1FB8-4649-BB76-D47BCE73BC8F}" srcOrd="1" destOrd="0" presId="urn:microsoft.com/office/officeart/2005/8/layout/radial5"/>
    <dgm:cxn modelId="{E79556D0-95FB-4DE5-9BF3-084119BE9784}" type="presOf" srcId="{02492266-2B3A-4B53-B841-9095E9293C94}" destId="{876A9CCD-FDE8-4587-B576-7B31D889D7B5}" srcOrd="0" destOrd="0" presId="urn:microsoft.com/office/officeart/2005/8/layout/radial5"/>
    <dgm:cxn modelId="{E6E2F0DB-76B2-4D26-A98F-64675D170B4F}" srcId="{F90B62D7-1794-46AD-B88B-A898D8490C21}" destId="{4026D45C-DB6E-4072-88F9-DF0A819EF379}" srcOrd="0" destOrd="0" parTransId="{406AB354-5840-432A-921A-A0BEAF0E4EA3}" sibTransId="{39F3FF99-48E5-4BDA-B4FE-E58CA596AAD2}"/>
    <dgm:cxn modelId="{419B51FF-2DAA-4994-9196-14A0DBC274A9}" type="presOf" srcId="{A9FC2B18-EE1F-4C20-8A97-FA468724D325}" destId="{E87A4389-BC64-4F77-9DFD-BF173F089478}" srcOrd="0" destOrd="0" presId="urn:microsoft.com/office/officeart/2005/8/layout/radial5"/>
    <dgm:cxn modelId="{34359F79-1540-4039-A0F6-9881669BEEAE}" type="presParOf" srcId="{51BC82A9-2266-49BF-B5F4-71170BF9CDB8}" destId="{98C358A5-EF10-4666-804A-FA0800377925}" srcOrd="0" destOrd="0" presId="urn:microsoft.com/office/officeart/2005/8/layout/radial5"/>
    <dgm:cxn modelId="{F05709E6-F367-4CF9-B672-8A2882F55CDA}" type="presParOf" srcId="{51BC82A9-2266-49BF-B5F4-71170BF9CDB8}" destId="{E87A4389-BC64-4F77-9DFD-BF173F089478}" srcOrd="1" destOrd="0" presId="urn:microsoft.com/office/officeart/2005/8/layout/radial5"/>
    <dgm:cxn modelId="{A967F185-1CF4-431A-A646-6C701335C311}" type="presParOf" srcId="{E87A4389-BC64-4F77-9DFD-BF173F089478}" destId="{1063F42E-2E0D-4B70-AFE5-10199550CC0C}" srcOrd="0" destOrd="0" presId="urn:microsoft.com/office/officeart/2005/8/layout/radial5"/>
    <dgm:cxn modelId="{37BB1727-4A86-4A02-957F-9A75534ADA6E}" type="presParOf" srcId="{51BC82A9-2266-49BF-B5F4-71170BF9CDB8}" destId="{1B26A1CF-B868-483C-8BCE-170E6F12BDEA}" srcOrd="2" destOrd="0" presId="urn:microsoft.com/office/officeart/2005/8/layout/radial5"/>
    <dgm:cxn modelId="{ED4E6EC8-2705-4A93-AEDA-9C1B0DB99A92}" type="presParOf" srcId="{51BC82A9-2266-49BF-B5F4-71170BF9CDB8}" destId="{E6242C9B-1640-4F87-92E6-E271585F7CA4}" srcOrd="3" destOrd="0" presId="urn:microsoft.com/office/officeart/2005/8/layout/radial5"/>
    <dgm:cxn modelId="{7FB49E5B-A8D5-4333-8FDD-05F169B4C52B}" type="presParOf" srcId="{E6242C9B-1640-4F87-92E6-E271585F7CA4}" destId="{6A185EAF-FB0B-4191-99C5-90D34554271D}" srcOrd="0" destOrd="0" presId="urn:microsoft.com/office/officeart/2005/8/layout/radial5"/>
    <dgm:cxn modelId="{6A381B89-1E6B-4708-833D-FAD2A38BEAAB}" type="presParOf" srcId="{51BC82A9-2266-49BF-B5F4-71170BF9CDB8}" destId="{876A9CCD-FDE8-4587-B576-7B31D889D7B5}" srcOrd="4" destOrd="0" presId="urn:microsoft.com/office/officeart/2005/8/layout/radial5"/>
    <dgm:cxn modelId="{4C18AFA1-E233-4181-A946-E12FB4C944C0}" type="presParOf" srcId="{51BC82A9-2266-49BF-B5F4-71170BF9CDB8}" destId="{60885D65-5F0E-44D7-AD83-6AE7722D2016}" srcOrd="5" destOrd="0" presId="urn:microsoft.com/office/officeart/2005/8/layout/radial5"/>
    <dgm:cxn modelId="{86CB2768-F732-48E7-85D2-A8CCEF00F08A}" type="presParOf" srcId="{60885D65-5F0E-44D7-AD83-6AE7722D2016}" destId="{A0B68D94-1FB8-4649-BB76-D47BCE73BC8F}" srcOrd="0" destOrd="0" presId="urn:microsoft.com/office/officeart/2005/8/layout/radial5"/>
    <dgm:cxn modelId="{A47A2A87-E660-4DEC-9451-71EF16E13CC8}" type="presParOf" srcId="{51BC82A9-2266-49BF-B5F4-71170BF9CDB8}" destId="{FA22E591-EBD8-48EC-B4BE-F5A02368675F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0D5C073-0DB5-46E3-8697-031F512CD053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DO"/>
        </a:p>
      </dgm:t>
    </dgm:pt>
    <dgm:pt modelId="{22CD81E3-8A67-4AB7-A980-C66D77C00D09}">
      <dgm:prSet phldrT="[Texto]" phldr="1"/>
      <dgm:spPr/>
      <dgm:t>
        <a:bodyPr/>
        <a:lstStyle/>
        <a:p>
          <a:endParaRPr lang="es-DO"/>
        </a:p>
      </dgm:t>
    </dgm:pt>
    <dgm:pt modelId="{3826CCB6-42E8-45AC-BF5D-D5C8E11F0BAA}" type="parTrans" cxnId="{6DAD994A-5B15-4E8F-B1BC-8570398B671F}">
      <dgm:prSet/>
      <dgm:spPr/>
      <dgm:t>
        <a:bodyPr/>
        <a:lstStyle/>
        <a:p>
          <a:endParaRPr lang="es-DO"/>
        </a:p>
      </dgm:t>
    </dgm:pt>
    <dgm:pt modelId="{B0AD4519-15BA-456B-A68A-F34223000C4A}" type="sibTrans" cxnId="{6DAD994A-5B15-4E8F-B1BC-8570398B671F}">
      <dgm:prSet/>
      <dgm:spPr/>
      <dgm:t>
        <a:bodyPr/>
        <a:lstStyle/>
        <a:p>
          <a:endParaRPr lang="es-DO"/>
        </a:p>
      </dgm:t>
    </dgm:pt>
    <dgm:pt modelId="{B5DAD38F-FAED-449B-BAD3-2118FD76DBF0}">
      <dgm:prSet phldrT="[Texto]" custT="1"/>
      <dgm:spPr/>
      <dgm:t>
        <a:bodyPr/>
        <a:lstStyle/>
        <a:p>
          <a:pPr algn="l"/>
          <a:r>
            <a:rPr lang="es-DO" sz="2400" dirty="0">
              <a:solidFill>
                <a:schemeClr val="bg2">
                  <a:lumMod val="90000"/>
                  <a:lumOff val="10000"/>
                </a:schemeClr>
              </a:solidFill>
            </a:rPr>
            <a:t>La contabilidad bancaria no es mecánica: es estratégica.</a:t>
          </a:r>
        </a:p>
      </dgm:t>
    </dgm:pt>
    <dgm:pt modelId="{B9134A80-E4BE-40A8-99D8-5F2F1F7FC169}" type="parTrans" cxnId="{880CDAC4-929C-4A77-AA24-85B7FE99AF5F}">
      <dgm:prSet/>
      <dgm:spPr/>
      <dgm:t>
        <a:bodyPr/>
        <a:lstStyle/>
        <a:p>
          <a:endParaRPr lang="es-DO"/>
        </a:p>
      </dgm:t>
    </dgm:pt>
    <dgm:pt modelId="{088442BD-8D04-42E8-81A9-3E4DD1D06560}" type="sibTrans" cxnId="{880CDAC4-929C-4A77-AA24-85B7FE99AF5F}">
      <dgm:prSet/>
      <dgm:spPr/>
      <dgm:t>
        <a:bodyPr/>
        <a:lstStyle/>
        <a:p>
          <a:endParaRPr lang="es-DO"/>
        </a:p>
      </dgm:t>
    </dgm:pt>
    <dgm:pt modelId="{736832A2-17E8-437D-B577-AE47E3BF6D74}">
      <dgm:prSet phldrT="[Texto]" custT="1"/>
      <dgm:spPr/>
      <dgm:t>
        <a:bodyPr/>
        <a:lstStyle/>
        <a:p>
          <a:pPr algn="l">
            <a:buSzPts val="1000"/>
          </a:pPr>
          <a:r>
            <a:rPr lang="es-DO" sz="2400" dirty="0">
              <a:solidFill>
                <a:srgbClr val="002060"/>
              </a:solidFill>
            </a:rPr>
            <a:t>Bien aplicada, ayuda a sostener la estabilidad del sistema financiero.</a:t>
          </a:r>
        </a:p>
      </dgm:t>
    </dgm:pt>
    <dgm:pt modelId="{BF5B8B4B-0F60-4365-A63A-72A24F43705E}" type="parTrans" cxnId="{549FAD81-4857-42A7-AFE2-348C150AD3DA}">
      <dgm:prSet/>
      <dgm:spPr/>
      <dgm:t>
        <a:bodyPr/>
        <a:lstStyle/>
        <a:p>
          <a:endParaRPr lang="es-DO"/>
        </a:p>
      </dgm:t>
    </dgm:pt>
    <dgm:pt modelId="{A060AA97-C727-4740-8D17-A4AEBDC02BC4}" type="sibTrans" cxnId="{549FAD81-4857-42A7-AFE2-348C150AD3DA}">
      <dgm:prSet/>
      <dgm:spPr/>
      <dgm:t>
        <a:bodyPr/>
        <a:lstStyle/>
        <a:p>
          <a:endParaRPr lang="es-DO"/>
        </a:p>
      </dgm:t>
    </dgm:pt>
    <dgm:pt modelId="{C51CC09D-CFC3-4934-864C-D318D480C401}">
      <dgm:prSet phldrT="[Texto]" custT="1"/>
      <dgm:spPr/>
      <dgm:t>
        <a:bodyPr/>
        <a:lstStyle/>
        <a:p>
          <a:pPr algn="l">
            <a:buSzPts val="1000"/>
          </a:pPr>
          <a:r>
            <a:rPr lang="es-DO" sz="2400" dirty="0">
              <a:solidFill>
                <a:schemeClr val="bg2">
                  <a:lumMod val="90000"/>
                  <a:lumOff val="10000"/>
                </a:schemeClr>
              </a:solidFill>
            </a:rPr>
            <a:t>El entorno exige especialización, actualización y diálogo constante (contadores – auditores – reguladores)</a:t>
          </a:r>
        </a:p>
      </dgm:t>
    </dgm:pt>
    <dgm:pt modelId="{52703FB1-AFB8-44BB-9FFA-53F5C76B9464}" type="parTrans" cxnId="{74422ACE-7CB2-4297-8B36-CF5C274111D5}">
      <dgm:prSet/>
      <dgm:spPr/>
      <dgm:t>
        <a:bodyPr/>
        <a:lstStyle/>
        <a:p>
          <a:endParaRPr lang="es-DO"/>
        </a:p>
      </dgm:t>
    </dgm:pt>
    <dgm:pt modelId="{694AC293-EB22-4AC3-9CE2-3CC918CBA6D9}" type="sibTrans" cxnId="{74422ACE-7CB2-4297-8B36-CF5C274111D5}">
      <dgm:prSet/>
      <dgm:spPr/>
      <dgm:t>
        <a:bodyPr/>
        <a:lstStyle/>
        <a:p>
          <a:endParaRPr lang="es-DO"/>
        </a:p>
      </dgm:t>
    </dgm:pt>
    <dgm:pt modelId="{30C5A1B0-778B-4D4C-92AD-928F2E77E188}" type="pres">
      <dgm:prSet presAssocID="{00D5C073-0DB5-46E3-8697-031F512CD053}" presName="vert0" presStyleCnt="0">
        <dgm:presLayoutVars>
          <dgm:dir/>
          <dgm:animOne val="branch"/>
          <dgm:animLvl val="lvl"/>
        </dgm:presLayoutVars>
      </dgm:prSet>
      <dgm:spPr/>
    </dgm:pt>
    <dgm:pt modelId="{453F74A7-84D2-410E-931F-986D3C64C9DC}" type="pres">
      <dgm:prSet presAssocID="{22CD81E3-8A67-4AB7-A980-C66D77C00D09}" presName="thickLine" presStyleLbl="alignNode1" presStyleIdx="0" presStyleCnt="1"/>
      <dgm:spPr/>
    </dgm:pt>
    <dgm:pt modelId="{46779EBE-90B5-4B8F-A047-CC0EBAE1665A}" type="pres">
      <dgm:prSet presAssocID="{22CD81E3-8A67-4AB7-A980-C66D77C00D09}" presName="horz1" presStyleCnt="0"/>
      <dgm:spPr/>
    </dgm:pt>
    <dgm:pt modelId="{A23013BB-F26E-438C-8D81-E990A9898852}" type="pres">
      <dgm:prSet presAssocID="{22CD81E3-8A67-4AB7-A980-C66D77C00D09}" presName="tx1" presStyleLbl="revTx" presStyleIdx="0" presStyleCnt="4"/>
      <dgm:spPr/>
    </dgm:pt>
    <dgm:pt modelId="{C1F4E879-1A34-4CBB-99D0-11F7EF3024D4}" type="pres">
      <dgm:prSet presAssocID="{22CD81E3-8A67-4AB7-A980-C66D77C00D09}" presName="vert1" presStyleCnt="0"/>
      <dgm:spPr/>
    </dgm:pt>
    <dgm:pt modelId="{4A8E4DDA-F1B7-417A-BAB6-FD0CDD38F21B}" type="pres">
      <dgm:prSet presAssocID="{B5DAD38F-FAED-449B-BAD3-2118FD76DBF0}" presName="vertSpace2a" presStyleCnt="0"/>
      <dgm:spPr/>
    </dgm:pt>
    <dgm:pt modelId="{C79FBD4F-A1B1-4750-BE5D-A35715A2A741}" type="pres">
      <dgm:prSet presAssocID="{B5DAD38F-FAED-449B-BAD3-2118FD76DBF0}" presName="horz2" presStyleCnt="0"/>
      <dgm:spPr/>
    </dgm:pt>
    <dgm:pt modelId="{0DE9B4AE-17D0-43FF-AC41-3FECDEFF343C}" type="pres">
      <dgm:prSet presAssocID="{B5DAD38F-FAED-449B-BAD3-2118FD76DBF0}" presName="horzSpace2" presStyleCnt="0"/>
      <dgm:spPr/>
    </dgm:pt>
    <dgm:pt modelId="{72F34324-F272-4412-A89E-8B1C96BEF0C6}" type="pres">
      <dgm:prSet presAssocID="{B5DAD38F-FAED-449B-BAD3-2118FD76DBF0}" presName="tx2" presStyleLbl="revTx" presStyleIdx="1" presStyleCnt="4"/>
      <dgm:spPr/>
    </dgm:pt>
    <dgm:pt modelId="{4763666C-C1EE-46E9-9017-08FFF949E48B}" type="pres">
      <dgm:prSet presAssocID="{B5DAD38F-FAED-449B-BAD3-2118FD76DBF0}" presName="vert2" presStyleCnt="0"/>
      <dgm:spPr/>
    </dgm:pt>
    <dgm:pt modelId="{F0972311-4F75-4F36-A1DD-4AEFF68B0D7A}" type="pres">
      <dgm:prSet presAssocID="{B5DAD38F-FAED-449B-BAD3-2118FD76DBF0}" presName="thinLine2b" presStyleLbl="callout" presStyleIdx="0" presStyleCnt="3"/>
      <dgm:spPr/>
    </dgm:pt>
    <dgm:pt modelId="{80340C58-E1C1-4C56-94C4-FA7E309E5FA7}" type="pres">
      <dgm:prSet presAssocID="{B5DAD38F-FAED-449B-BAD3-2118FD76DBF0}" presName="vertSpace2b" presStyleCnt="0"/>
      <dgm:spPr/>
    </dgm:pt>
    <dgm:pt modelId="{F2F17BB7-F16B-41F0-9C10-2B691F9DBD78}" type="pres">
      <dgm:prSet presAssocID="{736832A2-17E8-437D-B577-AE47E3BF6D74}" presName="horz2" presStyleCnt="0"/>
      <dgm:spPr/>
    </dgm:pt>
    <dgm:pt modelId="{4A94A7F2-12FC-4B77-98A9-401436441606}" type="pres">
      <dgm:prSet presAssocID="{736832A2-17E8-437D-B577-AE47E3BF6D74}" presName="horzSpace2" presStyleCnt="0"/>
      <dgm:spPr/>
    </dgm:pt>
    <dgm:pt modelId="{8C7D8602-E1C9-4CEA-87FB-08BC306506E3}" type="pres">
      <dgm:prSet presAssocID="{736832A2-17E8-437D-B577-AE47E3BF6D74}" presName="tx2" presStyleLbl="revTx" presStyleIdx="2" presStyleCnt="4"/>
      <dgm:spPr/>
    </dgm:pt>
    <dgm:pt modelId="{12EE60B0-46A9-47AB-9A29-6CB9039AFC5C}" type="pres">
      <dgm:prSet presAssocID="{736832A2-17E8-437D-B577-AE47E3BF6D74}" presName="vert2" presStyleCnt="0"/>
      <dgm:spPr/>
    </dgm:pt>
    <dgm:pt modelId="{E73A91F0-C61D-478D-96E0-E8231BFE2B1D}" type="pres">
      <dgm:prSet presAssocID="{736832A2-17E8-437D-B577-AE47E3BF6D74}" presName="thinLine2b" presStyleLbl="callout" presStyleIdx="1" presStyleCnt="3"/>
      <dgm:spPr/>
    </dgm:pt>
    <dgm:pt modelId="{32720B0F-E82A-455C-8D28-4EE4A9C71AB5}" type="pres">
      <dgm:prSet presAssocID="{736832A2-17E8-437D-B577-AE47E3BF6D74}" presName="vertSpace2b" presStyleCnt="0"/>
      <dgm:spPr/>
    </dgm:pt>
    <dgm:pt modelId="{21E9F602-79F6-412E-8D75-6C0703DFFC94}" type="pres">
      <dgm:prSet presAssocID="{C51CC09D-CFC3-4934-864C-D318D480C401}" presName="horz2" presStyleCnt="0"/>
      <dgm:spPr/>
    </dgm:pt>
    <dgm:pt modelId="{B9EDD651-43D7-4F7E-8062-145EB90A893B}" type="pres">
      <dgm:prSet presAssocID="{C51CC09D-CFC3-4934-864C-D318D480C401}" presName="horzSpace2" presStyleCnt="0"/>
      <dgm:spPr/>
    </dgm:pt>
    <dgm:pt modelId="{58924853-691A-4D78-8AC3-C7A7F89F2AF6}" type="pres">
      <dgm:prSet presAssocID="{C51CC09D-CFC3-4934-864C-D318D480C401}" presName="tx2" presStyleLbl="revTx" presStyleIdx="3" presStyleCnt="4"/>
      <dgm:spPr/>
    </dgm:pt>
    <dgm:pt modelId="{6F128019-4598-432F-A961-0A91DC51B459}" type="pres">
      <dgm:prSet presAssocID="{C51CC09D-CFC3-4934-864C-D318D480C401}" presName="vert2" presStyleCnt="0"/>
      <dgm:spPr/>
    </dgm:pt>
    <dgm:pt modelId="{CDA01825-CB31-4483-8BED-6FBB80D3F896}" type="pres">
      <dgm:prSet presAssocID="{C51CC09D-CFC3-4934-864C-D318D480C401}" presName="thinLine2b" presStyleLbl="callout" presStyleIdx="2" presStyleCnt="3"/>
      <dgm:spPr/>
    </dgm:pt>
    <dgm:pt modelId="{98AB897C-0782-4D5B-BB46-DA724D8C0BDD}" type="pres">
      <dgm:prSet presAssocID="{C51CC09D-CFC3-4934-864C-D318D480C401}" presName="vertSpace2b" presStyleCnt="0"/>
      <dgm:spPr/>
    </dgm:pt>
  </dgm:ptLst>
  <dgm:cxnLst>
    <dgm:cxn modelId="{D0B2C303-2DBD-4B77-A2A1-7B5074E7096A}" type="presOf" srcId="{B5DAD38F-FAED-449B-BAD3-2118FD76DBF0}" destId="{72F34324-F272-4412-A89E-8B1C96BEF0C6}" srcOrd="0" destOrd="0" presId="urn:microsoft.com/office/officeart/2008/layout/LinedList"/>
    <dgm:cxn modelId="{41A5A320-06E2-4A54-A2DA-EB8C3B000CBB}" type="presOf" srcId="{736832A2-17E8-437D-B577-AE47E3BF6D74}" destId="{8C7D8602-E1C9-4CEA-87FB-08BC306506E3}" srcOrd="0" destOrd="0" presId="urn:microsoft.com/office/officeart/2008/layout/LinedList"/>
    <dgm:cxn modelId="{AA3E6849-E329-4E07-8CFB-6ADBD0342BEB}" type="presOf" srcId="{22CD81E3-8A67-4AB7-A980-C66D77C00D09}" destId="{A23013BB-F26E-438C-8D81-E990A9898852}" srcOrd="0" destOrd="0" presId="urn:microsoft.com/office/officeart/2008/layout/LinedList"/>
    <dgm:cxn modelId="{6DAD994A-5B15-4E8F-B1BC-8570398B671F}" srcId="{00D5C073-0DB5-46E3-8697-031F512CD053}" destId="{22CD81E3-8A67-4AB7-A980-C66D77C00D09}" srcOrd="0" destOrd="0" parTransId="{3826CCB6-42E8-45AC-BF5D-D5C8E11F0BAA}" sibTransId="{B0AD4519-15BA-456B-A68A-F34223000C4A}"/>
    <dgm:cxn modelId="{549FAD81-4857-42A7-AFE2-348C150AD3DA}" srcId="{22CD81E3-8A67-4AB7-A980-C66D77C00D09}" destId="{736832A2-17E8-437D-B577-AE47E3BF6D74}" srcOrd="1" destOrd="0" parTransId="{BF5B8B4B-0F60-4365-A63A-72A24F43705E}" sibTransId="{A060AA97-C727-4740-8D17-A4AEBDC02BC4}"/>
    <dgm:cxn modelId="{E6A1C58F-B3E9-45FB-A93A-B0AA08EB8024}" type="presOf" srcId="{00D5C073-0DB5-46E3-8697-031F512CD053}" destId="{30C5A1B0-778B-4D4C-92AD-928F2E77E188}" srcOrd="0" destOrd="0" presId="urn:microsoft.com/office/officeart/2008/layout/LinedList"/>
    <dgm:cxn modelId="{880CDAC4-929C-4A77-AA24-85B7FE99AF5F}" srcId="{22CD81E3-8A67-4AB7-A980-C66D77C00D09}" destId="{B5DAD38F-FAED-449B-BAD3-2118FD76DBF0}" srcOrd="0" destOrd="0" parTransId="{B9134A80-E4BE-40A8-99D8-5F2F1F7FC169}" sibTransId="{088442BD-8D04-42E8-81A9-3E4DD1D06560}"/>
    <dgm:cxn modelId="{74422ACE-7CB2-4297-8B36-CF5C274111D5}" srcId="{22CD81E3-8A67-4AB7-A980-C66D77C00D09}" destId="{C51CC09D-CFC3-4934-864C-D318D480C401}" srcOrd="2" destOrd="0" parTransId="{52703FB1-AFB8-44BB-9FFA-53F5C76B9464}" sibTransId="{694AC293-EB22-4AC3-9CE2-3CC918CBA6D9}"/>
    <dgm:cxn modelId="{A2ED08E0-A71A-4AAC-9E31-7F7B45AF1BC4}" type="presOf" srcId="{C51CC09D-CFC3-4934-864C-D318D480C401}" destId="{58924853-691A-4D78-8AC3-C7A7F89F2AF6}" srcOrd="0" destOrd="0" presId="urn:microsoft.com/office/officeart/2008/layout/LinedList"/>
    <dgm:cxn modelId="{E574C6DB-1D16-4456-8F72-B6BD7461374F}" type="presParOf" srcId="{30C5A1B0-778B-4D4C-92AD-928F2E77E188}" destId="{453F74A7-84D2-410E-931F-986D3C64C9DC}" srcOrd="0" destOrd="0" presId="urn:microsoft.com/office/officeart/2008/layout/LinedList"/>
    <dgm:cxn modelId="{1E643CFE-CB03-4BCE-8B9A-8B21AB79650A}" type="presParOf" srcId="{30C5A1B0-778B-4D4C-92AD-928F2E77E188}" destId="{46779EBE-90B5-4B8F-A047-CC0EBAE1665A}" srcOrd="1" destOrd="0" presId="urn:microsoft.com/office/officeart/2008/layout/LinedList"/>
    <dgm:cxn modelId="{127ECF9F-F45D-4BC5-94F0-466DF3CC14F4}" type="presParOf" srcId="{46779EBE-90B5-4B8F-A047-CC0EBAE1665A}" destId="{A23013BB-F26E-438C-8D81-E990A9898852}" srcOrd="0" destOrd="0" presId="urn:microsoft.com/office/officeart/2008/layout/LinedList"/>
    <dgm:cxn modelId="{D0E8BA9B-EB03-45AA-8669-EDA94BED37AA}" type="presParOf" srcId="{46779EBE-90B5-4B8F-A047-CC0EBAE1665A}" destId="{C1F4E879-1A34-4CBB-99D0-11F7EF3024D4}" srcOrd="1" destOrd="0" presId="urn:microsoft.com/office/officeart/2008/layout/LinedList"/>
    <dgm:cxn modelId="{00D5004A-5606-4366-92B8-0776143A0E1D}" type="presParOf" srcId="{C1F4E879-1A34-4CBB-99D0-11F7EF3024D4}" destId="{4A8E4DDA-F1B7-417A-BAB6-FD0CDD38F21B}" srcOrd="0" destOrd="0" presId="urn:microsoft.com/office/officeart/2008/layout/LinedList"/>
    <dgm:cxn modelId="{30126873-8B29-448B-839F-B34E0D0234DA}" type="presParOf" srcId="{C1F4E879-1A34-4CBB-99D0-11F7EF3024D4}" destId="{C79FBD4F-A1B1-4750-BE5D-A35715A2A741}" srcOrd="1" destOrd="0" presId="urn:microsoft.com/office/officeart/2008/layout/LinedList"/>
    <dgm:cxn modelId="{5FC40DDA-DFDA-4251-A20A-7A9AA1CE5D78}" type="presParOf" srcId="{C79FBD4F-A1B1-4750-BE5D-A35715A2A741}" destId="{0DE9B4AE-17D0-43FF-AC41-3FECDEFF343C}" srcOrd="0" destOrd="0" presId="urn:microsoft.com/office/officeart/2008/layout/LinedList"/>
    <dgm:cxn modelId="{B62E9259-77E3-46DC-8B40-C9BE97A7BF2A}" type="presParOf" srcId="{C79FBD4F-A1B1-4750-BE5D-A35715A2A741}" destId="{72F34324-F272-4412-A89E-8B1C96BEF0C6}" srcOrd="1" destOrd="0" presId="urn:microsoft.com/office/officeart/2008/layout/LinedList"/>
    <dgm:cxn modelId="{94901D9E-C761-4A99-AD91-C96D254CE03A}" type="presParOf" srcId="{C79FBD4F-A1B1-4750-BE5D-A35715A2A741}" destId="{4763666C-C1EE-46E9-9017-08FFF949E48B}" srcOrd="2" destOrd="0" presId="urn:microsoft.com/office/officeart/2008/layout/LinedList"/>
    <dgm:cxn modelId="{1809D40F-D4AB-4EDF-BDEA-2BCEFE4303DB}" type="presParOf" srcId="{C1F4E879-1A34-4CBB-99D0-11F7EF3024D4}" destId="{F0972311-4F75-4F36-A1DD-4AEFF68B0D7A}" srcOrd="2" destOrd="0" presId="urn:microsoft.com/office/officeart/2008/layout/LinedList"/>
    <dgm:cxn modelId="{CC991FF0-F546-4940-96B4-93D35EEEBF72}" type="presParOf" srcId="{C1F4E879-1A34-4CBB-99D0-11F7EF3024D4}" destId="{80340C58-E1C1-4C56-94C4-FA7E309E5FA7}" srcOrd="3" destOrd="0" presId="urn:microsoft.com/office/officeart/2008/layout/LinedList"/>
    <dgm:cxn modelId="{6EC13685-0174-4A7E-8BA0-4CC98797D14B}" type="presParOf" srcId="{C1F4E879-1A34-4CBB-99D0-11F7EF3024D4}" destId="{F2F17BB7-F16B-41F0-9C10-2B691F9DBD78}" srcOrd="4" destOrd="0" presId="urn:microsoft.com/office/officeart/2008/layout/LinedList"/>
    <dgm:cxn modelId="{F29022F2-1A96-49A3-9D96-DB9A5A3E3B5B}" type="presParOf" srcId="{F2F17BB7-F16B-41F0-9C10-2B691F9DBD78}" destId="{4A94A7F2-12FC-4B77-98A9-401436441606}" srcOrd="0" destOrd="0" presId="urn:microsoft.com/office/officeart/2008/layout/LinedList"/>
    <dgm:cxn modelId="{B83E60F1-5FB3-46EF-9495-3C3461A25036}" type="presParOf" srcId="{F2F17BB7-F16B-41F0-9C10-2B691F9DBD78}" destId="{8C7D8602-E1C9-4CEA-87FB-08BC306506E3}" srcOrd="1" destOrd="0" presId="urn:microsoft.com/office/officeart/2008/layout/LinedList"/>
    <dgm:cxn modelId="{E52F43B0-D301-4F62-9C78-73085988234E}" type="presParOf" srcId="{F2F17BB7-F16B-41F0-9C10-2B691F9DBD78}" destId="{12EE60B0-46A9-47AB-9A29-6CB9039AFC5C}" srcOrd="2" destOrd="0" presId="urn:microsoft.com/office/officeart/2008/layout/LinedList"/>
    <dgm:cxn modelId="{20FEF44B-40F1-46B5-A441-6593AACA1E93}" type="presParOf" srcId="{C1F4E879-1A34-4CBB-99D0-11F7EF3024D4}" destId="{E73A91F0-C61D-478D-96E0-E8231BFE2B1D}" srcOrd="5" destOrd="0" presId="urn:microsoft.com/office/officeart/2008/layout/LinedList"/>
    <dgm:cxn modelId="{CBED2CA2-0051-47CD-A96A-0647B6616217}" type="presParOf" srcId="{C1F4E879-1A34-4CBB-99D0-11F7EF3024D4}" destId="{32720B0F-E82A-455C-8D28-4EE4A9C71AB5}" srcOrd="6" destOrd="0" presId="urn:microsoft.com/office/officeart/2008/layout/LinedList"/>
    <dgm:cxn modelId="{10AE7D3E-7EF0-428A-8D9A-57F21A90A7F2}" type="presParOf" srcId="{C1F4E879-1A34-4CBB-99D0-11F7EF3024D4}" destId="{21E9F602-79F6-412E-8D75-6C0703DFFC94}" srcOrd="7" destOrd="0" presId="urn:microsoft.com/office/officeart/2008/layout/LinedList"/>
    <dgm:cxn modelId="{92E11886-8387-4FDA-9634-20D34D5AA639}" type="presParOf" srcId="{21E9F602-79F6-412E-8D75-6C0703DFFC94}" destId="{B9EDD651-43D7-4F7E-8062-145EB90A893B}" srcOrd="0" destOrd="0" presId="urn:microsoft.com/office/officeart/2008/layout/LinedList"/>
    <dgm:cxn modelId="{B977FE6E-6664-4BBB-BF9C-16708C91111F}" type="presParOf" srcId="{21E9F602-79F6-412E-8D75-6C0703DFFC94}" destId="{58924853-691A-4D78-8AC3-C7A7F89F2AF6}" srcOrd="1" destOrd="0" presId="urn:microsoft.com/office/officeart/2008/layout/LinedList"/>
    <dgm:cxn modelId="{4D524555-945C-4975-B337-E658F8F1F7C9}" type="presParOf" srcId="{21E9F602-79F6-412E-8D75-6C0703DFFC94}" destId="{6F128019-4598-432F-A961-0A91DC51B459}" srcOrd="2" destOrd="0" presId="urn:microsoft.com/office/officeart/2008/layout/LinedList"/>
    <dgm:cxn modelId="{6FEFBBAE-70C1-43DB-9EB7-620411E4B444}" type="presParOf" srcId="{C1F4E879-1A34-4CBB-99D0-11F7EF3024D4}" destId="{CDA01825-CB31-4483-8BED-6FBB80D3F896}" srcOrd="8" destOrd="0" presId="urn:microsoft.com/office/officeart/2008/layout/LinedList"/>
    <dgm:cxn modelId="{07C8EB06-8F1C-4609-A14F-5A41026A639B}" type="presParOf" srcId="{C1F4E879-1A34-4CBB-99D0-11F7EF3024D4}" destId="{98AB897C-0782-4D5B-BB46-DA724D8C0BDD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AE74BD-2139-4E96-95CC-CFA89E402E44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</dgm:pt>
    <dgm:pt modelId="{6BECC81A-498A-4DBA-BD09-019288179E2C}">
      <dgm:prSet phldrT="[Texto]"/>
      <dgm:spPr>
        <a:xfrm>
          <a:off x="2454748" y="629839"/>
          <a:ext cx="7191375" cy="2247304"/>
        </a:xfrm>
        <a:prstGeom prst="rect">
          <a:avLst/>
        </a:prstGeom>
        <a:solidFill>
          <a:srgbClr val="FFFFFF">
            <a:alpha val="4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0CCC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DO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Opera con recursos del público</a:t>
          </a:r>
        </a:p>
      </dgm:t>
    </dgm:pt>
    <dgm:pt modelId="{22E9089B-D6EA-4C4B-8998-2A5B96B8203A}" type="parTrans" cxnId="{8C5028E2-8A71-4320-B69E-A53E502752C9}">
      <dgm:prSet/>
      <dgm:spPr/>
      <dgm:t>
        <a:bodyPr/>
        <a:lstStyle/>
        <a:p>
          <a:endParaRPr lang="es-DO"/>
        </a:p>
      </dgm:t>
    </dgm:pt>
    <dgm:pt modelId="{1CAD17AE-2DE2-447E-86C9-71157A06F8FF}" type="sibTrans" cxnId="{8C5028E2-8A71-4320-B69E-A53E502752C9}">
      <dgm:prSet/>
      <dgm:spPr/>
      <dgm:t>
        <a:bodyPr/>
        <a:lstStyle/>
        <a:p>
          <a:endParaRPr lang="es-DO"/>
        </a:p>
      </dgm:t>
    </dgm:pt>
    <dgm:pt modelId="{BC6CD6C8-16EB-47E2-8354-271DBFDCAA4D}">
      <dgm:prSet phldrT="[Texto]"/>
      <dgm:spPr>
        <a:xfrm>
          <a:off x="2454748" y="3458945"/>
          <a:ext cx="7191375" cy="2247304"/>
        </a:xfrm>
        <a:prstGeom prst="rect">
          <a:avLst/>
        </a:prstGeom>
        <a:solidFill>
          <a:srgbClr val="FFFFFF">
            <a:alpha val="4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0CCC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DO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Gestiona riesgos financieros de forma permanente</a:t>
          </a:r>
        </a:p>
      </dgm:t>
    </dgm:pt>
    <dgm:pt modelId="{44340C38-454F-47D7-A37C-82A435B39B68}" type="parTrans" cxnId="{D810767B-9901-4895-86FA-EE5BCB6DB4C3}">
      <dgm:prSet/>
      <dgm:spPr/>
      <dgm:t>
        <a:bodyPr/>
        <a:lstStyle/>
        <a:p>
          <a:endParaRPr lang="es-DO"/>
        </a:p>
      </dgm:t>
    </dgm:pt>
    <dgm:pt modelId="{2383D0F7-1FF6-4873-9910-8C88B560EC96}" type="sibTrans" cxnId="{D810767B-9901-4895-86FA-EE5BCB6DB4C3}">
      <dgm:prSet/>
      <dgm:spPr/>
      <dgm:t>
        <a:bodyPr/>
        <a:lstStyle/>
        <a:p>
          <a:endParaRPr lang="es-DO"/>
        </a:p>
      </dgm:t>
    </dgm:pt>
    <dgm:pt modelId="{B53D7DBC-2DC6-404F-A108-2B4585A75F90}">
      <dgm:prSet phldrT="[Texto]"/>
      <dgm:spPr>
        <a:xfrm>
          <a:off x="2349826" y="6115684"/>
          <a:ext cx="7191375" cy="2247304"/>
        </a:xfrm>
        <a:prstGeom prst="rect">
          <a:avLst/>
        </a:prstGeom>
        <a:solidFill>
          <a:srgbClr val="FFFFFF">
            <a:alpha val="4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0CCC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DO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Está bajo supervisión prudencial continua</a:t>
          </a:r>
        </a:p>
      </dgm:t>
    </dgm:pt>
    <dgm:pt modelId="{D60743C0-FDF1-4804-A4B8-5202ADD3D94A}" type="parTrans" cxnId="{779A21F0-A5C3-4745-B141-63BF4CA8BC42}">
      <dgm:prSet/>
      <dgm:spPr/>
      <dgm:t>
        <a:bodyPr/>
        <a:lstStyle/>
        <a:p>
          <a:endParaRPr lang="es-DO"/>
        </a:p>
      </dgm:t>
    </dgm:pt>
    <dgm:pt modelId="{461ED243-9936-4E8A-B550-6008023E74F5}" type="sibTrans" cxnId="{779A21F0-A5C3-4745-B141-63BF4CA8BC42}">
      <dgm:prSet/>
      <dgm:spPr/>
      <dgm:t>
        <a:bodyPr/>
        <a:lstStyle/>
        <a:p>
          <a:endParaRPr lang="es-DO"/>
        </a:p>
      </dgm:t>
    </dgm:pt>
    <dgm:pt modelId="{5D9E63B2-28E7-43C0-8732-89AC998C0A36}" type="pres">
      <dgm:prSet presAssocID="{B1AE74BD-2139-4E96-95CC-CFA89E402E44}" presName="Name0" presStyleCnt="0">
        <dgm:presLayoutVars>
          <dgm:dir/>
          <dgm:resizeHandles val="exact"/>
        </dgm:presLayoutVars>
      </dgm:prSet>
      <dgm:spPr/>
    </dgm:pt>
    <dgm:pt modelId="{12ABCB18-02B6-4D83-AA3E-6490C01B5BED}" type="pres">
      <dgm:prSet presAssocID="{6BECC81A-498A-4DBA-BD09-019288179E2C}" presName="composite" presStyleCnt="0"/>
      <dgm:spPr/>
    </dgm:pt>
    <dgm:pt modelId="{6929FC62-3E56-45FA-9FF6-8B0FE105E4BE}" type="pres">
      <dgm:prSet presAssocID="{6BECC81A-498A-4DBA-BD09-019288179E2C}" presName="rect1" presStyleLbl="trAlignAcc1" presStyleIdx="0" presStyleCnt="3">
        <dgm:presLayoutVars>
          <dgm:bulletEnabled val="1"/>
        </dgm:presLayoutVars>
      </dgm:prSet>
      <dgm:spPr/>
    </dgm:pt>
    <dgm:pt modelId="{3828AA10-3BEC-4C67-B3E0-687B4DF094BD}" type="pres">
      <dgm:prSet presAssocID="{6BECC81A-498A-4DBA-BD09-019288179E2C}" presName="rect2" presStyleLbl="fgImgPlace1" presStyleIdx="0" presStyleCnt="3"/>
      <dgm:spPr>
        <a:xfrm>
          <a:off x="2155107" y="305228"/>
          <a:ext cx="1573113" cy="235966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1639D47F-AB26-4AE9-ACE2-BD3B85759D1C}" type="pres">
      <dgm:prSet presAssocID="{1CAD17AE-2DE2-447E-86C9-71157A06F8FF}" presName="sibTrans" presStyleCnt="0"/>
      <dgm:spPr/>
    </dgm:pt>
    <dgm:pt modelId="{C114497D-0C6D-459A-938C-7BD5F684EE6F}" type="pres">
      <dgm:prSet presAssocID="{BC6CD6C8-16EB-47E2-8354-271DBFDCAA4D}" presName="composite" presStyleCnt="0"/>
      <dgm:spPr/>
    </dgm:pt>
    <dgm:pt modelId="{E9A53C63-E4C0-4F1D-9F68-00960F0EDF9E}" type="pres">
      <dgm:prSet presAssocID="{BC6CD6C8-16EB-47E2-8354-271DBFDCAA4D}" presName="rect1" presStyleLbl="trAlignAcc1" presStyleIdx="1" presStyleCnt="3">
        <dgm:presLayoutVars>
          <dgm:bulletEnabled val="1"/>
        </dgm:presLayoutVars>
      </dgm:prSet>
      <dgm:spPr/>
    </dgm:pt>
    <dgm:pt modelId="{1F460675-3E51-479C-979C-FEF1852717C4}" type="pres">
      <dgm:prSet presAssocID="{BC6CD6C8-16EB-47E2-8354-271DBFDCAA4D}" presName="rect2" presStyleLbl="fgImgPlace1" presStyleIdx="1" presStyleCnt="3"/>
      <dgm:spPr>
        <a:xfrm>
          <a:off x="2155107" y="3134335"/>
          <a:ext cx="1573113" cy="235966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6014E8B1-187A-4913-874B-0CD30589B5F6}" type="pres">
      <dgm:prSet presAssocID="{2383D0F7-1FF6-4873-9910-8C88B560EC96}" presName="sibTrans" presStyleCnt="0"/>
      <dgm:spPr/>
    </dgm:pt>
    <dgm:pt modelId="{05C4E81D-42A7-490C-9BD1-A29B9700FB51}" type="pres">
      <dgm:prSet presAssocID="{B53D7DBC-2DC6-404F-A108-2B4585A75F90}" presName="composite" presStyleCnt="0"/>
      <dgm:spPr/>
    </dgm:pt>
    <dgm:pt modelId="{FEFE5EF2-71A9-4289-9187-74FDBAF539C8}" type="pres">
      <dgm:prSet presAssocID="{B53D7DBC-2DC6-404F-A108-2B4585A75F90}" presName="rect1" presStyleLbl="trAlignAcc1" presStyleIdx="2" presStyleCnt="3" custLinFactNeighborX="-1459" custLinFactNeighborY="-7670">
        <dgm:presLayoutVars>
          <dgm:bulletEnabled val="1"/>
        </dgm:presLayoutVars>
      </dgm:prSet>
      <dgm:spPr/>
    </dgm:pt>
    <dgm:pt modelId="{E5528157-D8C8-4193-BEA4-251246CCA7A4}" type="pres">
      <dgm:prSet presAssocID="{B53D7DBC-2DC6-404F-A108-2B4585A75F90}" presName="rect2" presStyleLbl="fgImgPlace1" presStyleIdx="2" presStyleCnt="3"/>
      <dgm:spPr>
        <a:xfrm>
          <a:off x="2155107" y="5963442"/>
          <a:ext cx="1573113" cy="2359669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extLst>
        <a:ext uri="{E40237B7-FDA0-4F09-8148-C483321AD2D9}">
          <dgm14:cNvPr xmlns:dgm14="http://schemas.microsoft.com/office/drawing/2010/diagram" id="0" name="" descr="Lupa con relleno sólido"/>
        </a:ext>
      </dgm:extLst>
    </dgm:pt>
  </dgm:ptLst>
  <dgm:cxnLst>
    <dgm:cxn modelId="{9933532D-79E5-416B-AC6F-CDEC476DF758}" type="presOf" srcId="{6BECC81A-498A-4DBA-BD09-019288179E2C}" destId="{6929FC62-3E56-45FA-9FF6-8B0FE105E4BE}" srcOrd="0" destOrd="0" presId="urn:microsoft.com/office/officeart/2008/layout/PictureStrips"/>
    <dgm:cxn modelId="{15036F44-A965-449C-896D-339FFFAF7F2C}" type="presOf" srcId="{B53D7DBC-2DC6-404F-A108-2B4585A75F90}" destId="{FEFE5EF2-71A9-4289-9187-74FDBAF539C8}" srcOrd="0" destOrd="0" presId="urn:microsoft.com/office/officeart/2008/layout/PictureStrips"/>
    <dgm:cxn modelId="{CB514A46-A939-4090-ADF1-68D1E187772C}" type="presOf" srcId="{BC6CD6C8-16EB-47E2-8354-271DBFDCAA4D}" destId="{E9A53C63-E4C0-4F1D-9F68-00960F0EDF9E}" srcOrd="0" destOrd="0" presId="urn:microsoft.com/office/officeart/2008/layout/PictureStrips"/>
    <dgm:cxn modelId="{AEB25A49-9678-4F01-BBB9-2C2CB9AF6B57}" type="presOf" srcId="{B1AE74BD-2139-4E96-95CC-CFA89E402E44}" destId="{5D9E63B2-28E7-43C0-8732-89AC998C0A36}" srcOrd="0" destOrd="0" presId="urn:microsoft.com/office/officeart/2008/layout/PictureStrips"/>
    <dgm:cxn modelId="{D810767B-9901-4895-86FA-EE5BCB6DB4C3}" srcId="{B1AE74BD-2139-4E96-95CC-CFA89E402E44}" destId="{BC6CD6C8-16EB-47E2-8354-271DBFDCAA4D}" srcOrd="1" destOrd="0" parTransId="{44340C38-454F-47D7-A37C-82A435B39B68}" sibTransId="{2383D0F7-1FF6-4873-9910-8C88B560EC96}"/>
    <dgm:cxn modelId="{8C5028E2-8A71-4320-B69E-A53E502752C9}" srcId="{B1AE74BD-2139-4E96-95CC-CFA89E402E44}" destId="{6BECC81A-498A-4DBA-BD09-019288179E2C}" srcOrd="0" destOrd="0" parTransId="{22E9089B-D6EA-4C4B-8998-2A5B96B8203A}" sibTransId="{1CAD17AE-2DE2-447E-86C9-71157A06F8FF}"/>
    <dgm:cxn modelId="{779A21F0-A5C3-4745-B141-63BF4CA8BC42}" srcId="{B1AE74BD-2139-4E96-95CC-CFA89E402E44}" destId="{B53D7DBC-2DC6-404F-A108-2B4585A75F90}" srcOrd="2" destOrd="0" parTransId="{D60743C0-FDF1-4804-A4B8-5202ADD3D94A}" sibTransId="{461ED243-9936-4E8A-B550-6008023E74F5}"/>
    <dgm:cxn modelId="{FEB33930-841E-4A9B-8D19-EEBE0156281D}" type="presParOf" srcId="{5D9E63B2-28E7-43C0-8732-89AC998C0A36}" destId="{12ABCB18-02B6-4D83-AA3E-6490C01B5BED}" srcOrd="0" destOrd="0" presId="urn:microsoft.com/office/officeart/2008/layout/PictureStrips"/>
    <dgm:cxn modelId="{BBE9351B-715C-4809-8573-2502CFE66F89}" type="presParOf" srcId="{12ABCB18-02B6-4D83-AA3E-6490C01B5BED}" destId="{6929FC62-3E56-45FA-9FF6-8B0FE105E4BE}" srcOrd="0" destOrd="0" presId="urn:microsoft.com/office/officeart/2008/layout/PictureStrips"/>
    <dgm:cxn modelId="{04554DCB-C3BB-4FC0-9F17-83E0ADF64288}" type="presParOf" srcId="{12ABCB18-02B6-4D83-AA3E-6490C01B5BED}" destId="{3828AA10-3BEC-4C67-B3E0-687B4DF094BD}" srcOrd="1" destOrd="0" presId="urn:microsoft.com/office/officeart/2008/layout/PictureStrips"/>
    <dgm:cxn modelId="{0692DC6C-0B37-4CEB-9158-FC47F002E824}" type="presParOf" srcId="{5D9E63B2-28E7-43C0-8732-89AC998C0A36}" destId="{1639D47F-AB26-4AE9-ACE2-BD3B85759D1C}" srcOrd="1" destOrd="0" presId="urn:microsoft.com/office/officeart/2008/layout/PictureStrips"/>
    <dgm:cxn modelId="{66BA0726-C066-430F-89E5-D674239A26A5}" type="presParOf" srcId="{5D9E63B2-28E7-43C0-8732-89AC998C0A36}" destId="{C114497D-0C6D-459A-938C-7BD5F684EE6F}" srcOrd="2" destOrd="0" presId="urn:microsoft.com/office/officeart/2008/layout/PictureStrips"/>
    <dgm:cxn modelId="{465F83F6-9A54-4921-A90C-A46AA3EADD48}" type="presParOf" srcId="{C114497D-0C6D-459A-938C-7BD5F684EE6F}" destId="{E9A53C63-E4C0-4F1D-9F68-00960F0EDF9E}" srcOrd="0" destOrd="0" presId="urn:microsoft.com/office/officeart/2008/layout/PictureStrips"/>
    <dgm:cxn modelId="{A8D6296E-A50B-4598-9FD5-A44AB32C129F}" type="presParOf" srcId="{C114497D-0C6D-459A-938C-7BD5F684EE6F}" destId="{1F460675-3E51-479C-979C-FEF1852717C4}" srcOrd="1" destOrd="0" presId="urn:microsoft.com/office/officeart/2008/layout/PictureStrips"/>
    <dgm:cxn modelId="{5FAB350F-F08E-45D8-B0E1-A80124D17C7F}" type="presParOf" srcId="{5D9E63B2-28E7-43C0-8732-89AC998C0A36}" destId="{6014E8B1-187A-4913-874B-0CD30589B5F6}" srcOrd="3" destOrd="0" presId="urn:microsoft.com/office/officeart/2008/layout/PictureStrips"/>
    <dgm:cxn modelId="{D9E86E52-0228-4CAD-9EC4-6792A1DA1AE8}" type="presParOf" srcId="{5D9E63B2-28E7-43C0-8732-89AC998C0A36}" destId="{05C4E81D-42A7-490C-9BD1-A29B9700FB51}" srcOrd="4" destOrd="0" presId="urn:microsoft.com/office/officeart/2008/layout/PictureStrips"/>
    <dgm:cxn modelId="{44500FEF-AB36-4C3A-AADF-66E23EA79AB8}" type="presParOf" srcId="{05C4E81D-42A7-490C-9BD1-A29B9700FB51}" destId="{FEFE5EF2-71A9-4289-9187-74FDBAF539C8}" srcOrd="0" destOrd="0" presId="urn:microsoft.com/office/officeart/2008/layout/PictureStrips"/>
    <dgm:cxn modelId="{3F416D74-E0A2-4372-8566-0726F01CD12C}" type="presParOf" srcId="{05C4E81D-42A7-490C-9BD1-A29B9700FB51}" destId="{E5528157-D8C8-4193-BEA4-251246CCA7A4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A6A563C-576F-4CC9-A175-494F06B51FEF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DO"/>
        </a:p>
      </dgm:t>
    </dgm:pt>
    <dgm:pt modelId="{5F97D11D-E306-4632-A0C1-543A5D213D91}">
      <dgm:prSet phldrT="[Texto]" custT="1"/>
      <dgm:spPr>
        <a:xfrm>
          <a:off x="909731" y="32475"/>
          <a:ext cx="12736246" cy="1859760"/>
        </a:xfrm>
        <a:prstGeom prst="roundRect">
          <a:avLst/>
        </a:prstGeom>
        <a:solidFill>
          <a:srgbClr val="5C7F91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E1E7EB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DO" sz="2800" dirty="0">
              <a:solidFill>
                <a:srgbClr val="FFFFFF"/>
              </a:solidFill>
              <a:latin typeface="Arial"/>
              <a:ea typeface="+mn-ea"/>
              <a:cs typeface="+mn-cs"/>
            </a:rPr>
            <a:t>Identificar deterioros de forma oportuna</a:t>
          </a:r>
        </a:p>
      </dgm:t>
    </dgm:pt>
    <dgm:pt modelId="{896EEBE6-A3BD-42D7-8413-F48297BFF0AB}" type="parTrans" cxnId="{6DBF9CDB-A636-4ECF-B3D0-7651D0399E66}">
      <dgm:prSet/>
      <dgm:spPr/>
      <dgm:t>
        <a:bodyPr/>
        <a:lstStyle/>
        <a:p>
          <a:endParaRPr lang="es-DO"/>
        </a:p>
      </dgm:t>
    </dgm:pt>
    <dgm:pt modelId="{D873322D-62A5-44CB-BF74-253D107FC3AF}" type="sibTrans" cxnId="{6DBF9CDB-A636-4ECF-B3D0-7651D0399E66}">
      <dgm:prSet/>
      <dgm:spPr/>
      <dgm:t>
        <a:bodyPr/>
        <a:lstStyle/>
        <a:p>
          <a:endParaRPr lang="es-DO"/>
        </a:p>
      </dgm:t>
    </dgm:pt>
    <dgm:pt modelId="{35A8CC4F-E637-4FD7-A949-834A1A4FE166}">
      <dgm:prSet phldrT="[Texto]" custT="1"/>
      <dgm:spPr>
        <a:xfrm>
          <a:off x="909731" y="2890155"/>
          <a:ext cx="12736246" cy="1859760"/>
        </a:xfrm>
        <a:prstGeom prst="roundRect">
          <a:avLst/>
        </a:prstGeom>
        <a:solidFill>
          <a:srgbClr val="5C7F91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E1E7EB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DO" sz="2800" dirty="0">
              <a:solidFill>
                <a:srgbClr val="FFFFFF"/>
              </a:solidFill>
              <a:latin typeface="Arial"/>
              <a:ea typeface="+mn-ea"/>
              <a:cs typeface="+mn-cs"/>
            </a:rPr>
            <a:t>Reflejar correctamente las exposiciones al riesgo</a:t>
          </a:r>
        </a:p>
      </dgm:t>
    </dgm:pt>
    <dgm:pt modelId="{EB714FA1-A211-4E5F-B28E-AAFC2E7B867E}" type="parTrans" cxnId="{07EEDA5E-ED34-46CB-B348-70BC6168F937}">
      <dgm:prSet/>
      <dgm:spPr/>
      <dgm:t>
        <a:bodyPr/>
        <a:lstStyle/>
        <a:p>
          <a:endParaRPr lang="es-DO"/>
        </a:p>
      </dgm:t>
    </dgm:pt>
    <dgm:pt modelId="{78CF186E-5AC9-44DE-8109-09A2DA296893}" type="sibTrans" cxnId="{07EEDA5E-ED34-46CB-B348-70BC6168F937}">
      <dgm:prSet/>
      <dgm:spPr/>
      <dgm:t>
        <a:bodyPr/>
        <a:lstStyle/>
        <a:p>
          <a:endParaRPr lang="es-DO"/>
        </a:p>
      </dgm:t>
    </dgm:pt>
    <dgm:pt modelId="{B8DF5FCF-8774-4140-8282-176FD8EB918F}">
      <dgm:prSet phldrT="[Texto]" custT="1"/>
      <dgm:spPr>
        <a:xfrm>
          <a:off x="909731" y="5747835"/>
          <a:ext cx="12736246" cy="1859760"/>
        </a:xfrm>
        <a:prstGeom prst="roundRect">
          <a:avLst/>
        </a:prstGeom>
        <a:solidFill>
          <a:srgbClr val="5C7F91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E1E7EB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DO" sz="2800" dirty="0">
              <a:solidFill>
                <a:srgbClr val="FFFFFF"/>
              </a:solidFill>
              <a:latin typeface="Arial"/>
              <a:ea typeface="+mn-ea"/>
              <a:cs typeface="+mn-cs"/>
            </a:rPr>
            <a:t>Generar información confiable y comparable</a:t>
          </a:r>
        </a:p>
      </dgm:t>
    </dgm:pt>
    <dgm:pt modelId="{42DCFDE6-DB44-4911-9C06-1B4D01766A33}" type="parTrans" cxnId="{A27FBD80-1221-415D-85C3-237B724D5877}">
      <dgm:prSet/>
      <dgm:spPr/>
      <dgm:t>
        <a:bodyPr/>
        <a:lstStyle/>
        <a:p>
          <a:endParaRPr lang="es-DO"/>
        </a:p>
      </dgm:t>
    </dgm:pt>
    <dgm:pt modelId="{A77F39FF-0962-4972-B24E-6EE588C78B61}" type="sibTrans" cxnId="{A27FBD80-1221-415D-85C3-237B724D5877}">
      <dgm:prSet/>
      <dgm:spPr/>
      <dgm:t>
        <a:bodyPr/>
        <a:lstStyle/>
        <a:p>
          <a:endParaRPr lang="es-DO"/>
        </a:p>
      </dgm:t>
    </dgm:pt>
    <dgm:pt modelId="{804DD1E6-808E-4645-A31E-50A3FBE799A5}" type="pres">
      <dgm:prSet presAssocID="{9A6A563C-576F-4CC9-A175-494F06B51FEF}" presName="linear" presStyleCnt="0">
        <dgm:presLayoutVars>
          <dgm:dir/>
          <dgm:animLvl val="lvl"/>
          <dgm:resizeHandles val="exact"/>
        </dgm:presLayoutVars>
      </dgm:prSet>
      <dgm:spPr/>
    </dgm:pt>
    <dgm:pt modelId="{BDE5F587-DAA3-4AE8-A852-D577B2EA843E}" type="pres">
      <dgm:prSet presAssocID="{5F97D11D-E306-4632-A0C1-543A5D213D91}" presName="parentLin" presStyleCnt="0"/>
      <dgm:spPr/>
    </dgm:pt>
    <dgm:pt modelId="{DA0E34A0-74F0-4DF4-B66B-20F4A2FCE79A}" type="pres">
      <dgm:prSet presAssocID="{5F97D11D-E306-4632-A0C1-543A5D213D91}" presName="parentLeftMargin" presStyleLbl="node1" presStyleIdx="0" presStyleCnt="3"/>
      <dgm:spPr/>
    </dgm:pt>
    <dgm:pt modelId="{34BD1672-0289-4C80-882C-839A8D8FF390}" type="pres">
      <dgm:prSet presAssocID="{5F97D11D-E306-4632-A0C1-543A5D213D9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6E3936B-055C-4B33-B6F0-110D5BA8DFA8}" type="pres">
      <dgm:prSet presAssocID="{5F97D11D-E306-4632-A0C1-543A5D213D91}" presName="negativeSpace" presStyleCnt="0"/>
      <dgm:spPr/>
    </dgm:pt>
    <dgm:pt modelId="{D2030EDF-20F2-43A4-98AD-63E2FA90156D}" type="pres">
      <dgm:prSet presAssocID="{5F97D11D-E306-4632-A0C1-543A5D213D91}" presName="childText" presStyleLbl="conFgAcc1" presStyleIdx="0" presStyleCnt="3">
        <dgm:presLayoutVars>
          <dgm:bulletEnabled val="1"/>
        </dgm:presLayoutVars>
      </dgm:prSet>
      <dgm:spPr>
        <a:xfrm>
          <a:off x="0" y="962355"/>
          <a:ext cx="18194638" cy="1587600"/>
        </a:xfrm>
        <a:prstGeom prst="rect">
          <a:avLst/>
        </a:prstGeom>
        <a:solidFill>
          <a:srgbClr val="E1E7EB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5C7F91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C371577C-4634-4E25-8B23-229838330DA3}" type="pres">
      <dgm:prSet presAssocID="{D873322D-62A5-44CB-BF74-253D107FC3AF}" presName="spaceBetweenRectangles" presStyleCnt="0"/>
      <dgm:spPr/>
    </dgm:pt>
    <dgm:pt modelId="{89671A1C-E583-4DA0-95B6-11798E878A77}" type="pres">
      <dgm:prSet presAssocID="{35A8CC4F-E637-4FD7-A949-834A1A4FE166}" presName="parentLin" presStyleCnt="0"/>
      <dgm:spPr/>
    </dgm:pt>
    <dgm:pt modelId="{5B911538-9BE2-4C44-94B2-C0B2E77A459C}" type="pres">
      <dgm:prSet presAssocID="{35A8CC4F-E637-4FD7-A949-834A1A4FE166}" presName="parentLeftMargin" presStyleLbl="node1" presStyleIdx="0" presStyleCnt="3"/>
      <dgm:spPr/>
    </dgm:pt>
    <dgm:pt modelId="{6F040CF5-F65B-4E6B-8093-7227BEFB62D2}" type="pres">
      <dgm:prSet presAssocID="{35A8CC4F-E637-4FD7-A949-834A1A4FE16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8A3FC02-885D-43D5-9480-66AC66B15080}" type="pres">
      <dgm:prSet presAssocID="{35A8CC4F-E637-4FD7-A949-834A1A4FE166}" presName="negativeSpace" presStyleCnt="0"/>
      <dgm:spPr/>
    </dgm:pt>
    <dgm:pt modelId="{55C2C6CA-1E3A-4E37-8512-1F516053F3B9}" type="pres">
      <dgm:prSet presAssocID="{35A8CC4F-E637-4FD7-A949-834A1A4FE166}" presName="childText" presStyleLbl="conFgAcc1" presStyleIdx="1" presStyleCnt="3">
        <dgm:presLayoutVars>
          <dgm:bulletEnabled val="1"/>
        </dgm:presLayoutVars>
      </dgm:prSet>
      <dgm:spPr>
        <a:xfrm>
          <a:off x="0" y="3820035"/>
          <a:ext cx="18194638" cy="1587600"/>
        </a:xfrm>
        <a:prstGeom prst="rect">
          <a:avLst/>
        </a:prstGeom>
        <a:solidFill>
          <a:srgbClr val="E1E7EB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5C7F91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AB1C49C6-CC4D-4637-A560-4C977EEE3958}" type="pres">
      <dgm:prSet presAssocID="{78CF186E-5AC9-44DE-8109-09A2DA296893}" presName="spaceBetweenRectangles" presStyleCnt="0"/>
      <dgm:spPr/>
    </dgm:pt>
    <dgm:pt modelId="{CE80E90C-7492-4F68-82C4-989BC849A664}" type="pres">
      <dgm:prSet presAssocID="{B8DF5FCF-8774-4140-8282-176FD8EB918F}" presName="parentLin" presStyleCnt="0"/>
      <dgm:spPr/>
    </dgm:pt>
    <dgm:pt modelId="{40164788-B7F4-4513-B5EE-3A6D8A2E5033}" type="pres">
      <dgm:prSet presAssocID="{B8DF5FCF-8774-4140-8282-176FD8EB918F}" presName="parentLeftMargin" presStyleLbl="node1" presStyleIdx="1" presStyleCnt="3"/>
      <dgm:spPr/>
    </dgm:pt>
    <dgm:pt modelId="{F12CA23D-3367-4EF1-8A03-9C83BE50718B}" type="pres">
      <dgm:prSet presAssocID="{B8DF5FCF-8774-4140-8282-176FD8EB918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013A72CE-DE28-4D7D-AABB-4DA87D5B9E24}" type="pres">
      <dgm:prSet presAssocID="{B8DF5FCF-8774-4140-8282-176FD8EB918F}" presName="negativeSpace" presStyleCnt="0"/>
      <dgm:spPr/>
    </dgm:pt>
    <dgm:pt modelId="{F13307A3-EEBA-4563-8CCB-BFC95C974913}" type="pres">
      <dgm:prSet presAssocID="{B8DF5FCF-8774-4140-8282-176FD8EB918F}" presName="childText" presStyleLbl="conFgAcc1" presStyleIdx="2" presStyleCnt="3">
        <dgm:presLayoutVars>
          <dgm:bulletEnabled val="1"/>
        </dgm:presLayoutVars>
      </dgm:prSet>
      <dgm:spPr>
        <a:xfrm>
          <a:off x="0" y="6677715"/>
          <a:ext cx="18194638" cy="1587600"/>
        </a:xfrm>
        <a:prstGeom prst="rect">
          <a:avLst/>
        </a:prstGeom>
        <a:solidFill>
          <a:srgbClr val="E1E7EB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5C7F91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</dgm:ptLst>
  <dgm:cxnLst>
    <dgm:cxn modelId="{16863A18-A0B0-4400-A887-CA6EFE599B34}" type="presOf" srcId="{B8DF5FCF-8774-4140-8282-176FD8EB918F}" destId="{40164788-B7F4-4513-B5EE-3A6D8A2E5033}" srcOrd="0" destOrd="0" presId="urn:microsoft.com/office/officeart/2005/8/layout/list1"/>
    <dgm:cxn modelId="{07EEDA5E-ED34-46CB-B348-70BC6168F937}" srcId="{9A6A563C-576F-4CC9-A175-494F06B51FEF}" destId="{35A8CC4F-E637-4FD7-A949-834A1A4FE166}" srcOrd="1" destOrd="0" parTransId="{EB714FA1-A211-4E5F-B28E-AAFC2E7B867E}" sibTransId="{78CF186E-5AC9-44DE-8109-09A2DA296893}"/>
    <dgm:cxn modelId="{DDE05E41-DC06-4D66-8839-EC08B7EAC71E}" type="presOf" srcId="{5F97D11D-E306-4632-A0C1-543A5D213D91}" destId="{34BD1672-0289-4C80-882C-839A8D8FF390}" srcOrd="1" destOrd="0" presId="urn:microsoft.com/office/officeart/2005/8/layout/list1"/>
    <dgm:cxn modelId="{860F5C69-C16B-4C1B-A81B-8F3BA52290F2}" type="presOf" srcId="{35A8CC4F-E637-4FD7-A949-834A1A4FE166}" destId="{5B911538-9BE2-4C44-94B2-C0B2E77A459C}" srcOrd="0" destOrd="0" presId="urn:microsoft.com/office/officeart/2005/8/layout/list1"/>
    <dgm:cxn modelId="{A27FBD80-1221-415D-85C3-237B724D5877}" srcId="{9A6A563C-576F-4CC9-A175-494F06B51FEF}" destId="{B8DF5FCF-8774-4140-8282-176FD8EB918F}" srcOrd="2" destOrd="0" parTransId="{42DCFDE6-DB44-4911-9C06-1B4D01766A33}" sibTransId="{A77F39FF-0962-4972-B24E-6EE588C78B61}"/>
    <dgm:cxn modelId="{03CD7184-F225-4010-AA7B-2756173DBC60}" type="presOf" srcId="{5F97D11D-E306-4632-A0C1-543A5D213D91}" destId="{DA0E34A0-74F0-4DF4-B66B-20F4A2FCE79A}" srcOrd="0" destOrd="0" presId="urn:microsoft.com/office/officeart/2005/8/layout/list1"/>
    <dgm:cxn modelId="{141D3096-E848-4C69-A394-9CA5CE6A6444}" type="presOf" srcId="{9A6A563C-576F-4CC9-A175-494F06B51FEF}" destId="{804DD1E6-808E-4645-A31E-50A3FBE799A5}" srcOrd="0" destOrd="0" presId="urn:microsoft.com/office/officeart/2005/8/layout/list1"/>
    <dgm:cxn modelId="{DFD469B5-5DA5-4233-9FCA-292A70BA202D}" type="presOf" srcId="{B8DF5FCF-8774-4140-8282-176FD8EB918F}" destId="{F12CA23D-3367-4EF1-8A03-9C83BE50718B}" srcOrd="1" destOrd="0" presId="urn:microsoft.com/office/officeart/2005/8/layout/list1"/>
    <dgm:cxn modelId="{6DBF9CDB-A636-4ECF-B3D0-7651D0399E66}" srcId="{9A6A563C-576F-4CC9-A175-494F06B51FEF}" destId="{5F97D11D-E306-4632-A0C1-543A5D213D91}" srcOrd="0" destOrd="0" parTransId="{896EEBE6-A3BD-42D7-8413-F48297BFF0AB}" sibTransId="{D873322D-62A5-44CB-BF74-253D107FC3AF}"/>
    <dgm:cxn modelId="{694491EB-6529-489C-9162-12D4B9214D59}" type="presOf" srcId="{35A8CC4F-E637-4FD7-A949-834A1A4FE166}" destId="{6F040CF5-F65B-4E6B-8093-7227BEFB62D2}" srcOrd="1" destOrd="0" presId="urn:microsoft.com/office/officeart/2005/8/layout/list1"/>
    <dgm:cxn modelId="{2E5C77F1-1C7A-44AC-8656-9944E89E0BD7}" type="presParOf" srcId="{804DD1E6-808E-4645-A31E-50A3FBE799A5}" destId="{BDE5F587-DAA3-4AE8-A852-D577B2EA843E}" srcOrd="0" destOrd="0" presId="urn:microsoft.com/office/officeart/2005/8/layout/list1"/>
    <dgm:cxn modelId="{1DA73143-627E-4117-A16A-A391B77A6881}" type="presParOf" srcId="{BDE5F587-DAA3-4AE8-A852-D577B2EA843E}" destId="{DA0E34A0-74F0-4DF4-B66B-20F4A2FCE79A}" srcOrd="0" destOrd="0" presId="urn:microsoft.com/office/officeart/2005/8/layout/list1"/>
    <dgm:cxn modelId="{D10B5597-C0C4-4CCE-907B-30F7D6401C56}" type="presParOf" srcId="{BDE5F587-DAA3-4AE8-A852-D577B2EA843E}" destId="{34BD1672-0289-4C80-882C-839A8D8FF390}" srcOrd="1" destOrd="0" presId="urn:microsoft.com/office/officeart/2005/8/layout/list1"/>
    <dgm:cxn modelId="{1DC1327C-3418-4D65-B275-DD3537E8D18B}" type="presParOf" srcId="{804DD1E6-808E-4645-A31E-50A3FBE799A5}" destId="{76E3936B-055C-4B33-B6F0-110D5BA8DFA8}" srcOrd="1" destOrd="0" presId="urn:microsoft.com/office/officeart/2005/8/layout/list1"/>
    <dgm:cxn modelId="{7F20AEBD-EF3A-4AE0-A092-7D9F400EA1E5}" type="presParOf" srcId="{804DD1E6-808E-4645-A31E-50A3FBE799A5}" destId="{D2030EDF-20F2-43A4-98AD-63E2FA90156D}" srcOrd="2" destOrd="0" presId="urn:microsoft.com/office/officeart/2005/8/layout/list1"/>
    <dgm:cxn modelId="{1BA56C2F-03C5-4D0D-988E-8C84C61F3108}" type="presParOf" srcId="{804DD1E6-808E-4645-A31E-50A3FBE799A5}" destId="{C371577C-4634-4E25-8B23-229838330DA3}" srcOrd="3" destOrd="0" presId="urn:microsoft.com/office/officeart/2005/8/layout/list1"/>
    <dgm:cxn modelId="{8B98F98A-1B4F-4655-84B2-7C94C0F84BA1}" type="presParOf" srcId="{804DD1E6-808E-4645-A31E-50A3FBE799A5}" destId="{89671A1C-E583-4DA0-95B6-11798E878A77}" srcOrd="4" destOrd="0" presId="urn:microsoft.com/office/officeart/2005/8/layout/list1"/>
    <dgm:cxn modelId="{97ACB324-7909-481D-B7FA-45BFE708CC43}" type="presParOf" srcId="{89671A1C-E583-4DA0-95B6-11798E878A77}" destId="{5B911538-9BE2-4C44-94B2-C0B2E77A459C}" srcOrd="0" destOrd="0" presId="urn:microsoft.com/office/officeart/2005/8/layout/list1"/>
    <dgm:cxn modelId="{A53D7E1B-EDC3-4335-A129-7DEBD8C5F68B}" type="presParOf" srcId="{89671A1C-E583-4DA0-95B6-11798E878A77}" destId="{6F040CF5-F65B-4E6B-8093-7227BEFB62D2}" srcOrd="1" destOrd="0" presId="urn:microsoft.com/office/officeart/2005/8/layout/list1"/>
    <dgm:cxn modelId="{2B782436-7AC2-4276-AA83-389449DE5EAA}" type="presParOf" srcId="{804DD1E6-808E-4645-A31E-50A3FBE799A5}" destId="{88A3FC02-885D-43D5-9480-66AC66B15080}" srcOrd="5" destOrd="0" presId="urn:microsoft.com/office/officeart/2005/8/layout/list1"/>
    <dgm:cxn modelId="{72F17CAF-57DA-4C07-A90C-6C757555A9FB}" type="presParOf" srcId="{804DD1E6-808E-4645-A31E-50A3FBE799A5}" destId="{55C2C6CA-1E3A-4E37-8512-1F516053F3B9}" srcOrd="6" destOrd="0" presId="urn:microsoft.com/office/officeart/2005/8/layout/list1"/>
    <dgm:cxn modelId="{2A29544F-7750-4B80-9D3E-9D6A1507DE62}" type="presParOf" srcId="{804DD1E6-808E-4645-A31E-50A3FBE799A5}" destId="{AB1C49C6-CC4D-4637-A560-4C977EEE3958}" srcOrd="7" destOrd="0" presId="urn:microsoft.com/office/officeart/2005/8/layout/list1"/>
    <dgm:cxn modelId="{FA0D1804-F2B2-4616-88CA-F327267C41F6}" type="presParOf" srcId="{804DD1E6-808E-4645-A31E-50A3FBE799A5}" destId="{CE80E90C-7492-4F68-82C4-989BC849A664}" srcOrd="8" destOrd="0" presId="urn:microsoft.com/office/officeart/2005/8/layout/list1"/>
    <dgm:cxn modelId="{68E4579C-CB4F-4FC7-A606-1F91D89885F5}" type="presParOf" srcId="{CE80E90C-7492-4F68-82C4-989BC849A664}" destId="{40164788-B7F4-4513-B5EE-3A6D8A2E5033}" srcOrd="0" destOrd="0" presId="urn:microsoft.com/office/officeart/2005/8/layout/list1"/>
    <dgm:cxn modelId="{A3095879-EC03-4DA9-8791-58353C2B8ADD}" type="presParOf" srcId="{CE80E90C-7492-4F68-82C4-989BC849A664}" destId="{F12CA23D-3367-4EF1-8A03-9C83BE50718B}" srcOrd="1" destOrd="0" presId="urn:microsoft.com/office/officeart/2005/8/layout/list1"/>
    <dgm:cxn modelId="{36D8E3A2-D0B5-4394-886F-823D810453CA}" type="presParOf" srcId="{804DD1E6-808E-4645-A31E-50A3FBE799A5}" destId="{013A72CE-DE28-4D7D-AABB-4DA87D5B9E24}" srcOrd="9" destOrd="0" presId="urn:microsoft.com/office/officeart/2005/8/layout/list1"/>
    <dgm:cxn modelId="{C1B48E7B-E743-42DF-A935-097169132374}" type="presParOf" srcId="{804DD1E6-808E-4645-A31E-50A3FBE799A5}" destId="{F13307A3-EEBA-4563-8CCB-BFC95C97491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FFF0627-7B7E-42C3-BDEB-BB6AAD6FC9B0}" type="doc">
      <dgm:prSet loTypeId="urn:microsoft.com/office/officeart/2005/8/layout/venn3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DO"/>
        </a:p>
      </dgm:t>
    </dgm:pt>
    <dgm:pt modelId="{18BFF287-202A-4930-9A1D-14C21DF00E1F}">
      <dgm:prSet phldrT="[Texto]" phldr="0" custT="1"/>
      <dgm:spPr>
        <a:xfrm>
          <a:off x="5782" y="1921016"/>
          <a:ext cx="5801989" cy="5801989"/>
        </a:xfrm>
        <a:solidFill>
          <a:srgbClr val="072030">
            <a:alpha val="5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DO" sz="2400" b="1" dirty="0">
              <a:solidFill>
                <a:srgbClr val="0D3048"/>
              </a:solidFill>
              <a:latin typeface="Arial"/>
              <a:ea typeface="+mn-ea"/>
              <a:cs typeface="+mn-cs"/>
            </a:rPr>
            <a:t>Sustancia sobre forma </a:t>
          </a:r>
        </a:p>
      </dgm:t>
    </dgm:pt>
    <dgm:pt modelId="{131421DE-45B3-4BF2-ABFE-A56D06963DF8}" type="parTrans" cxnId="{0FAC109E-C68F-4BBC-9249-0162A7677A49}">
      <dgm:prSet/>
      <dgm:spPr/>
      <dgm:t>
        <a:bodyPr/>
        <a:lstStyle/>
        <a:p>
          <a:endParaRPr lang="es-DO"/>
        </a:p>
      </dgm:t>
    </dgm:pt>
    <dgm:pt modelId="{0969091C-C966-4A0C-B6A1-78EF3994E001}" type="sibTrans" cxnId="{0FAC109E-C68F-4BBC-9249-0162A7677A49}">
      <dgm:prSet/>
      <dgm:spPr/>
      <dgm:t>
        <a:bodyPr/>
        <a:lstStyle/>
        <a:p>
          <a:endParaRPr lang="es-DO"/>
        </a:p>
      </dgm:t>
    </dgm:pt>
    <dgm:pt modelId="{FC43CC82-59DB-4109-B447-7EAF88212DAE}">
      <dgm:prSet phldrT="[Texto]" phldr="0" custT="1"/>
      <dgm:spPr>
        <a:xfrm>
          <a:off x="4647374" y="1921016"/>
          <a:ext cx="5801989" cy="5801989"/>
        </a:xfrm>
        <a:solidFill>
          <a:srgbClr val="072030">
            <a:alpha val="50000"/>
            <a:hueOff val="-433030"/>
            <a:satOff val="4574"/>
            <a:lumOff val="6471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DO" sz="2000" b="1" dirty="0">
              <a:solidFill>
                <a:srgbClr val="0D3048"/>
              </a:solidFill>
              <a:latin typeface="Arial"/>
              <a:ea typeface="+mn-ea"/>
              <a:cs typeface="+mn-cs"/>
            </a:rPr>
            <a:t>Devengo</a:t>
          </a:r>
        </a:p>
      </dgm:t>
    </dgm:pt>
    <dgm:pt modelId="{2FB6114D-3537-4B30-9FC5-A7ACE781C1A8}" type="parTrans" cxnId="{9D52EB4D-F5BD-48FF-8BD9-2DDA21AF4E1F}">
      <dgm:prSet/>
      <dgm:spPr/>
      <dgm:t>
        <a:bodyPr/>
        <a:lstStyle/>
        <a:p>
          <a:endParaRPr lang="es-DO"/>
        </a:p>
      </dgm:t>
    </dgm:pt>
    <dgm:pt modelId="{B124F224-8117-4558-AF15-B1D1F736DB17}" type="sibTrans" cxnId="{9D52EB4D-F5BD-48FF-8BD9-2DDA21AF4E1F}">
      <dgm:prSet/>
      <dgm:spPr/>
      <dgm:t>
        <a:bodyPr/>
        <a:lstStyle/>
        <a:p>
          <a:endParaRPr lang="es-DO"/>
        </a:p>
      </dgm:t>
    </dgm:pt>
    <dgm:pt modelId="{14F0F7B2-9EAD-4948-8930-A5C01250D6CE}">
      <dgm:prSet phldrT="[Texto]" phldr="0" custT="1"/>
      <dgm:spPr>
        <a:xfrm>
          <a:off x="9288966" y="1921016"/>
          <a:ext cx="5801989" cy="5801989"/>
        </a:xfrm>
        <a:solidFill>
          <a:srgbClr val="072030">
            <a:alpha val="50000"/>
            <a:hueOff val="-866060"/>
            <a:satOff val="9149"/>
            <a:lumOff val="12942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DO" sz="2000" b="1" dirty="0">
              <a:solidFill>
                <a:srgbClr val="0D3048"/>
              </a:solidFill>
              <a:latin typeface="Arial"/>
              <a:ea typeface="+mn-ea"/>
              <a:cs typeface="+mn-cs"/>
            </a:rPr>
            <a:t>Consistencia</a:t>
          </a:r>
        </a:p>
      </dgm:t>
    </dgm:pt>
    <dgm:pt modelId="{E29683B8-959F-493C-8261-59712A68C1C8}" type="parTrans" cxnId="{C4AD4B12-62B9-4CE1-A497-1002624E9203}">
      <dgm:prSet/>
      <dgm:spPr/>
      <dgm:t>
        <a:bodyPr/>
        <a:lstStyle/>
        <a:p>
          <a:endParaRPr lang="es-DO"/>
        </a:p>
      </dgm:t>
    </dgm:pt>
    <dgm:pt modelId="{A9C26F79-F43F-47B0-A911-9310AF8EC7F8}" type="sibTrans" cxnId="{C4AD4B12-62B9-4CE1-A497-1002624E9203}">
      <dgm:prSet/>
      <dgm:spPr/>
      <dgm:t>
        <a:bodyPr/>
        <a:lstStyle/>
        <a:p>
          <a:endParaRPr lang="es-DO"/>
        </a:p>
      </dgm:t>
    </dgm:pt>
    <dgm:pt modelId="{299C7E88-ED3D-4282-896C-EFDA31218058}">
      <dgm:prSet phldrT="[Texto]" phldr="0" custT="1"/>
      <dgm:spPr>
        <a:xfrm>
          <a:off x="13930558" y="1921016"/>
          <a:ext cx="5801989" cy="5801989"/>
        </a:xfrm>
        <a:solidFill>
          <a:srgbClr val="072030">
            <a:alpha val="50000"/>
            <a:hueOff val="-1299089"/>
            <a:satOff val="13723"/>
            <a:lumOff val="19413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DO" sz="2000" b="1" dirty="0">
              <a:solidFill>
                <a:srgbClr val="0D3048"/>
              </a:solidFill>
              <a:latin typeface="Arial"/>
              <a:ea typeface="+mn-ea"/>
              <a:cs typeface="+mn-cs"/>
            </a:rPr>
            <a:t>Prudencia</a:t>
          </a:r>
        </a:p>
      </dgm:t>
    </dgm:pt>
    <dgm:pt modelId="{D4FFAB9D-335E-4FB8-83E3-B03B6979DAC4}" type="parTrans" cxnId="{5B17DECF-9B59-4FE6-9CE7-772943B536D3}">
      <dgm:prSet/>
      <dgm:spPr/>
      <dgm:t>
        <a:bodyPr/>
        <a:lstStyle/>
        <a:p>
          <a:endParaRPr lang="es-DO"/>
        </a:p>
      </dgm:t>
    </dgm:pt>
    <dgm:pt modelId="{2D0C1FD4-E7F6-4DA9-87A9-FC7A29D80A84}" type="sibTrans" cxnId="{5B17DECF-9B59-4FE6-9CE7-772943B536D3}">
      <dgm:prSet/>
      <dgm:spPr/>
      <dgm:t>
        <a:bodyPr/>
        <a:lstStyle/>
        <a:p>
          <a:endParaRPr lang="es-DO"/>
        </a:p>
      </dgm:t>
    </dgm:pt>
    <dgm:pt modelId="{06946B43-1478-4ADC-840F-080EF2132AD3}" type="pres">
      <dgm:prSet presAssocID="{EFFF0627-7B7E-42C3-BDEB-BB6AAD6FC9B0}" presName="Name0" presStyleCnt="0">
        <dgm:presLayoutVars>
          <dgm:dir/>
          <dgm:resizeHandles val="exact"/>
        </dgm:presLayoutVars>
      </dgm:prSet>
      <dgm:spPr/>
    </dgm:pt>
    <dgm:pt modelId="{F94D04C6-D443-43EF-B787-92E6995B7EC5}" type="pres">
      <dgm:prSet presAssocID="{FC43CC82-59DB-4109-B447-7EAF88212DAE}" presName="Name5" presStyleLbl="vennNode1" presStyleIdx="0" presStyleCnt="4">
        <dgm:presLayoutVars>
          <dgm:bulletEnabled val="1"/>
        </dgm:presLayoutVars>
      </dgm:prSet>
      <dgm:spPr>
        <a:prstGeom prst="ellipse">
          <a:avLst/>
        </a:prstGeom>
      </dgm:spPr>
    </dgm:pt>
    <dgm:pt modelId="{B49C2CA9-9AE5-465D-BAFE-1A79404105C3}" type="pres">
      <dgm:prSet presAssocID="{B124F224-8117-4558-AF15-B1D1F736DB17}" presName="space" presStyleCnt="0"/>
      <dgm:spPr/>
    </dgm:pt>
    <dgm:pt modelId="{B9E062B4-DCC7-40BB-8796-5510F00D2F2C}" type="pres">
      <dgm:prSet presAssocID="{18BFF287-202A-4930-9A1D-14C21DF00E1F}" presName="Name5" presStyleLbl="vennNode1" presStyleIdx="1" presStyleCnt="4">
        <dgm:presLayoutVars>
          <dgm:bulletEnabled val="1"/>
        </dgm:presLayoutVars>
      </dgm:prSet>
      <dgm:spPr>
        <a:prstGeom prst="ellipse">
          <a:avLst/>
        </a:prstGeom>
      </dgm:spPr>
    </dgm:pt>
    <dgm:pt modelId="{96DA37B5-69B1-4FD8-9432-DBB757CBEB6A}" type="pres">
      <dgm:prSet presAssocID="{0969091C-C966-4A0C-B6A1-78EF3994E001}" presName="space" presStyleCnt="0"/>
      <dgm:spPr/>
    </dgm:pt>
    <dgm:pt modelId="{A3BC13A4-E70C-480D-9708-9F33A9CB8BEF}" type="pres">
      <dgm:prSet presAssocID="{14F0F7B2-9EAD-4948-8930-A5C01250D6CE}" presName="Name5" presStyleLbl="vennNode1" presStyleIdx="2" presStyleCnt="4">
        <dgm:presLayoutVars>
          <dgm:bulletEnabled val="1"/>
        </dgm:presLayoutVars>
      </dgm:prSet>
      <dgm:spPr>
        <a:prstGeom prst="ellipse">
          <a:avLst/>
        </a:prstGeom>
      </dgm:spPr>
    </dgm:pt>
    <dgm:pt modelId="{7844CEE2-9775-4CC9-ABBF-9625A5FA61F5}" type="pres">
      <dgm:prSet presAssocID="{A9C26F79-F43F-47B0-A911-9310AF8EC7F8}" presName="space" presStyleCnt="0"/>
      <dgm:spPr/>
    </dgm:pt>
    <dgm:pt modelId="{331FEFF9-8F47-44E0-BA29-4FC6200FDCD8}" type="pres">
      <dgm:prSet presAssocID="{299C7E88-ED3D-4282-896C-EFDA31218058}" presName="Name5" presStyleLbl="vennNode1" presStyleIdx="3" presStyleCnt="4">
        <dgm:presLayoutVars>
          <dgm:bulletEnabled val="1"/>
        </dgm:presLayoutVars>
      </dgm:prSet>
      <dgm:spPr>
        <a:prstGeom prst="ellipse">
          <a:avLst/>
        </a:prstGeom>
      </dgm:spPr>
    </dgm:pt>
  </dgm:ptLst>
  <dgm:cxnLst>
    <dgm:cxn modelId="{C4AD4B12-62B9-4CE1-A497-1002624E9203}" srcId="{EFFF0627-7B7E-42C3-BDEB-BB6AAD6FC9B0}" destId="{14F0F7B2-9EAD-4948-8930-A5C01250D6CE}" srcOrd="2" destOrd="0" parTransId="{E29683B8-959F-493C-8261-59712A68C1C8}" sibTransId="{A9C26F79-F43F-47B0-A911-9310AF8EC7F8}"/>
    <dgm:cxn modelId="{499FFE22-33B9-4F7D-985D-A2BFAF8D5AFA}" type="presOf" srcId="{18BFF287-202A-4930-9A1D-14C21DF00E1F}" destId="{B9E062B4-DCC7-40BB-8796-5510F00D2F2C}" srcOrd="0" destOrd="0" presId="urn:microsoft.com/office/officeart/2005/8/layout/venn3"/>
    <dgm:cxn modelId="{F1940F39-CC5B-4329-92BD-6B61192B9E64}" type="presOf" srcId="{14F0F7B2-9EAD-4948-8930-A5C01250D6CE}" destId="{A3BC13A4-E70C-480D-9708-9F33A9CB8BEF}" srcOrd="0" destOrd="0" presId="urn:microsoft.com/office/officeart/2005/8/layout/venn3"/>
    <dgm:cxn modelId="{9D52EB4D-F5BD-48FF-8BD9-2DDA21AF4E1F}" srcId="{EFFF0627-7B7E-42C3-BDEB-BB6AAD6FC9B0}" destId="{FC43CC82-59DB-4109-B447-7EAF88212DAE}" srcOrd="0" destOrd="0" parTransId="{2FB6114D-3537-4B30-9FC5-A7ACE781C1A8}" sibTransId="{B124F224-8117-4558-AF15-B1D1F736DB17}"/>
    <dgm:cxn modelId="{11ECAA8A-9FBC-47B9-9BE8-31A84B98E455}" type="presOf" srcId="{FC43CC82-59DB-4109-B447-7EAF88212DAE}" destId="{F94D04C6-D443-43EF-B787-92E6995B7EC5}" srcOrd="0" destOrd="0" presId="urn:microsoft.com/office/officeart/2005/8/layout/venn3"/>
    <dgm:cxn modelId="{D2773094-07AD-4511-9E06-2610504617C9}" type="presOf" srcId="{EFFF0627-7B7E-42C3-BDEB-BB6AAD6FC9B0}" destId="{06946B43-1478-4ADC-840F-080EF2132AD3}" srcOrd="0" destOrd="0" presId="urn:microsoft.com/office/officeart/2005/8/layout/venn3"/>
    <dgm:cxn modelId="{0FAC109E-C68F-4BBC-9249-0162A7677A49}" srcId="{EFFF0627-7B7E-42C3-BDEB-BB6AAD6FC9B0}" destId="{18BFF287-202A-4930-9A1D-14C21DF00E1F}" srcOrd="1" destOrd="0" parTransId="{131421DE-45B3-4BF2-ABFE-A56D06963DF8}" sibTransId="{0969091C-C966-4A0C-B6A1-78EF3994E001}"/>
    <dgm:cxn modelId="{5B17DECF-9B59-4FE6-9CE7-772943B536D3}" srcId="{EFFF0627-7B7E-42C3-BDEB-BB6AAD6FC9B0}" destId="{299C7E88-ED3D-4282-896C-EFDA31218058}" srcOrd="3" destOrd="0" parTransId="{D4FFAB9D-335E-4FB8-83E3-B03B6979DAC4}" sibTransId="{2D0C1FD4-E7F6-4DA9-87A9-FC7A29D80A84}"/>
    <dgm:cxn modelId="{793BF7D6-075B-4AE4-9DB8-D5E649B8469A}" type="presOf" srcId="{299C7E88-ED3D-4282-896C-EFDA31218058}" destId="{331FEFF9-8F47-44E0-BA29-4FC6200FDCD8}" srcOrd="0" destOrd="0" presId="urn:microsoft.com/office/officeart/2005/8/layout/venn3"/>
    <dgm:cxn modelId="{59B7C019-B80A-47AA-89D6-847AFBE8A8E5}" type="presParOf" srcId="{06946B43-1478-4ADC-840F-080EF2132AD3}" destId="{F94D04C6-D443-43EF-B787-92E6995B7EC5}" srcOrd="0" destOrd="0" presId="urn:microsoft.com/office/officeart/2005/8/layout/venn3"/>
    <dgm:cxn modelId="{A989A28F-1B6C-42A5-A6CB-61F1C94B0377}" type="presParOf" srcId="{06946B43-1478-4ADC-840F-080EF2132AD3}" destId="{B49C2CA9-9AE5-465D-BAFE-1A79404105C3}" srcOrd="1" destOrd="0" presId="urn:microsoft.com/office/officeart/2005/8/layout/venn3"/>
    <dgm:cxn modelId="{5EA06ACB-5D9A-4AA7-A693-18CFDCECC4E1}" type="presParOf" srcId="{06946B43-1478-4ADC-840F-080EF2132AD3}" destId="{B9E062B4-DCC7-40BB-8796-5510F00D2F2C}" srcOrd="2" destOrd="0" presId="urn:microsoft.com/office/officeart/2005/8/layout/venn3"/>
    <dgm:cxn modelId="{8D3C63D6-2884-44B3-999F-6E746C182122}" type="presParOf" srcId="{06946B43-1478-4ADC-840F-080EF2132AD3}" destId="{96DA37B5-69B1-4FD8-9432-DBB757CBEB6A}" srcOrd="3" destOrd="0" presId="urn:microsoft.com/office/officeart/2005/8/layout/venn3"/>
    <dgm:cxn modelId="{5691A7D7-12D2-4A40-8049-05355A1B2A35}" type="presParOf" srcId="{06946B43-1478-4ADC-840F-080EF2132AD3}" destId="{A3BC13A4-E70C-480D-9708-9F33A9CB8BEF}" srcOrd="4" destOrd="0" presId="urn:microsoft.com/office/officeart/2005/8/layout/venn3"/>
    <dgm:cxn modelId="{1DBBCD2C-B23D-4398-9B18-D367E81D7417}" type="presParOf" srcId="{06946B43-1478-4ADC-840F-080EF2132AD3}" destId="{7844CEE2-9775-4CC9-ABBF-9625A5FA61F5}" srcOrd="5" destOrd="0" presId="urn:microsoft.com/office/officeart/2005/8/layout/venn3"/>
    <dgm:cxn modelId="{3D06D176-4467-4117-B35B-411F35289861}" type="presParOf" srcId="{06946B43-1478-4ADC-840F-080EF2132AD3}" destId="{331FEFF9-8F47-44E0-BA29-4FC6200FDCD8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005D16D-495C-402F-B7FD-A25216CA74D6}" type="doc">
      <dgm:prSet loTypeId="urn:microsoft.com/office/officeart/2005/8/layout/h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DO"/>
        </a:p>
      </dgm:t>
    </dgm:pt>
    <dgm:pt modelId="{A8F45990-C96B-4580-848D-DE9B76239167}">
      <dgm:prSet phldrT="[Texto]" phldr="0" custT="1"/>
      <dgm:spPr>
        <a:xfrm rot="16200000">
          <a:off x="-2866674" y="4647718"/>
          <a:ext cx="6999600" cy="100497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es-DO" sz="24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Estado de Situación</a:t>
          </a:r>
        </a:p>
      </dgm:t>
    </dgm:pt>
    <dgm:pt modelId="{A03049AD-9CB5-4664-95B3-77E4761F20A2}" type="parTrans" cxnId="{89DF459E-6DC3-46BC-9B13-4C413567B40B}">
      <dgm:prSet/>
      <dgm:spPr/>
      <dgm:t>
        <a:bodyPr/>
        <a:lstStyle/>
        <a:p>
          <a:endParaRPr lang="es-DO"/>
        </a:p>
      </dgm:t>
    </dgm:pt>
    <dgm:pt modelId="{D9361A4C-DC46-4B26-9929-0B8B1652DBFF}" type="sibTrans" cxnId="{89DF459E-6DC3-46BC-9B13-4C413567B40B}">
      <dgm:prSet/>
      <dgm:spPr/>
      <dgm:t>
        <a:bodyPr/>
        <a:lstStyle/>
        <a:p>
          <a:endParaRPr lang="es-DO"/>
        </a:p>
      </dgm:t>
    </dgm:pt>
    <dgm:pt modelId="{05B10CF6-3527-49EB-8DCC-E24521FAC70B}">
      <dgm:prSet phldrT="[Texto]" phldr="0" custT="1"/>
      <dgm:spPr>
        <a:xfrm>
          <a:off x="1135611" y="1650404"/>
          <a:ext cx="5005822" cy="6999600"/>
        </a:xfrm>
        <a:prstGeom prst="rect">
          <a:avLst/>
        </a:prstGeom>
        <a:solidFill>
          <a:srgbClr val="4C6978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285750" lvl="1" indent="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s-DO" sz="2800" b="1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1628846C-33A1-414E-A6F0-E435DF0AA444}" type="parTrans" cxnId="{969D9604-F756-4A37-B93D-9A01AE749022}">
      <dgm:prSet/>
      <dgm:spPr/>
      <dgm:t>
        <a:bodyPr/>
        <a:lstStyle/>
        <a:p>
          <a:endParaRPr lang="es-DO"/>
        </a:p>
      </dgm:t>
    </dgm:pt>
    <dgm:pt modelId="{F7E12BC7-7EAE-49CE-8A8D-622A34838035}" type="sibTrans" cxnId="{969D9604-F756-4A37-B93D-9A01AE749022}">
      <dgm:prSet/>
      <dgm:spPr/>
      <dgm:t>
        <a:bodyPr/>
        <a:lstStyle/>
        <a:p>
          <a:endParaRPr lang="es-DO"/>
        </a:p>
      </dgm:t>
    </dgm:pt>
    <dgm:pt modelId="{BB853E4D-F9D5-47FA-B595-9B7169953617}">
      <dgm:prSet phldrT="[Texto]" phldr="0" custT="1"/>
      <dgm:spPr>
        <a:xfrm rot="16200000">
          <a:off x="4467168" y="4647718"/>
          <a:ext cx="6999600" cy="100497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es-DO" sz="24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Estado de resultados</a:t>
          </a:r>
        </a:p>
      </dgm:t>
    </dgm:pt>
    <dgm:pt modelId="{D9E4FC07-71D6-4071-B4F8-150BA08B81AD}" type="parTrans" cxnId="{AFAEF4C8-A07E-42BE-A84E-E20533831045}">
      <dgm:prSet/>
      <dgm:spPr/>
      <dgm:t>
        <a:bodyPr/>
        <a:lstStyle/>
        <a:p>
          <a:endParaRPr lang="es-DO"/>
        </a:p>
      </dgm:t>
    </dgm:pt>
    <dgm:pt modelId="{6196E133-10BF-49E1-92A5-BF60DD765F76}" type="sibTrans" cxnId="{AFAEF4C8-A07E-42BE-A84E-E20533831045}">
      <dgm:prSet/>
      <dgm:spPr/>
      <dgm:t>
        <a:bodyPr/>
        <a:lstStyle/>
        <a:p>
          <a:endParaRPr lang="es-DO"/>
        </a:p>
      </dgm:t>
    </dgm:pt>
    <dgm:pt modelId="{23B7207D-41BA-4779-AAFF-42264D4E3713}">
      <dgm:prSet phldrT="[Texto]" phldr="0" custT="1"/>
      <dgm:spPr>
        <a:xfrm>
          <a:off x="8469454" y="1650404"/>
          <a:ext cx="5005822" cy="6999600"/>
        </a:xfrm>
        <a:prstGeom prst="rect">
          <a:avLst/>
        </a:prstGeom>
        <a:solidFill>
          <a:srgbClr val="4C6978">
            <a:hueOff val="88809"/>
            <a:satOff val="26074"/>
            <a:lumOff val="-13825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285750" lvl="1" indent="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s-DO" sz="14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Separar correctamente:</a:t>
          </a:r>
          <a:endParaRPr lang="es-DO" sz="2400" b="1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082B01F2-60F4-447B-8FA2-9E55E92E5C29}" type="parTrans" cxnId="{56DA75D5-6297-48F2-856F-2BB48D20E4B0}">
      <dgm:prSet/>
      <dgm:spPr/>
      <dgm:t>
        <a:bodyPr/>
        <a:lstStyle/>
        <a:p>
          <a:endParaRPr lang="es-DO"/>
        </a:p>
      </dgm:t>
    </dgm:pt>
    <dgm:pt modelId="{A34696FD-DEC8-4B2C-B426-D484E33F5445}" type="sibTrans" cxnId="{56DA75D5-6297-48F2-856F-2BB48D20E4B0}">
      <dgm:prSet/>
      <dgm:spPr/>
      <dgm:t>
        <a:bodyPr/>
        <a:lstStyle/>
        <a:p>
          <a:endParaRPr lang="es-DO"/>
        </a:p>
      </dgm:t>
    </dgm:pt>
    <dgm:pt modelId="{0696F40E-8063-4E74-9D72-E18BC4405D7F}">
      <dgm:prSet phldrT="[Texto]" phldr="0" custT="1"/>
      <dgm:spPr>
        <a:xfrm rot="16200000">
          <a:off x="11801011" y="4647718"/>
          <a:ext cx="6999600" cy="100497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es-DO" sz="24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Flujo de efectivo</a:t>
          </a:r>
        </a:p>
      </dgm:t>
    </dgm:pt>
    <dgm:pt modelId="{90731CE2-CC61-48A3-9240-74469860854F}" type="parTrans" cxnId="{D4129578-A8EA-425D-AD63-42056296B075}">
      <dgm:prSet/>
      <dgm:spPr/>
      <dgm:t>
        <a:bodyPr/>
        <a:lstStyle/>
        <a:p>
          <a:endParaRPr lang="es-DO"/>
        </a:p>
      </dgm:t>
    </dgm:pt>
    <dgm:pt modelId="{50BA805A-9956-44ED-B22D-C69BCAA31A7F}" type="sibTrans" cxnId="{D4129578-A8EA-425D-AD63-42056296B075}">
      <dgm:prSet/>
      <dgm:spPr/>
      <dgm:t>
        <a:bodyPr/>
        <a:lstStyle/>
        <a:p>
          <a:endParaRPr lang="es-DO"/>
        </a:p>
      </dgm:t>
    </dgm:pt>
    <dgm:pt modelId="{67AAE943-2BA7-4FE6-A676-3CF870718997}">
      <dgm:prSet phldrT="[Texto]" phldr="0" custT="1"/>
      <dgm:spPr>
        <a:xfrm>
          <a:off x="15803297" y="1650404"/>
          <a:ext cx="5005822" cy="6999600"/>
        </a:xfrm>
        <a:prstGeom prst="rect">
          <a:avLst/>
        </a:prstGeom>
        <a:solidFill>
          <a:srgbClr val="4C6978">
            <a:hueOff val="177618"/>
            <a:satOff val="52147"/>
            <a:lumOff val="-27649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l">
            <a:buNone/>
          </a:pPr>
          <a:endParaRPr lang="es-DO" sz="2000" b="1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8AB95A5F-ECDD-4FAB-A14D-7B79717CD775}" type="parTrans" cxnId="{728D077F-FFF2-4341-B982-36842B77E81A}">
      <dgm:prSet/>
      <dgm:spPr/>
      <dgm:t>
        <a:bodyPr/>
        <a:lstStyle/>
        <a:p>
          <a:endParaRPr lang="es-DO"/>
        </a:p>
      </dgm:t>
    </dgm:pt>
    <dgm:pt modelId="{253388D3-2BCC-48BA-A267-764003F74CA6}" type="sibTrans" cxnId="{728D077F-FFF2-4341-B982-36842B77E81A}">
      <dgm:prSet/>
      <dgm:spPr/>
      <dgm:t>
        <a:bodyPr/>
        <a:lstStyle/>
        <a:p>
          <a:endParaRPr lang="es-DO"/>
        </a:p>
      </dgm:t>
    </dgm:pt>
    <dgm:pt modelId="{C809814D-0CCA-4DCD-990C-6DCD110D2101}">
      <dgm:prSet phldrT="[Texto]" phldr="0" custT="1"/>
      <dgm:spPr>
        <a:xfrm>
          <a:off x="1135611" y="1650404"/>
          <a:ext cx="5005822" cy="6999600"/>
        </a:xfrm>
        <a:prstGeom prst="rect">
          <a:avLst/>
        </a:prstGeom>
        <a:solidFill>
          <a:srgbClr val="4C6978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es-DO" sz="14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La correcta clasificación de créditos, inversiones y provisiones, tiene impacto directo en:</a:t>
          </a:r>
          <a:endParaRPr lang="es-DO" sz="1400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F29EBEAA-BDF4-4746-91E2-A192E6B35356}" type="parTrans" cxnId="{A131FB81-AF11-4D41-BBF3-A8FC06DFF5C9}">
      <dgm:prSet/>
      <dgm:spPr/>
      <dgm:t>
        <a:bodyPr/>
        <a:lstStyle/>
        <a:p>
          <a:endParaRPr lang="es-DO"/>
        </a:p>
      </dgm:t>
    </dgm:pt>
    <dgm:pt modelId="{05B6E8FC-797A-4A91-A06C-AE5C001FF36D}" type="sibTrans" cxnId="{A131FB81-AF11-4D41-BBF3-A8FC06DFF5C9}">
      <dgm:prSet/>
      <dgm:spPr/>
      <dgm:t>
        <a:bodyPr/>
        <a:lstStyle/>
        <a:p>
          <a:endParaRPr lang="es-DO"/>
        </a:p>
      </dgm:t>
    </dgm:pt>
    <dgm:pt modelId="{879EC84F-2B68-4DAE-9C18-58C0FB624405}">
      <dgm:prSet phldrT="[Texto]" phldr="0" custT="1"/>
      <dgm:spPr>
        <a:xfrm>
          <a:off x="15803297" y="1650404"/>
          <a:ext cx="5005822" cy="6999600"/>
        </a:xfrm>
        <a:prstGeom prst="rect">
          <a:avLst/>
        </a:prstGeom>
        <a:solidFill>
          <a:srgbClr val="4C6978">
            <a:hueOff val="177618"/>
            <a:satOff val="52147"/>
            <a:lumOff val="-27649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l">
            <a:buFont typeface="Arial" panose="020B0604020202020204" pitchFamily="34" charset="0"/>
            <a:buNone/>
          </a:pPr>
          <a:r>
            <a:rPr lang="es-ES" sz="14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Errores de clasificación pueden:</a:t>
          </a:r>
          <a:endParaRPr lang="es-DO" sz="1400" b="1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EEC97F9B-CE4C-4F05-9AB6-24FD55EC1B9E}" type="parTrans" cxnId="{C272CE27-3325-4AE5-9777-BC5284DA42B5}">
      <dgm:prSet/>
      <dgm:spPr/>
      <dgm:t>
        <a:bodyPr/>
        <a:lstStyle/>
        <a:p>
          <a:endParaRPr lang="es-DO"/>
        </a:p>
      </dgm:t>
    </dgm:pt>
    <dgm:pt modelId="{102877D7-5FBA-42B9-945B-F29A5AEDB3B3}" type="sibTrans" cxnId="{C272CE27-3325-4AE5-9777-BC5284DA42B5}">
      <dgm:prSet/>
      <dgm:spPr/>
      <dgm:t>
        <a:bodyPr/>
        <a:lstStyle/>
        <a:p>
          <a:endParaRPr lang="es-DO"/>
        </a:p>
      </dgm:t>
    </dgm:pt>
    <dgm:pt modelId="{2DEDD00D-41AC-46D5-B4B4-B19C9A3DAD3A}">
      <dgm:prSet custT="1"/>
      <dgm:spPr>
        <a:xfrm>
          <a:off x="8469454" y="1650404"/>
          <a:ext cx="5005822" cy="6999600"/>
        </a:xfrm>
        <a:prstGeom prst="rect">
          <a:avLst/>
        </a:prstGeom>
        <a:solidFill>
          <a:srgbClr val="4C6978">
            <a:hueOff val="88809"/>
            <a:satOff val="26074"/>
            <a:lumOff val="-13825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228600" lvl="1" indent="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DO" sz="2400" b="1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9793F91B-DBE2-43B3-BD4D-761B7CC10A7F}" type="parTrans" cxnId="{EC97188F-F37A-4B60-BE09-FD9CC4707338}">
      <dgm:prSet/>
      <dgm:spPr/>
      <dgm:t>
        <a:bodyPr/>
        <a:lstStyle/>
        <a:p>
          <a:endParaRPr lang="es-DO"/>
        </a:p>
      </dgm:t>
    </dgm:pt>
    <dgm:pt modelId="{FA183B89-6552-4543-AA07-794E75C5E860}" type="sibTrans" cxnId="{EC97188F-F37A-4B60-BE09-FD9CC4707338}">
      <dgm:prSet/>
      <dgm:spPr/>
      <dgm:t>
        <a:bodyPr/>
        <a:lstStyle/>
        <a:p>
          <a:endParaRPr lang="es-DO"/>
        </a:p>
      </dgm:t>
    </dgm:pt>
    <dgm:pt modelId="{73AD110F-BE8B-4CC6-8411-2FB0185918A4}">
      <dgm:prSet phldrT="[Texto]" phldr="0" custT="1"/>
      <dgm:spPr>
        <a:xfrm>
          <a:off x="15803297" y="1650404"/>
          <a:ext cx="5005822" cy="6999600"/>
        </a:xfrm>
        <a:prstGeom prst="rect">
          <a:avLst/>
        </a:prstGeom>
        <a:solidFill>
          <a:srgbClr val="4C6978">
            <a:hueOff val="177618"/>
            <a:satOff val="52147"/>
            <a:lumOff val="-27649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l">
            <a:buFont typeface="Arial" panose="020B0604020202020204" pitchFamily="34" charset="0"/>
            <a:buNone/>
          </a:pPr>
          <a:r>
            <a:rPr lang="es-ES" sz="14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
👉 Esto</a:t>
          </a:r>
          <a:r>
            <a:rPr lang="es-ES" sz="14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 lo vemos con mucha frecuencia en la práctica.</a:t>
          </a:r>
          <a:endParaRPr lang="es-DO" sz="1400" b="1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EEEA0B9C-024D-449E-8F70-88C01D90DAC8}" type="parTrans" cxnId="{B8F47C60-49EC-49AA-9F65-6F5B620D3C02}">
      <dgm:prSet/>
      <dgm:spPr/>
      <dgm:t>
        <a:bodyPr/>
        <a:lstStyle/>
        <a:p>
          <a:endParaRPr lang="es-DO"/>
        </a:p>
      </dgm:t>
    </dgm:pt>
    <dgm:pt modelId="{D325C99A-FC40-471A-B6CC-D54AD28D470F}" type="sibTrans" cxnId="{B8F47C60-49EC-49AA-9F65-6F5B620D3C02}">
      <dgm:prSet/>
      <dgm:spPr/>
      <dgm:t>
        <a:bodyPr/>
        <a:lstStyle/>
        <a:p>
          <a:endParaRPr lang="es-DO"/>
        </a:p>
      </dgm:t>
    </dgm:pt>
    <dgm:pt modelId="{FA8FA8F1-BA52-4B41-85C1-4FE01FEB8A2F}">
      <dgm:prSet phldrT="[Texto]" phldr="0" custT="1"/>
      <dgm:spPr>
        <a:xfrm>
          <a:off x="15803297" y="1650404"/>
          <a:ext cx="5005822" cy="6999600"/>
        </a:xfrm>
        <a:prstGeom prst="rect">
          <a:avLst/>
        </a:prstGeom>
        <a:solidFill>
          <a:srgbClr val="4C6978">
            <a:hueOff val="177618"/>
            <a:satOff val="52147"/>
            <a:lumOff val="-27649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es-ES" sz="14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Mide la capacidad real de generar efectivo.
</a:t>
          </a:r>
          <a:endParaRPr lang="es-DO" sz="1400" b="1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9D6AE9F3-B92F-481D-A68F-20AF20C5A3F5}" type="parTrans" cxnId="{4D9C02C5-AEB5-4134-BD4A-FF11B8996C25}">
      <dgm:prSet/>
      <dgm:spPr/>
      <dgm:t>
        <a:bodyPr/>
        <a:lstStyle/>
        <a:p>
          <a:endParaRPr lang="es-DO"/>
        </a:p>
      </dgm:t>
    </dgm:pt>
    <dgm:pt modelId="{B106F760-6867-45E5-98F9-5E5ED8C20A2E}" type="sibTrans" cxnId="{4D9C02C5-AEB5-4134-BD4A-FF11B8996C25}">
      <dgm:prSet/>
      <dgm:spPr/>
      <dgm:t>
        <a:bodyPr/>
        <a:lstStyle/>
        <a:p>
          <a:endParaRPr lang="es-DO"/>
        </a:p>
      </dgm:t>
    </dgm:pt>
    <dgm:pt modelId="{6C0749BF-1E22-4E14-892B-79526A8C4CE5}">
      <dgm:prSet phldrT="[Texto]" phldr="0" custT="1"/>
      <dgm:spPr>
        <a:xfrm>
          <a:off x="15803297" y="1650404"/>
          <a:ext cx="5005822" cy="6999600"/>
        </a:xfrm>
        <a:prstGeom prst="rect">
          <a:avLst/>
        </a:prstGeom>
        <a:solidFill>
          <a:srgbClr val="4C6978">
            <a:hueOff val="177618"/>
            <a:satOff val="52147"/>
            <a:lumOff val="-27649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lang="es-ES" sz="1400" b="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Ocultar presiones de liquidez.
Mostrar utilidades sin efectivo.</a:t>
          </a:r>
          <a:endParaRPr lang="es-DO" sz="1400" b="0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0577D25C-6B4B-4321-9782-0799058DA6A6}" type="parTrans" cxnId="{0B017993-CFD1-43F0-8391-01C628F3167A}">
      <dgm:prSet/>
      <dgm:spPr/>
      <dgm:t>
        <a:bodyPr/>
        <a:lstStyle/>
        <a:p>
          <a:endParaRPr lang="es-DO"/>
        </a:p>
      </dgm:t>
    </dgm:pt>
    <dgm:pt modelId="{AA73B850-DFF2-479C-A64A-052B18B864F7}" type="sibTrans" cxnId="{0B017993-CFD1-43F0-8391-01C628F3167A}">
      <dgm:prSet/>
      <dgm:spPr/>
      <dgm:t>
        <a:bodyPr/>
        <a:lstStyle/>
        <a:p>
          <a:endParaRPr lang="es-DO"/>
        </a:p>
      </dgm:t>
    </dgm:pt>
    <dgm:pt modelId="{EFC8389F-4052-4787-80C1-D07F09571085}">
      <dgm:prSet phldrT="[Texto]" phldr="0" custT="1"/>
      <dgm:spPr>
        <a:xfrm>
          <a:off x="15803297" y="1650404"/>
          <a:ext cx="5005822" cy="6999600"/>
        </a:xfrm>
        <a:prstGeom prst="rect">
          <a:avLst/>
        </a:prstGeom>
        <a:solidFill>
          <a:srgbClr val="4C6978">
            <a:hueOff val="177618"/>
            <a:satOff val="52147"/>
            <a:lumOff val="-27649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l">
            <a:buFont typeface="Arial" panose="020B0604020202020204" pitchFamily="34" charset="0"/>
            <a:buNone/>
          </a:pPr>
          <a:endParaRPr lang="es-DO" sz="1400" b="1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25706B19-909F-45F1-ABC9-50B142EDDFE8}" type="parTrans" cxnId="{7C5360E4-00D8-4A77-95DB-72AFFDB82E27}">
      <dgm:prSet/>
      <dgm:spPr/>
      <dgm:t>
        <a:bodyPr/>
        <a:lstStyle/>
        <a:p>
          <a:endParaRPr lang="es-DO"/>
        </a:p>
      </dgm:t>
    </dgm:pt>
    <dgm:pt modelId="{2B6E64E2-258F-4DF1-839E-4A032DE961A8}" type="sibTrans" cxnId="{7C5360E4-00D8-4A77-95DB-72AFFDB82E27}">
      <dgm:prSet/>
      <dgm:spPr/>
      <dgm:t>
        <a:bodyPr/>
        <a:lstStyle/>
        <a:p>
          <a:endParaRPr lang="es-DO"/>
        </a:p>
      </dgm:t>
    </dgm:pt>
    <dgm:pt modelId="{3554A343-BD54-4ED8-B1B1-674A1B51ECCD}">
      <dgm:prSet phldrT="[Texto]" phldr="0" custT="1"/>
      <dgm:spPr>
        <a:xfrm>
          <a:off x="1135611" y="1650404"/>
          <a:ext cx="5005822" cy="6999600"/>
        </a:xfrm>
        <a:prstGeom prst="rect">
          <a:avLst/>
        </a:prstGeom>
        <a:solidFill>
          <a:srgbClr val="4C6978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s-DO" sz="1400" b="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Calidad de activos
Solvencia
Rentabilidad</a:t>
          </a:r>
        </a:p>
      </dgm:t>
    </dgm:pt>
    <dgm:pt modelId="{095FAC94-F5F2-4568-9E8B-6A396E1B4445}" type="parTrans" cxnId="{E5F9457D-720D-40EC-A729-AB4B98C0C8C5}">
      <dgm:prSet/>
      <dgm:spPr/>
      <dgm:t>
        <a:bodyPr/>
        <a:lstStyle/>
        <a:p>
          <a:endParaRPr lang="es-DO"/>
        </a:p>
      </dgm:t>
    </dgm:pt>
    <dgm:pt modelId="{672EDEA5-158E-4B41-9724-B1E6D5C847B5}" type="sibTrans" cxnId="{E5F9457D-720D-40EC-A729-AB4B98C0C8C5}">
      <dgm:prSet/>
      <dgm:spPr/>
      <dgm:t>
        <a:bodyPr/>
        <a:lstStyle/>
        <a:p>
          <a:endParaRPr lang="es-DO"/>
        </a:p>
      </dgm:t>
    </dgm:pt>
    <dgm:pt modelId="{B469AFE5-2416-4C02-96C9-0A6ABA2AEB08}">
      <dgm:prSet phldrT="[Texto]" phldr="0" custT="1"/>
      <dgm:spPr>
        <a:xfrm>
          <a:off x="1135611" y="1650404"/>
          <a:ext cx="5005822" cy="6999600"/>
        </a:xfrm>
        <a:prstGeom prst="rect">
          <a:avLst/>
        </a:prstGeom>
        <a:solidFill>
          <a:srgbClr val="4C6978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endParaRPr lang="es-DO" sz="1400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A7D8A888-46CD-4510-94E9-8394CF174F3B}" type="parTrans" cxnId="{075FB2C7-AB2B-4D35-8810-2D4D9C56D31C}">
      <dgm:prSet/>
      <dgm:spPr/>
      <dgm:t>
        <a:bodyPr/>
        <a:lstStyle/>
        <a:p>
          <a:endParaRPr lang="es-DO"/>
        </a:p>
      </dgm:t>
    </dgm:pt>
    <dgm:pt modelId="{4CF77F60-B7E0-4E97-AEF2-DD14BA009101}" type="sibTrans" cxnId="{075FB2C7-AB2B-4D35-8810-2D4D9C56D31C}">
      <dgm:prSet/>
      <dgm:spPr/>
      <dgm:t>
        <a:bodyPr/>
        <a:lstStyle/>
        <a:p>
          <a:endParaRPr lang="es-DO"/>
        </a:p>
      </dgm:t>
    </dgm:pt>
    <dgm:pt modelId="{506E5F4D-999A-4058-ABB5-2F5C115E63A5}">
      <dgm:prSet phldrT="[Texto]" phldr="0" custT="1"/>
      <dgm:spPr>
        <a:xfrm>
          <a:off x="1135611" y="1650404"/>
          <a:ext cx="5005822" cy="6999600"/>
        </a:xfrm>
        <a:prstGeom prst="rect">
          <a:avLst/>
        </a:prstGeom>
        <a:solidFill>
          <a:srgbClr val="4C6978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es-DO" sz="14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👉 Un crédito mal clasificado puede inflar activos y patrimonio.</a:t>
          </a:r>
          <a:endParaRPr lang="es-DO" sz="1400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B0BD0784-D05E-43F7-8FD2-EE7EBEDE9A71}" type="parTrans" cxnId="{7C276765-8BE8-41D4-8FC4-D9F315495FD4}">
      <dgm:prSet/>
      <dgm:spPr/>
      <dgm:t>
        <a:bodyPr/>
        <a:lstStyle/>
        <a:p>
          <a:endParaRPr lang="es-DO"/>
        </a:p>
      </dgm:t>
    </dgm:pt>
    <dgm:pt modelId="{767E0CE7-CAA4-4403-A967-21B9FBD4571E}" type="sibTrans" cxnId="{7C276765-8BE8-41D4-8FC4-D9F315495FD4}">
      <dgm:prSet/>
      <dgm:spPr/>
      <dgm:t>
        <a:bodyPr/>
        <a:lstStyle/>
        <a:p>
          <a:endParaRPr lang="es-DO"/>
        </a:p>
      </dgm:t>
    </dgm:pt>
    <dgm:pt modelId="{E29E84D1-FC55-4F09-A139-4F7837D81FFA}">
      <dgm:prSet phldrT="[Texto]" phldr="0" custT="1"/>
      <dgm:spPr>
        <a:xfrm>
          <a:off x="8469454" y="1650404"/>
          <a:ext cx="5005822" cy="6999600"/>
        </a:xfrm>
        <a:prstGeom prst="rect">
          <a:avLst/>
        </a:prstGeom>
        <a:solidFill>
          <a:srgbClr val="4C6978">
            <a:hueOff val="88809"/>
            <a:satOff val="26074"/>
            <a:lumOff val="-13825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285750" lvl="1" indent="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s-DO" sz="1400" b="0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358B05A5-625F-41B3-A428-44F90E1BEF9E}" type="parTrans" cxnId="{2BAFF5CA-33DE-4811-972C-C9688A3B916D}">
      <dgm:prSet/>
      <dgm:spPr/>
      <dgm:t>
        <a:bodyPr/>
        <a:lstStyle/>
        <a:p>
          <a:endParaRPr lang="es-DO"/>
        </a:p>
      </dgm:t>
    </dgm:pt>
    <dgm:pt modelId="{F4DDE766-D94A-4001-804C-003A4504A2BB}" type="sibTrans" cxnId="{2BAFF5CA-33DE-4811-972C-C9688A3B916D}">
      <dgm:prSet/>
      <dgm:spPr/>
      <dgm:t>
        <a:bodyPr/>
        <a:lstStyle/>
        <a:p>
          <a:endParaRPr lang="es-DO"/>
        </a:p>
      </dgm:t>
    </dgm:pt>
    <dgm:pt modelId="{FB3A4083-3290-4AAF-83FA-0B48631AE240}">
      <dgm:prSet phldrT="[Texto]" phldr="0" custT="1"/>
      <dgm:spPr>
        <a:xfrm>
          <a:off x="8469454" y="1650404"/>
          <a:ext cx="5005822" cy="6999600"/>
        </a:xfrm>
        <a:prstGeom prst="rect">
          <a:avLst/>
        </a:prstGeom>
        <a:solidFill>
          <a:srgbClr val="4C6978">
            <a:hueOff val="88809"/>
            <a:satOff val="26074"/>
            <a:lumOff val="-13825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285750" lvl="1" indent="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DO" sz="1400" b="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Ingresos financieros
Otros ingresos operativos</a:t>
          </a:r>
        </a:p>
      </dgm:t>
    </dgm:pt>
    <dgm:pt modelId="{49CE1754-A0B7-45AC-B530-BBE344FE48B5}" type="parTrans" cxnId="{B011810A-9B8A-4F43-95A9-B761DA98138A}">
      <dgm:prSet/>
      <dgm:spPr/>
      <dgm:t>
        <a:bodyPr/>
        <a:lstStyle/>
        <a:p>
          <a:endParaRPr lang="es-DO"/>
        </a:p>
      </dgm:t>
    </dgm:pt>
    <dgm:pt modelId="{BA6BF9DC-2B52-4012-B1D3-65088F1CC245}" type="sibTrans" cxnId="{B011810A-9B8A-4F43-95A9-B761DA98138A}">
      <dgm:prSet/>
      <dgm:spPr/>
      <dgm:t>
        <a:bodyPr/>
        <a:lstStyle/>
        <a:p>
          <a:endParaRPr lang="es-DO"/>
        </a:p>
      </dgm:t>
    </dgm:pt>
    <dgm:pt modelId="{DFC78737-BC93-4D64-A680-DAB7CA764BC2}">
      <dgm:prSet phldrT="[Texto]" phldr="0" custT="1"/>
      <dgm:spPr>
        <a:xfrm>
          <a:off x="8469454" y="1650404"/>
          <a:ext cx="5005822" cy="6999600"/>
        </a:xfrm>
        <a:prstGeom prst="rect">
          <a:avLst/>
        </a:prstGeom>
        <a:solidFill>
          <a:srgbClr val="4C6978">
            <a:hueOff val="88809"/>
            <a:satOff val="26074"/>
            <a:lumOff val="-13825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285750" lvl="1" indent="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s-DO" sz="1400" b="1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02283A2E-BAA9-480E-9AE6-1E95CC496D3B}" type="parTrans" cxnId="{9BF170AA-8D08-48BE-8930-3B41201C13D8}">
      <dgm:prSet/>
      <dgm:spPr/>
      <dgm:t>
        <a:bodyPr/>
        <a:lstStyle/>
        <a:p>
          <a:endParaRPr lang="es-DO"/>
        </a:p>
      </dgm:t>
    </dgm:pt>
    <dgm:pt modelId="{261E8A20-2AE8-4D7A-B777-48717A038DC1}" type="sibTrans" cxnId="{9BF170AA-8D08-48BE-8930-3B41201C13D8}">
      <dgm:prSet/>
      <dgm:spPr/>
      <dgm:t>
        <a:bodyPr/>
        <a:lstStyle/>
        <a:p>
          <a:endParaRPr lang="es-DO"/>
        </a:p>
      </dgm:t>
    </dgm:pt>
    <dgm:pt modelId="{307DD763-AE1E-4231-951C-279D4B028C1A}">
      <dgm:prSet phldrT="[Texto]" phldr="0" custT="1"/>
      <dgm:spPr>
        <a:xfrm>
          <a:off x="8469454" y="1650404"/>
          <a:ext cx="5005822" cy="6999600"/>
        </a:xfrm>
        <a:prstGeom prst="rect">
          <a:avLst/>
        </a:prstGeom>
        <a:solidFill>
          <a:srgbClr val="4C6978">
            <a:hueOff val="88809"/>
            <a:satOff val="26074"/>
            <a:lumOff val="-13825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285750" lvl="1" indent="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s-DO" sz="14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Un ingreso mal clasificado puede:</a:t>
          </a:r>
        </a:p>
      </dgm:t>
    </dgm:pt>
    <dgm:pt modelId="{7086B037-4BFD-4F00-AA44-FDAB5519E362}" type="parTrans" cxnId="{6F8A5341-7EDE-46C9-A61D-C52AE0838969}">
      <dgm:prSet/>
      <dgm:spPr/>
      <dgm:t>
        <a:bodyPr/>
        <a:lstStyle/>
        <a:p>
          <a:endParaRPr lang="es-DO"/>
        </a:p>
      </dgm:t>
    </dgm:pt>
    <dgm:pt modelId="{04EB0C6B-B243-488A-82A5-06A54FD27BE7}" type="sibTrans" cxnId="{6F8A5341-7EDE-46C9-A61D-C52AE0838969}">
      <dgm:prSet/>
      <dgm:spPr/>
      <dgm:t>
        <a:bodyPr/>
        <a:lstStyle/>
        <a:p>
          <a:endParaRPr lang="es-DO"/>
        </a:p>
      </dgm:t>
    </dgm:pt>
    <dgm:pt modelId="{64F2D018-6E55-4D96-83C4-59C8DE478225}">
      <dgm:prSet phldrT="[Texto]" phldr="0" custT="1"/>
      <dgm:spPr>
        <a:xfrm>
          <a:off x="8469454" y="1650404"/>
          <a:ext cx="5005822" cy="6999600"/>
        </a:xfrm>
        <a:prstGeom prst="rect">
          <a:avLst/>
        </a:prstGeom>
        <a:solidFill>
          <a:srgbClr val="4C6978">
            <a:hueOff val="88809"/>
            <a:satOff val="26074"/>
            <a:lumOff val="-13825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285750" lvl="1" indent="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DO" sz="1400" b="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Inflar el margen financiero
Distorsionar la rentabilidad</a:t>
          </a:r>
          <a:endParaRPr lang="es-DO" sz="1400" b="1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CE957DB7-D43E-4948-9E2F-20E8922110E6}" type="parTrans" cxnId="{3E5A6D6E-CDF7-429C-A60B-BDE1A776FDC4}">
      <dgm:prSet/>
      <dgm:spPr/>
      <dgm:t>
        <a:bodyPr/>
        <a:lstStyle/>
        <a:p>
          <a:endParaRPr lang="es-DO"/>
        </a:p>
      </dgm:t>
    </dgm:pt>
    <dgm:pt modelId="{4C0CEC47-DAA5-42D0-815F-E748AFAFF37E}" type="sibTrans" cxnId="{3E5A6D6E-CDF7-429C-A60B-BDE1A776FDC4}">
      <dgm:prSet/>
      <dgm:spPr/>
      <dgm:t>
        <a:bodyPr/>
        <a:lstStyle/>
        <a:p>
          <a:endParaRPr lang="es-DO"/>
        </a:p>
      </dgm:t>
    </dgm:pt>
    <dgm:pt modelId="{88361865-3D2F-4B6E-873E-E4E0889ACE8B}">
      <dgm:prSet phldrT="[Texto]" phldr="0" custT="1"/>
      <dgm:spPr>
        <a:xfrm>
          <a:off x="8469454" y="1650404"/>
          <a:ext cx="5005822" cy="6999600"/>
        </a:xfrm>
        <a:prstGeom prst="rect">
          <a:avLst/>
        </a:prstGeom>
        <a:solidFill>
          <a:srgbClr val="4C6978">
            <a:hueOff val="88809"/>
            <a:satOff val="26074"/>
            <a:lumOff val="-13825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285750" lvl="1" indent="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es-DO" sz="1400" b="1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40009980-7664-4098-9C25-F88D55121EF3}" type="parTrans" cxnId="{29D9843F-D76E-45BB-9868-D9F9F18F56E5}">
      <dgm:prSet/>
      <dgm:spPr/>
      <dgm:t>
        <a:bodyPr/>
        <a:lstStyle/>
        <a:p>
          <a:endParaRPr lang="es-DO"/>
        </a:p>
      </dgm:t>
    </dgm:pt>
    <dgm:pt modelId="{7F889A12-8FD9-452A-88FA-89CC00F4F387}" type="sibTrans" cxnId="{29D9843F-D76E-45BB-9868-D9F9F18F56E5}">
      <dgm:prSet/>
      <dgm:spPr/>
      <dgm:t>
        <a:bodyPr/>
        <a:lstStyle/>
        <a:p>
          <a:endParaRPr lang="es-DO"/>
        </a:p>
      </dgm:t>
    </dgm:pt>
    <dgm:pt modelId="{803FAE83-A947-4BE5-A694-078105C6577E}">
      <dgm:prSet phldrT="[Texto]" phldr="0" custT="1"/>
      <dgm:spPr>
        <a:xfrm>
          <a:off x="8469454" y="1650404"/>
          <a:ext cx="5005822" cy="6999600"/>
        </a:xfrm>
        <a:prstGeom prst="rect">
          <a:avLst/>
        </a:prstGeom>
        <a:solidFill>
          <a:srgbClr val="4C6978">
            <a:hueOff val="88809"/>
            <a:satOff val="26074"/>
            <a:lumOff val="-13825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285750" lvl="1" indent="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s-DO" sz="1400" b="1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621DC534-F12C-4FC9-925C-C02D9A0D5731}" type="parTrans" cxnId="{8F9CB7AE-4E56-40E7-A6D8-3625F6B39CD4}">
      <dgm:prSet/>
      <dgm:spPr/>
      <dgm:t>
        <a:bodyPr/>
        <a:lstStyle/>
        <a:p>
          <a:endParaRPr lang="es-DO"/>
        </a:p>
      </dgm:t>
    </dgm:pt>
    <dgm:pt modelId="{039BDA68-2348-4A51-8AC6-7EA0057AF7D5}" type="sibTrans" cxnId="{8F9CB7AE-4E56-40E7-A6D8-3625F6B39CD4}">
      <dgm:prSet/>
      <dgm:spPr/>
      <dgm:t>
        <a:bodyPr/>
        <a:lstStyle/>
        <a:p>
          <a:endParaRPr lang="es-DO"/>
        </a:p>
      </dgm:t>
    </dgm:pt>
    <dgm:pt modelId="{086897B4-9327-43E9-84C8-708CC616D1A1}">
      <dgm:prSet phldrT="[Texto]" phldr="0" custT="1"/>
      <dgm:spPr>
        <a:xfrm>
          <a:off x="8469454" y="1650404"/>
          <a:ext cx="5005822" cy="6999600"/>
        </a:xfrm>
        <a:prstGeom prst="rect">
          <a:avLst/>
        </a:prstGeom>
        <a:solidFill>
          <a:srgbClr val="4C6978">
            <a:hueOff val="88809"/>
            <a:satOff val="26074"/>
            <a:lumOff val="-13825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285750" lvl="1" indent="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s-DO" sz="14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👉 “El ingreso existe… el problema es dónde lo ponemos.”</a:t>
          </a:r>
        </a:p>
      </dgm:t>
    </dgm:pt>
    <dgm:pt modelId="{29D34178-028B-49BF-B1E6-488793EC7565}" type="parTrans" cxnId="{54661D7C-1428-4CF8-B3E5-9B924D521775}">
      <dgm:prSet/>
      <dgm:spPr/>
      <dgm:t>
        <a:bodyPr/>
        <a:lstStyle/>
        <a:p>
          <a:endParaRPr lang="es-DO"/>
        </a:p>
      </dgm:t>
    </dgm:pt>
    <dgm:pt modelId="{A73569B0-A566-4694-97BC-277EAA7459BA}" type="sibTrans" cxnId="{54661D7C-1428-4CF8-B3E5-9B924D521775}">
      <dgm:prSet/>
      <dgm:spPr/>
      <dgm:t>
        <a:bodyPr/>
        <a:lstStyle/>
        <a:p>
          <a:endParaRPr lang="es-DO"/>
        </a:p>
      </dgm:t>
    </dgm:pt>
    <dgm:pt modelId="{5180552B-F368-47BC-987A-50D97C5BDAF4}">
      <dgm:prSet phldrT="[Texto]" phldr="0" custT="1"/>
      <dgm:spPr>
        <a:xfrm>
          <a:off x="1135611" y="1650404"/>
          <a:ext cx="5005822" cy="6999600"/>
        </a:xfrm>
        <a:prstGeom prst="rect">
          <a:avLst/>
        </a:prstGeom>
        <a:solidFill>
          <a:srgbClr val="4C6978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endParaRPr lang="es-DO" sz="1400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F34F5FCA-653F-4F8D-AFF3-2A422BC60920}" type="parTrans" cxnId="{6D691FB9-CA12-485B-8D7A-08C75D14694B}">
      <dgm:prSet/>
      <dgm:spPr/>
      <dgm:t>
        <a:bodyPr/>
        <a:lstStyle/>
        <a:p>
          <a:endParaRPr lang="es-DO"/>
        </a:p>
      </dgm:t>
    </dgm:pt>
    <dgm:pt modelId="{C82107DA-135C-4E95-9CCD-2EBF278BBBB2}" type="sibTrans" cxnId="{6D691FB9-CA12-485B-8D7A-08C75D14694B}">
      <dgm:prSet/>
      <dgm:spPr/>
      <dgm:t>
        <a:bodyPr/>
        <a:lstStyle/>
        <a:p>
          <a:endParaRPr lang="es-DO"/>
        </a:p>
      </dgm:t>
    </dgm:pt>
    <dgm:pt modelId="{4FB9817C-3B6E-46EB-B9FE-9E97344FD450}" type="pres">
      <dgm:prSet presAssocID="{8005D16D-495C-402F-B7FD-A25216CA74D6}" presName="linearFlow" presStyleCnt="0">
        <dgm:presLayoutVars>
          <dgm:dir/>
          <dgm:animLvl val="lvl"/>
          <dgm:resizeHandles/>
        </dgm:presLayoutVars>
      </dgm:prSet>
      <dgm:spPr/>
    </dgm:pt>
    <dgm:pt modelId="{F4A59C60-11D0-4E7E-AF23-F321E6A2C639}" type="pres">
      <dgm:prSet presAssocID="{A8F45990-C96B-4580-848D-DE9B76239167}" presName="compositeNode" presStyleCnt="0">
        <dgm:presLayoutVars>
          <dgm:bulletEnabled val="1"/>
        </dgm:presLayoutVars>
      </dgm:prSet>
      <dgm:spPr/>
    </dgm:pt>
    <dgm:pt modelId="{751836B9-6D7E-4F46-B2EB-8F1B4B12617B}" type="pres">
      <dgm:prSet presAssocID="{A8F45990-C96B-4580-848D-DE9B76239167}" presName="image" presStyleLbl="fgImgPlace1" presStyleIdx="0" presStyleCnt="3"/>
      <dgm:spPr>
        <a:xfrm>
          <a:off x="130640" y="323842"/>
          <a:ext cx="2009942" cy="200994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extLst>
        <a:ext uri="{E40237B7-FDA0-4F09-8148-C483321AD2D9}">
          <dgm14:cNvPr xmlns:dgm14="http://schemas.microsoft.com/office/drawing/2010/diagram" id="0" name="" descr="Balanza de la justicia con relleno sólido"/>
        </a:ext>
      </dgm:extLst>
    </dgm:pt>
    <dgm:pt modelId="{44661DE4-38E5-402A-8A87-E6699BFF38DA}" type="pres">
      <dgm:prSet presAssocID="{A8F45990-C96B-4580-848D-DE9B76239167}" presName="childNode" presStyleLbl="node1" presStyleIdx="0" presStyleCnt="3">
        <dgm:presLayoutVars>
          <dgm:bulletEnabled val="1"/>
        </dgm:presLayoutVars>
      </dgm:prSet>
      <dgm:spPr/>
    </dgm:pt>
    <dgm:pt modelId="{C2A70A53-9427-4D6E-A18C-046586023D91}" type="pres">
      <dgm:prSet presAssocID="{A8F45990-C96B-4580-848D-DE9B76239167}" presName="parentNode" presStyleLbl="revTx" presStyleIdx="0" presStyleCnt="3">
        <dgm:presLayoutVars>
          <dgm:chMax val="0"/>
          <dgm:bulletEnabled val="1"/>
        </dgm:presLayoutVars>
      </dgm:prSet>
      <dgm:spPr/>
    </dgm:pt>
    <dgm:pt modelId="{EE4B2193-984B-4DA2-9C25-D1B1E9CC3047}" type="pres">
      <dgm:prSet presAssocID="{D9361A4C-DC46-4B26-9929-0B8B1652DBFF}" presName="sibTrans" presStyleCnt="0"/>
      <dgm:spPr/>
    </dgm:pt>
    <dgm:pt modelId="{FE6A0218-4728-4F13-9E5D-078EB2465658}" type="pres">
      <dgm:prSet presAssocID="{BB853E4D-F9D5-47FA-B595-9B7169953617}" presName="compositeNode" presStyleCnt="0">
        <dgm:presLayoutVars>
          <dgm:bulletEnabled val="1"/>
        </dgm:presLayoutVars>
      </dgm:prSet>
      <dgm:spPr/>
    </dgm:pt>
    <dgm:pt modelId="{B2BCA705-80EB-46DE-B63B-5A88C15CBAB2}" type="pres">
      <dgm:prSet presAssocID="{BB853E4D-F9D5-47FA-B595-9B7169953617}" presName="image" presStyleLbl="fgImgPlace1" presStyleIdx="1" presStyleCnt="3"/>
      <dgm:spPr>
        <a:xfrm>
          <a:off x="7464483" y="323842"/>
          <a:ext cx="2009942" cy="200994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extLst>
        <a:ext uri="{E40237B7-FDA0-4F09-8148-C483321AD2D9}">
          <dgm14:cNvPr xmlns:dgm14="http://schemas.microsoft.com/office/drawing/2010/diagram" id="0" name="" descr="Gráfico de barras con relleno sólido"/>
        </a:ext>
      </dgm:extLst>
    </dgm:pt>
    <dgm:pt modelId="{F82F138A-7A20-450B-9935-2B2F6E10610B}" type="pres">
      <dgm:prSet presAssocID="{BB853E4D-F9D5-47FA-B595-9B7169953617}" presName="childNode" presStyleLbl="node1" presStyleIdx="1" presStyleCnt="3">
        <dgm:presLayoutVars>
          <dgm:bulletEnabled val="1"/>
        </dgm:presLayoutVars>
      </dgm:prSet>
      <dgm:spPr>
        <a:prstGeom prst="rect">
          <a:avLst/>
        </a:prstGeom>
      </dgm:spPr>
    </dgm:pt>
    <dgm:pt modelId="{6DBB1959-1686-4175-9246-E03539CC7753}" type="pres">
      <dgm:prSet presAssocID="{BB853E4D-F9D5-47FA-B595-9B7169953617}" presName="parentNode" presStyleLbl="revTx" presStyleIdx="1" presStyleCnt="3">
        <dgm:presLayoutVars>
          <dgm:chMax val="0"/>
          <dgm:bulletEnabled val="1"/>
        </dgm:presLayoutVars>
      </dgm:prSet>
      <dgm:spPr/>
    </dgm:pt>
    <dgm:pt modelId="{BF6D6B05-F699-4ED8-9A9C-89A9679DB045}" type="pres">
      <dgm:prSet presAssocID="{6196E133-10BF-49E1-92A5-BF60DD765F76}" presName="sibTrans" presStyleCnt="0"/>
      <dgm:spPr/>
    </dgm:pt>
    <dgm:pt modelId="{512DF77D-FA9A-43EB-AB7E-2C052BDA08E3}" type="pres">
      <dgm:prSet presAssocID="{0696F40E-8063-4E74-9D72-E18BC4405D7F}" presName="compositeNode" presStyleCnt="0">
        <dgm:presLayoutVars>
          <dgm:bulletEnabled val="1"/>
        </dgm:presLayoutVars>
      </dgm:prSet>
      <dgm:spPr/>
    </dgm:pt>
    <dgm:pt modelId="{8E8A6A76-36D4-4F70-99FA-1309063DE3CA}" type="pres">
      <dgm:prSet presAssocID="{0696F40E-8063-4E74-9D72-E18BC4405D7F}" presName="image" presStyleLbl="fgImgPlace1" presStyleIdx="2" presStyleCnt="3"/>
      <dgm:spPr>
        <a:xfrm>
          <a:off x="14798326" y="323842"/>
          <a:ext cx="2009942" cy="200994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extLst>
        <a:ext uri="{E40237B7-FDA0-4F09-8148-C483321AD2D9}">
          <dgm14:cNvPr xmlns:dgm14="http://schemas.microsoft.com/office/drawing/2010/diagram" id="0" name="" descr="Agua con relleno sólido"/>
        </a:ext>
      </dgm:extLst>
    </dgm:pt>
    <dgm:pt modelId="{9BC7E7C6-E107-4D2C-A906-20B104CCBE16}" type="pres">
      <dgm:prSet presAssocID="{0696F40E-8063-4E74-9D72-E18BC4405D7F}" presName="childNode" presStyleLbl="node1" presStyleIdx="2" presStyleCnt="3">
        <dgm:presLayoutVars>
          <dgm:bulletEnabled val="1"/>
        </dgm:presLayoutVars>
      </dgm:prSet>
      <dgm:spPr/>
    </dgm:pt>
    <dgm:pt modelId="{03DFCA59-5732-418F-91D2-B196DE47CFA7}" type="pres">
      <dgm:prSet presAssocID="{0696F40E-8063-4E74-9D72-E18BC4405D7F}" presName="parentNode" presStyleLbl="revTx" presStyleIdx="2" presStyleCnt="3">
        <dgm:presLayoutVars>
          <dgm:chMax val="0"/>
          <dgm:bulletEnabled val="1"/>
        </dgm:presLayoutVars>
      </dgm:prSet>
      <dgm:spPr/>
    </dgm:pt>
  </dgm:ptLst>
  <dgm:cxnLst>
    <dgm:cxn modelId="{3E968401-C768-4FAD-9641-89AAEA14A771}" type="presOf" srcId="{73AD110F-BE8B-4CC6-8411-2FB0185918A4}" destId="{9BC7E7C6-E107-4D2C-A906-20B104CCBE16}" srcOrd="0" destOrd="5" presId="urn:microsoft.com/office/officeart/2005/8/layout/hList2"/>
    <dgm:cxn modelId="{969D9604-F756-4A37-B93D-9A01AE749022}" srcId="{A8F45990-C96B-4580-848D-DE9B76239167}" destId="{05B10CF6-3527-49EB-8DCC-E24521FAC70B}" srcOrd="0" destOrd="0" parTransId="{1628846C-33A1-414E-A6F0-E435DF0AA444}" sibTransId="{F7E12BC7-7EAE-49CE-8A8D-622A34838035}"/>
    <dgm:cxn modelId="{B011810A-9B8A-4F43-95A9-B761DA98138A}" srcId="{BB853E4D-F9D5-47FA-B595-9B7169953617}" destId="{FB3A4083-3290-4AAF-83FA-0B48631AE240}" srcOrd="2" destOrd="0" parTransId="{49CE1754-A0B7-45AC-B530-BBE344FE48B5}" sibTransId="{BA6BF9DC-2B52-4012-B1D3-65088F1CC245}"/>
    <dgm:cxn modelId="{B38DA415-A307-4957-A2C2-18A810753F74}" type="presOf" srcId="{3554A343-BD54-4ED8-B1B1-674A1B51ECCD}" destId="{44661DE4-38E5-402A-8A87-E6699BFF38DA}" srcOrd="0" destOrd="3" presId="urn:microsoft.com/office/officeart/2005/8/layout/hList2"/>
    <dgm:cxn modelId="{D8C18B1D-CFBF-4B6E-96B5-E8E4E3275AFA}" type="presOf" srcId="{8005D16D-495C-402F-B7FD-A25216CA74D6}" destId="{4FB9817C-3B6E-46EB-B9FE-9E97344FD450}" srcOrd="0" destOrd="0" presId="urn:microsoft.com/office/officeart/2005/8/layout/hList2"/>
    <dgm:cxn modelId="{C272CE27-3325-4AE5-9777-BC5284DA42B5}" srcId="{0696F40E-8063-4E74-9D72-E18BC4405D7F}" destId="{879EC84F-2B68-4DAE-9C18-58C0FB624405}" srcOrd="2" destOrd="0" parTransId="{EEC97F9B-CE4C-4F05-9AB6-24FD55EC1B9E}" sibTransId="{102877D7-5FBA-42B9-945B-F29A5AEDB3B3}"/>
    <dgm:cxn modelId="{ED793335-0E71-4CC0-A2D9-017580426A4F}" type="presOf" srcId="{05B10CF6-3527-49EB-8DCC-E24521FAC70B}" destId="{44661DE4-38E5-402A-8A87-E6699BFF38DA}" srcOrd="0" destOrd="0" presId="urn:microsoft.com/office/officeart/2005/8/layout/hList2"/>
    <dgm:cxn modelId="{2D2E4B3D-A9EF-46A6-873C-D8B24D165B06}" type="presOf" srcId="{E29E84D1-FC55-4F09-A139-4F7837D81FFA}" destId="{F82F138A-7A20-450B-9935-2B2F6E10610B}" srcOrd="0" destOrd="1" presId="urn:microsoft.com/office/officeart/2005/8/layout/hList2"/>
    <dgm:cxn modelId="{29D9843F-D76E-45BB-9868-D9F9F18F56E5}" srcId="{BB853E4D-F9D5-47FA-B595-9B7169953617}" destId="{88361865-3D2F-4B6E-873E-E4E0889ACE8B}" srcOrd="5" destOrd="0" parTransId="{40009980-7664-4098-9C25-F88D55121EF3}" sibTransId="{7F889A12-8FD9-452A-88FA-89CC00F4F387}"/>
    <dgm:cxn modelId="{F8A2EB5F-F256-4DE9-B293-6FB0DC5F9F89}" type="presOf" srcId="{C809814D-0CCA-4DCD-990C-6DCD110D2101}" destId="{44661DE4-38E5-402A-8A87-E6699BFF38DA}" srcOrd="0" destOrd="1" presId="urn:microsoft.com/office/officeart/2005/8/layout/hList2"/>
    <dgm:cxn modelId="{B8F47C60-49EC-49AA-9F65-6F5B620D3C02}" srcId="{0696F40E-8063-4E74-9D72-E18BC4405D7F}" destId="{73AD110F-BE8B-4CC6-8411-2FB0185918A4}" srcOrd="5" destOrd="0" parTransId="{EEEA0B9C-024D-449E-8F70-88C01D90DAC8}" sibTransId="{D325C99A-FC40-471A-B6CC-D54AD28D470F}"/>
    <dgm:cxn modelId="{6F8A5341-7EDE-46C9-A61D-C52AE0838969}" srcId="{BB853E4D-F9D5-47FA-B595-9B7169953617}" destId="{307DD763-AE1E-4231-951C-279D4B028C1A}" srcOrd="4" destOrd="0" parTransId="{7086B037-4BFD-4F00-AA44-FDAB5519E362}" sibTransId="{04EB0C6B-B243-488A-82A5-06A54FD27BE7}"/>
    <dgm:cxn modelId="{2FFA7E43-7AC5-4F87-9D94-2EC3C97832F5}" type="presOf" srcId="{DFC78737-BC93-4D64-A680-DAB7CA764BC2}" destId="{F82F138A-7A20-450B-9935-2B2F6E10610B}" srcOrd="0" destOrd="3" presId="urn:microsoft.com/office/officeart/2005/8/layout/hList2"/>
    <dgm:cxn modelId="{7C276765-8BE8-41D4-8FC4-D9F315495FD4}" srcId="{A8F45990-C96B-4580-848D-DE9B76239167}" destId="{506E5F4D-999A-4058-ABB5-2F5C115E63A5}" srcOrd="5" destOrd="0" parTransId="{B0BD0784-D05E-43F7-8FD2-EE7EBEDE9A71}" sibTransId="{767E0CE7-CAA4-4403-A967-21B9FBD4571E}"/>
    <dgm:cxn modelId="{D8C47D67-0644-49DF-89B0-4DB8375B399A}" type="presOf" srcId="{6C0749BF-1E22-4E14-892B-79526A8C4CE5}" destId="{9BC7E7C6-E107-4D2C-A906-20B104CCBE16}" srcOrd="0" destOrd="4" presId="urn:microsoft.com/office/officeart/2005/8/layout/hList2"/>
    <dgm:cxn modelId="{B8037F68-7544-4DA3-97D2-BA2186BA7AC7}" type="presOf" srcId="{2DEDD00D-41AC-46D5-B4B4-B19C9A3DAD3A}" destId="{F82F138A-7A20-450B-9935-2B2F6E10610B}" srcOrd="0" destOrd="9" presId="urn:microsoft.com/office/officeart/2005/8/layout/hList2"/>
    <dgm:cxn modelId="{DD68A46A-399A-4D88-8066-076963DEB9B5}" type="presOf" srcId="{0696F40E-8063-4E74-9D72-E18BC4405D7F}" destId="{03DFCA59-5732-418F-91D2-B196DE47CFA7}" srcOrd="0" destOrd="0" presId="urn:microsoft.com/office/officeart/2005/8/layout/hList2"/>
    <dgm:cxn modelId="{3E5A6D6E-CDF7-429C-A60B-BDE1A776FDC4}" srcId="{BB853E4D-F9D5-47FA-B595-9B7169953617}" destId="{64F2D018-6E55-4D96-83C4-59C8DE478225}" srcOrd="6" destOrd="0" parTransId="{CE957DB7-D43E-4948-9E2F-20E8922110E6}" sibTransId="{4C0CEC47-DAA5-42D0-815F-E748AFAFF37E}"/>
    <dgm:cxn modelId="{D4129578-A8EA-425D-AD63-42056296B075}" srcId="{8005D16D-495C-402F-B7FD-A25216CA74D6}" destId="{0696F40E-8063-4E74-9D72-E18BC4405D7F}" srcOrd="2" destOrd="0" parTransId="{90731CE2-CC61-48A3-9240-74469860854F}" sibTransId="{50BA805A-9956-44ED-B22D-C69BCAA31A7F}"/>
    <dgm:cxn modelId="{79059359-AA2F-4D3D-85E0-8816A5BFAFD0}" type="presOf" srcId="{879EC84F-2B68-4DAE-9C18-58C0FB624405}" destId="{9BC7E7C6-E107-4D2C-A906-20B104CCBE16}" srcOrd="0" destOrd="2" presId="urn:microsoft.com/office/officeart/2005/8/layout/hList2"/>
    <dgm:cxn modelId="{EAC5B879-9060-41AC-979B-0B22645C03DF}" type="presOf" srcId="{A8F45990-C96B-4580-848D-DE9B76239167}" destId="{C2A70A53-9427-4D6E-A18C-046586023D91}" srcOrd="0" destOrd="0" presId="urn:microsoft.com/office/officeart/2005/8/layout/hList2"/>
    <dgm:cxn modelId="{54661D7C-1428-4CF8-B3E5-9B924D521775}" srcId="{BB853E4D-F9D5-47FA-B595-9B7169953617}" destId="{086897B4-9327-43E9-84C8-708CC616D1A1}" srcOrd="8" destOrd="0" parTransId="{29D34178-028B-49BF-B1E6-488793EC7565}" sibTransId="{A73569B0-A566-4694-97BC-277EAA7459BA}"/>
    <dgm:cxn modelId="{E5F9457D-720D-40EC-A729-AB4B98C0C8C5}" srcId="{A8F45990-C96B-4580-848D-DE9B76239167}" destId="{3554A343-BD54-4ED8-B1B1-674A1B51ECCD}" srcOrd="3" destOrd="0" parTransId="{095FAC94-F5F2-4568-9E8B-6A396E1B4445}" sibTransId="{672EDEA5-158E-4B41-9724-B1E6D5C847B5}"/>
    <dgm:cxn modelId="{544C247E-F97E-4243-878E-7A6B93995A3D}" type="presOf" srcId="{67AAE943-2BA7-4FE6-A676-3CF870718997}" destId="{9BC7E7C6-E107-4D2C-A906-20B104CCBE16}" srcOrd="0" destOrd="0" presId="urn:microsoft.com/office/officeart/2005/8/layout/hList2"/>
    <dgm:cxn modelId="{728D077F-FFF2-4341-B982-36842B77E81A}" srcId="{0696F40E-8063-4E74-9D72-E18BC4405D7F}" destId="{67AAE943-2BA7-4FE6-A676-3CF870718997}" srcOrd="0" destOrd="0" parTransId="{8AB95A5F-ECDD-4FAB-A14D-7B79717CD775}" sibTransId="{253388D3-2BCC-48BA-A267-764003F74CA6}"/>
    <dgm:cxn modelId="{A131FB81-AF11-4D41-BBF3-A8FC06DFF5C9}" srcId="{A8F45990-C96B-4580-848D-DE9B76239167}" destId="{C809814D-0CCA-4DCD-990C-6DCD110D2101}" srcOrd="1" destOrd="0" parTransId="{F29EBEAA-BDF4-4746-91E2-A192E6B35356}" sibTransId="{05B6E8FC-797A-4A91-A06C-AE5C001FF36D}"/>
    <dgm:cxn modelId="{479A6884-BB00-46E4-A9C9-CD81892B147A}" type="presOf" srcId="{086897B4-9327-43E9-84C8-708CC616D1A1}" destId="{F82F138A-7A20-450B-9935-2B2F6E10610B}" srcOrd="0" destOrd="8" presId="urn:microsoft.com/office/officeart/2005/8/layout/hList2"/>
    <dgm:cxn modelId="{C6072E86-C627-42BB-9040-FBE7A82FCEB4}" type="presOf" srcId="{BB853E4D-F9D5-47FA-B595-9B7169953617}" destId="{6DBB1959-1686-4175-9246-E03539CC7753}" srcOrd="0" destOrd="0" presId="urn:microsoft.com/office/officeart/2005/8/layout/hList2"/>
    <dgm:cxn modelId="{C1C6948A-6C66-41C7-A6B4-07E81E6DB8D9}" type="presOf" srcId="{64F2D018-6E55-4D96-83C4-59C8DE478225}" destId="{F82F138A-7A20-450B-9935-2B2F6E10610B}" srcOrd="0" destOrd="6" presId="urn:microsoft.com/office/officeart/2005/8/layout/hList2"/>
    <dgm:cxn modelId="{EC97188F-F37A-4B60-BE09-FD9CC4707338}" srcId="{BB853E4D-F9D5-47FA-B595-9B7169953617}" destId="{2DEDD00D-41AC-46D5-B4B4-B19C9A3DAD3A}" srcOrd="9" destOrd="0" parTransId="{9793F91B-DBE2-43B3-BD4D-761B7CC10A7F}" sibTransId="{FA183B89-6552-4543-AA07-794E75C5E860}"/>
    <dgm:cxn modelId="{0B017993-CFD1-43F0-8391-01C628F3167A}" srcId="{0696F40E-8063-4E74-9D72-E18BC4405D7F}" destId="{6C0749BF-1E22-4E14-892B-79526A8C4CE5}" srcOrd="4" destOrd="0" parTransId="{0577D25C-6B4B-4321-9782-0799058DA6A6}" sibTransId="{AA73B850-DFF2-479C-A64A-052B18B864F7}"/>
    <dgm:cxn modelId="{89DF459E-6DC3-46BC-9B13-4C413567B40B}" srcId="{8005D16D-495C-402F-B7FD-A25216CA74D6}" destId="{A8F45990-C96B-4580-848D-DE9B76239167}" srcOrd="0" destOrd="0" parTransId="{A03049AD-9CB5-4664-95B3-77E4761F20A2}" sibTransId="{D9361A4C-DC46-4B26-9929-0B8B1652DBFF}"/>
    <dgm:cxn modelId="{15296EA3-67FC-43AB-98D3-FF5445BD35BA}" type="presOf" srcId="{FA8FA8F1-BA52-4B41-85C1-4FE01FEB8A2F}" destId="{9BC7E7C6-E107-4D2C-A906-20B104CCBE16}" srcOrd="0" destOrd="1" presId="urn:microsoft.com/office/officeart/2005/8/layout/hList2"/>
    <dgm:cxn modelId="{9BF170AA-8D08-48BE-8930-3B41201C13D8}" srcId="{BB853E4D-F9D5-47FA-B595-9B7169953617}" destId="{DFC78737-BC93-4D64-A680-DAB7CA764BC2}" srcOrd="3" destOrd="0" parTransId="{02283A2E-BAA9-480E-9AE6-1E95CC496D3B}" sibTransId="{261E8A20-2AE8-4D7A-B777-48717A038DC1}"/>
    <dgm:cxn modelId="{185D0FAB-F8EC-4F71-9279-A3721721DBB4}" type="presOf" srcId="{307DD763-AE1E-4231-951C-279D4B028C1A}" destId="{F82F138A-7A20-450B-9935-2B2F6E10610B}" srcOrd="0" destOrd="4" presId="urn:microsoft.com/office/officeart/2005/8/layout/hList2"/>
    <dgm:cxn modelId="{8F9CB7AE-4E56-40E7-A6D8-3625F6B39CD4}" srcId="{BB853E4D-F9D5-47FA-B595-9B7169953617}" destId="{803FAE83-A947-4BE5-A694-078105C6577E}" srcOrd="7" destOrd="0" parTransId="{621DC534-F12C-4FC9-925C-C02D9A0D5731}" sibTransId="{039BDA68-2348-4A51-8AC6-7EA0057AF7D5}"/>
    <dgm:cxn modelId="{E34558B0-ABFC-407E-8CE3-A06933BC6F72}" type="presOf" srcId="{FB3A4083-3290-4AAF-83FA-0B48631AE240}" destId="{F82F138A-7A20-450B-9935-2B2F6E10610B}" srcOrd="0" destOrd="2" presId="urn:microsoft.com/office/officeart/2005/8/layout/hList2"/>
    <dgm:cxn modelId="{3219F2B3-5792-43D5-A837-5D55B0E12754}" type="presOf" srcId="{506E5F4D-999A-4058-ABB5-2F5C115E63A5}" destId="{44661DE4-38E5-402A-8A87-E6699BFF38DA}" srcOrd="0" destOrd="5" presId="urn:microsoft.com/office/officeart/2005/8/layout/hList2"/>
    <dgm:cxn modelId="{6D691FB9-CA12-485B-8D7A-08C75D14694B}" srcId="{A8F45990-C96B-4580-848D-DE9B76239167}" destId="{5180552B-F368-47BC-987A-50D97C5BDAF4}" srcOrd="2" destOrd="0" parTransId="{F34F5FCA-653F-4F8D-AFF3-2A422BC60920}" sibTransId="{C82107DA-135C-4E95-9CCD-2EBF278BBBB2}"/>
    <dgm:cxn modelId="{86711FBE-F24E-4C59-9D15-E1A27974B679}" type="presOf" srcId="{5180552B-F368-47BC-987A-50D97C5BDAF4}" destId="{44661DE4-38E5-402A-8A87-E6699BFF38DA}" srcOrd="0" destOrd="2" presId="urn:microsoft.com/office/officeart/2005/8/layout/hList2"/>
    <dgm:cxn modelId="{3A2298BF-C514-4C1E-973F-D6B1C6B7A14A}" type="presOf" srcId="{EFC8389F-4052-4787-80C1-D07F09571085}" destId="{9BC7E7C6-E107-4D2C-A906-20B104CCBE16}" srcOrd="0" destOrd="3" presId="urn:microsoft.com/office/officeart/2005/8/layout/hList2"/>
    <dgm:cxn modelId="{4D9C02C5-AEB5-4134-BD4A-FF11B8996C25}" srcId="{0696F40E-8063-4E74-9D72-E18BC4405D7F}" destId="{FA8FA8F1-BA52-4B41-85C1-4FE01FEB8A2F}" srcOrd="1" destOrd="0" parTransId="{9D6AE9F3-B92F-481D-A68F-20AF20C5A3F5}" sibTransId="{B106F760-6867-45E5-98F9-5E5ED8C20A2E}"/>
    <dgm:cxn modelId="{075FB2C7-AB2B-4D35-8810-2D4D9C56D31C}" srcId="{A8F45990-C96B-4580-848D-DE9B76239167}" destId="{B469AFE5-2416-4C02-96C9-0A6ABA2AEB08}" srcOrd="4" destOrd="0" parTransId="{A7D8A888-46CD-4510-94E9-8394CF174F3B}" sibTransId="{4CF77F60-B7E0-4E97-AEF2-DD14BA009101}"/>
    <dgm:cxn modelId="{AFAEF4C8-A07E-42BE-A84E-E20533831045}" srcId="{8005D16D-495C-402F-B7FD-A25216CA74D6}" destId="{BB853E4D-F9D5-47FA-B595-9B7169953617}" srcOrd="1" destOrd="0" parTransId="{D9E4FC07-71D6-4071-B4F8-150BA08B81AD}" sibTransId="{6196E133-10BF-49E1-92A5-BF60DD765F76}"/>
    <dgm:cxn modelId="{2BAFF5CA-33DE-4811-972C-C9688A3B916D}" srcId="{BB853E4D-F9D5-47FA-B595-9B7169953617}" destId="{E29E84D1-FC55-4F09-A139-4F7837D81FFA}" srcOrd="1" destOrd="0" parTransId="{358B05A5-625F-41B3-A428-44F90E1BEF9E}" sibTransId="{F4DDE766-D94A-4001-804C-003A4504A2BB}"/>
    <dgm:cxn modelId="{B036F8CD-2B35-418A-9E94-CF11753E0C8E}" type="presOf" srcId="{B469AFE5-2416-4C02-96C9-0A6ABA2AEB08}" destId="{44661DE4-38E5-402A-8A87-E6699BFF38DA}" srcOrd="0" destOrd="4" presId="urn:microsoft.com/office/officeart/2005/8/layout/hList2"/>
    <dgm:cxn modelId="{8DC1A5D3-8973-41E2-AED0-7F13220A02BB}" type="presOf" srcId="{803FAE83-A947-4BE5-A694-078105C6577E}" destId="{F82F138A-7A20-450B-9935-2B2F6E10610B}" srcOrd="0" destOrd="7" presId="urn:microsoft.com/office/officeart/2005/8/layout/hList2"/>
    <dgm:cxn modelId="{56DA75D5-6297-48F2-856F-2BB48D20E4B0}" srcId="{BB853E4D-F9D5-47FA-B595-9B7169953617}" destId="{23B7207D-41BA-4779-AAFF-42264D4E3713}" srcOrd="0" destOrd="0" parTransId="{082B01F2-60F4-447B-8FA2-9E55E92E5C29}" sibTransId="{A34696FD-DEC8-4B2C-B426-D484E33F5445}"/>
    <dgm:cxn modelId="{7C5360E4-00D8-4A77-95DB-72AFFDB82E27}" srcId="{0696F40E-8063-4E74-9D72-E18BC4405D7F}" destId="{EFC8389F-4052-4787-80C1-D07F09571085}" srcOrd="3" destOrd="0" parTransId="{25706B19-909F-45F1-ABC9-50B142EDDFE8}" sibTransId="{2B6E64E2-258F-4DF1-839E-4A032DE961A8}"/>
    <dgm:cxn modelId="{2C7313F0-CFA9-4989-90A2-CF8750E09E76}" type="presOf" srcId="{88361865-3D2F-4B6E-873E-E4E0889ACE8B}" destId="{F82F138A-7A20-450B-9935-2B2F6E10610B}" srcOrd="0" destOrd="5" presId="urn:microsoft.com/office/officeart/2005/8/layout/hList2"/>
    <dgm:cxn modelId="{A549D6FF-3228-4112-B2AB-0C18375BEDBB}" type="presOf" srcId="{23B7207D-41BA-4779-AAFF-42264D4E3713}" destId="{F82F138A-7A20-450B-9935-2B2F6E10610B}" srcOrd="0" destOrd="0" presId="urn:microsoft.com/office/officeart/2005/8/layout/hList2"/>
    <dgm:cxn modelId="{D85927EB-DF0B-4665-8268-B663B0654B8B}" type="presParOf" srcId="{4FB9817C-3B6E-46EB-B9FE-9E97344FD450}" destId="{F4A59C60-11D0-4E7E-AF23-F321E6A2C639}" srcOrd="0" destOrd="0" presId="urn:microsoft.com/office/officeart/2005/8/layout/hList2"/>
    <dgm:cxn modelId="{D09D45C4-30CB-4BA2-8EF7-8E6832C5918A}" type="presParOf" srcId="{F4A59C60-11D0-4E7E-AF23-F321E6A2C639}" destId="{751836B9-6D7E-4F46-B2EB-8F1B4B12617B}" srcOrd="0" destOrd="0" presId="urn:microsoft.com/office/officeart/2005/8/layout/hList2"/>
    <dgm:cxn modelId="{E6988A6F-8946-4424-BA00-66B71BF0CD1D}" type="presParOf" srcId="{F4A59C60-11D0-4E7E-AF23-F321E6A2C639}" destId="{44661DE4-38E5-402A-8A87-E6699BFF38DA}" srcOrd="1" destOrd="0" presId="urn:microsoft.com/office/officeart/2005/8/layout/hList2"/>
    <dgm:cxn modelId="{811F437D-E89C-4667-B2EA-483D3C72F6F8}" type="presParOf" srcId="{F4A59C60-11D0-4E7E-AF23-F321E6A2C639}" destId="{C2A70A53-9427-4D6E-A18C-046586023D91}" srcOrd="2" destOrd="0" presId="urn:microsoft.com/office/officeart/2005/8/layout/hList2"/>
    <dgm:cxn modelId="{2EA4A19E-1B6F-40AC-B062-ADECD79A627D}" type="presParOf" srcId="{4FB9817C-3B6E-46EB-B9FE-9E97344FD450}" destId="{EE4B2193-984B-4DA2-9C25-D1B1E9CC3047}" srcOrd="1" destOrd="0" presId="urn:microsoft.com/office/officeart/2005/8/layout/hList2"/>
    <dgm:cxn modelId="{8534F686-FAEB-4F89-9A62-67C23D4044ED}" type="presParOf" srcId="{4FB9817C-3B6E-46EB-B9FE-9E97344FD450}" destId="{FE6A0218-4728-4F13-9E5D-078EB2465658}" srcOrd="2" destOrd="0" presId="urn:microsoft.com/office/officeart/2005/8/layout/hList2"/>
    <dgm:cxn modelId="{C1A4AC96-684B-4B33-9026-D0CEBE132B8C}" type="presParOf" srcId="{FE6A0218-4728-4F13-9E5D-078EB2465658}" destId="{B2BCA705-80EB-46DE-B63B-5A88C15CBAB2}" srcOrd="0" destOrd="0" presId="urn:microsoft.com/office/officeart/2005/8/layout/hList2"/>
    <dgm:cxn modelId="{E12624DA-6338-4628-ABA3-97A1A264FEC8}" type="presParOf" srcId="{FE6A0218-4728-4F13-9E5D-078EB2465658}" destId="{F82F138A-7A20-450B-9935-2B2F6E10610B}" srcOrd="1" destOrd="0" presId="urn:microsoft.com/office/officeart/2005/8/layout/hList2"/>
    <dgm:cxn modelId="{2679E37C-E52C-4406-A772-324297A4818F}" type="presParOf" srcId="{FE6A0218-4728-4F13-9E5D-078EB2465658}" destId="{6DBB1959-1686-4175-9246-E03539CC7753}" srcOrd="2" destOrd="0" presId="urn:microsoft.com/office/officeart/2005/8/layout/hList2"/>
    <dgm:cxn modelId="{00BB1010-2F54-409A-B9BC-46180CD2B777}" type="presParOf" srcId="{4FB9817C-3B6E-46EB-B9FE-9E97344FD450}" destId="{BF6D6B05-F699-4ED8-9A9C-89A9679DB045}" srcOrd="3" destOrd="0" presId="urn:microsoft.com/office/officeart/2005/8/layout/hList2"/>
    <dgm:cxn modelId="{C4530F14-1FAA-496F-929A-B964EE65F1DA}" type="presParOf" srcId="{4FB9817C-3B6E-46EB-B9FE-9E97344FD450}" destId="{512DF77D-FA9A-43EB-AB7E-2C052BDA08E3}" srcOrd="4" destOrd="0" presId="urn:microsoft.com/office/officeart/2005/8/layout/hList2"/>
    <dgm:cxn modelId="{06F82B0D-7D57-4E51-9AC2-CFE54C123F69}" type="presParOf" srcId="{512DF77D-FA9A-43EB-AB7E-2C052BDA08E3}" destId="{8E8A6A76-36D4-4F70-99FA-1309063DE3CA}" srcOrd="0" destOrd="0" presId="urn:microsoft.com/office/officeart/2005/8/layout/hList2"/>
    <dgm:cxn modelId="{0D11B15B-9EE4-49C4-B1F2-93F717694DB7}" type="presParOf" srcId="{512DF77D-FA9A-43EB-AB7E-2C052BDA08E3}" destId="{9BC7E7C6-E107-4D2C-A906-20B104CCBE16}" srcOrd="1" destOrd="0" presId="urn:microsoft.com/office/officeart/2005/8/layout/hList2"/>
    <dgm:cxn modelId="{0CE98732-FF18-4CE9-937F-AABDC931BD01}" type="presParOf" srcId="{512DF77D-FA9A-43EB-AB7E-2C052BDA08E3}" destId="{03DFCA59-5732-418F-91D2-B196DE47CFA7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4A3BA14-CC0B-497E-B01C-000AC7695CDE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DO"/>
        </a:p>
      </dgm:t>
    </dgm:pt>
    <dgm:pt modelId="{C48493C3-BCC3-45F5-BD53-FA923F84133C}">
      <dgm:prSet phldrT="[Texto]" phldr="0"/>
      <dgm:spPr>
        <a:xfrm>
          <a:off x="1136464" y="58085"/>
          <a:ext cx="15910498" cy="1682640"/>
        </a:xfrm>
        <a:prstGeom prst="roundRect">
          <a:avLst/>
        </a:prstGeom>
        <a:solidFill>
          <a:srgbClr val="072030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DO" b="1" dirty="0">
              <a:solidFill>
                <a:srgbClr val="FFFFFF"/>
              </a:solidFill>
              <a:latin typeface="Arial"/>
              <a:ea typeface="+mn-ea"/>
              <a:cs typeface="+mn-cs"/>
            </a:rPr>
            <a:t>Cartera de créditos</a:t>
          </a:r>
        </a:p>
      </dgm:t>
    </dgm:pt>
    <dgm:pt modelId="{68A55F20-B80A-4BB5-89AF-5A7D5C2CD54E}" type="parTrans" cxnId="{69CE7D49-D4E6-44E9-B10F-A77C6DB61041}">
      <dgm:prSet/>
      <dgm:spPr/>
      <dgm:t>
        <a:bodyPr/>
        <a:lstStyle/>
        <a:p>
          <a:endParaRPr lang="es-DO"/>
        </a:p>
      </dgm:t>
    </dgm:pt>
    <dgm:pt modelId="{9656D050-BE45-4C4E-8189-8BC6D99B4DC8}" type="sibTrans" cxnId="{69CE7D49-D4E6-44E9-B10F-A77C6DB61041}">
      <dgm:prSet/>
      <dgm:spPr/>
      <dgm:t>
        <a:bodyPr/>
        <a:lstStyle/>
        <a:p>
          <a:endParaRPr lang="es-DO"/>
        </a:p>
      </dgm:t>
    </dgm:pt>
    <dgm:pt modelId="{9B900318-2442-4DCB-BB4A-37DBDFF289D8}">
      <dgm:prSet phldrT="[Texto]" phldr="0" custT="1"/>
      <dgm:spPr>
        <a:xfrm>
          <a:off x="0" y="899405"/>
          <a:ext cx="22729284" cy="359100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7203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es-DO" sz="18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Principal activo del Balance</a:t>
          </a:r>
        </a:p>
      </dgm:t>
    </dgm:pt>
    <dgm:pt modelId="{3027FF15-26E1-4613-B425-699DEBB3D1B6}" type="parTrans" cxnId="{7BA4ACCE-AFFE-4BE8-AB98-6EDF95300260}">
      <dgm:prSet/>
      <dgm:spPr/>
      <dgm:t>
        <a:bodyPr/>
        <a:lstStyle/>
        <a:p>
          <a:endParaRPr lang="es-DO"/>
        </a:p>
      </dgm:t>
    </dgm:pt>
    <dgm:pt modelId="{1BDAC989-E6EB-4572-95A5-EC1AA2C7C45C}" type="sibTrans" cxnId="{7BA4ACCE-AFFE-4BE8-AB98-6EDF95300260}">
      <dgm:prSet/>
      <dgm:spPr/>
      <dgm:t>
        <a:bodyPr/>
        <a:lstStyle/>
        <a:p>
          <a:endParaRPr lang="es-DO"/>
        </a:p>
      </dgm:t>
    </dgm:pt>
    <dgm:pt modelId="{16D5BFA6-7986-4508-BBFE-1A85F6DEA262}">
      <dgm:prSet phldrT="[Texto]" phldr="0" custT="1"/>
      <dgm:spPr>
        <a:xfrm>
          <a:off x="1136464" y="4798206"/>
          <a:ext cx="15910498" cy="1682640"/>
        </a:xfrm>
        <a:prstGeom prst="roundRect">
          <a:avLst/>
        </a:prstGeom>
        <a:solidFill>
          <a:srgbClr val="00B7C3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DO" sz="20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Inversiones</a:t>
          </a:r>
        </a:p>
      </dgm:t>
    </dgm:pt>
    <dgm:pt modelId="{E5346045-0E92-4873-B978-F809FAAFCA40}" type="parTrans" cxnId="{F8442C69-4CEB-46A2-A1B7-44460C0228C7}">
      <dgm:prSet/>
      <dgm:spPr/>
      <dgm:t>
        <a:bodyPr/>
        <a:lstStyle/>
        <a:p>
          <a:endParaRPr lang="es-DO"/>
        </a:p>
      </dgm:t>
    </dgm:pt>
    <dgm:pt modelId="{8BE5770E-2F5B-4380-BA24-CCD17E5489AE}" type="sibTrans" cxnId="{F8442C69-4CEB-46A2-A1B7-44460C0228C7}">
      <dgm:prSet/>
      <dgm:spPr/>
      <dgm:t>
        <a:bodyPr/>
        <a:lstStyle/>
        <a:p>
          <a:endParaRPr lang="es-DO"/>
        </a:p>
      </dgm:t>
    </dgm:pt>
    <dgm:pt modelId="{5EE5D3E5-042A-4305-A4CA-0EE3E8CF528D}">
      <dgm:prSet phldrT="[Texto]" phldr="0" custT="1"/>
      <dgm:spPr>
        <a:xfrm>
          <a:off x="0" y="5639526"/>
          <a:ext cx="22729284" cy="305235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72030">
              <a:hueOff val="-1299089"/>
              <a:satOff val="13723"/>
              <a:lumOff val="19413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es-DO" sz="1800" kern="12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Segundo componente más importante-peso creciente en el balance</a:t>
          </a:r>
        </a:p>
      </dgm:t>
    </dgm:pt>
    <dgm:pt modelId="{ACEF5FBC-C0A9-48D1-A582-688F26F6D898}" type="parTrans" cxnId="{A20AECF5-8402-43B5-B3C3-442D62EDAFBE}">
      <dgm:prSet/>
      <dgm:spPr/>
      <dgm:t>
        <a:bodyPr/>
        <a:lstStyle/>
        <a:p>
          <a:endParaRPr lang="es-DO"/>
        </a:p>
      </dgm:t>
    </dgm:pt>
    <dgm:pt modelId="{677CDD5B-5FA0-4FCD-9485-1471B9F3B878}" type="sibTrans" cxnId="{A20AECF5-8402-43B5-B3C3-442D62EDAFBE}">
      <dgm:prSet/>
      <dgm:spPr/>
      <dgm:t>
        <a:bodyPr/>
        <a:lstStyle/>
        <a:p>
          <a:endParaRPr lang="es-DO"/>
        </a:p>
      </dgm:t>
    </dgm:pt>
    <dgm:pt modelId="{1666B680-615C-4D44-A4C1-3A49A470435B}">
      <dgm:prSet phldrT="[Texto]" phldr="0" custT="1"/>
      <dgm:spPr>
        <a:xfrm>
          <a:off x="0" y="899405"/>
          <a:ext cx="22729284" cy="359100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7203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es-DO" sz="18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Riesgo por incumplimiento de Pago</a:t>
          </a:r>
        </a:p>
      </dgm:t>
    </dgm:pt>
    <dgm:pt modelId="{9830896B-14AD-4D34-8133-3A664B301991}" type="sibTrans" cxnId="{15BF1FA2-1F34-42F1-A865-66360AF4F8F8}">
      <dgm:prSet/>
      <dgm:spPr/>
      <dgm:t>
        <a:bodyPr/>
        <a:lstStyle/>
        <a:p>
          <a:endParaRPr lang="es-DO"/>
        </a:p>
      </dgm:t>
    </dgm:pt>
    <dgm:pt modelId="{1505B429-F745-44B1-B90A-9D1660A2AAA7}" type="parTrans" cxnId="{15BF1FA2-1F34-42F1-A865-66360AF4F8F8}">
      <dgm:prSet/>
      <dgm:spPr/>
      <dgm:t>
        <a:bodyPr/>
        <a:lstStyle/>
        <a:p>
          <a:endParaRPr lang="es-DO"/>
        </a:p>
      </dgm:t>
    </dgm:pt>
    <dgm:pt modelId="{7A4661C5-60DA-44A0-8E56-098938C7DEBD}">
      <dgm:prSet phldrT="[Texto]" phldr="0" custT="1"/>
      <dgm:spPr>
        <a:xfrm>
          <a:off x="0" y="899405"/>
          <a:ext cx="22729284" cy="359100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7203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es-DO" sz="18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Concepto clave: Deterioro </a:t>
          </a:r>
        </a:p>
      </dgm:t>
    </dgm:pt>
    <dgm:pt modelId="{255CE00A-8F95-4893-9494-7F7A3032B502}" type="sibTrans" cxnId="{83D99BD2-CAAF-4EA0-B02B-AC76D4B9F7F8}">
      <dgm:prSet/>
      <dgm:spPr/>
      <dgm:t>
        <a:bodyPr/>
        <a:lstStyle/>
        <a:p>
          <a:endParaRPr lang="es-DO"/>
        </a:p>
      </dgm:t>
    </dgm:pt>
    <dgm:pt modelId="{671C86D4-EF00-4172-8AB4-CA5E854F2FC1}" type="parTrans" cxnId="{83D99BD2-CAAF-4EA0-B02B-AC76D4B9F7F8}">
      <dgm:prSet/>
      <dgm:spPr/>
      <dgm:t>
        <a:bodyPr/>
        <a:lstStyle/>
        <a:p>
          <a:endParaRPr lang="es-DO"/>
        </a:p>
      </dgm:t>
    </dgm:pt>
    <dgm:pt modelId="{21FCDB1C-C03D-4EEA-8374-3BC63D0CC504}">
      <dgm:prSet phldrT="[Texto]" phldr="0" custT="1"/>
      <dgm:spPr>
        <a:xfrm>
          <a:off x="0" y="899405"/>
          <a:ext cx="22729284" cy="359100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7203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es-DO" sz="18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Se evalúa de forma permanente</a:t>
          </a:r>
        </a:p>
      </dgm:t>
    </dgm:pt>
    <dgm:pt modelId="{9C691823-9451-4844-995F-A6D02B4D1366}" type="parTrans" cxnId="{008AC0BB-3AAB-45B8-ADA0-7B7B2057F190}">
      <dgm:prSet/>
      <dgm:spPr/>
      <dgm:t>
        <a:bodyPr/>
        <a:lstStyle/>
        <a:p>
          <a:endParaRPr lang="es-DO"/>
        </a:p>
      </dgm:t>
    </dgm:pt>
    <dgm:pt modelId="{CEEE3233-62BD-44C0-99C6-46FD0B8658EF}" type="sibTrans" cxnId="{008AC0BB-3AAB-45B8-ADA0-7B7B2057F190}">
      <dgm:prSet/>
      <dgm:spPr/>
      <dgm:t>
        <a:bodyPr/>
        <a:lstStyle/>
        <a:p>
          <a:endParaRPr lang="es-DO"/>
        </a:p>
      </dgm:t>
    </dgm:pt>
    <dgm:pt modelId="{6D28D04C-46FA-4C23-8954-5F4ABA456E34}">
      <dgm:prSet phldrT="[Texto]" phldr="0" custT="1"/>
      <dgm:spPr>
        <a:xfrm>
          <a:off x="0" y="5639526"/>
          <a:ext cx="22729284" cy="305235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72030">
              <a:hueOff val="-1299089"/>
              <a:satOff val="13723"/>
              <a:lumOff val="19413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es-DO" sz="1800" kern="12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Concepto Clave: Valor razonable, r</a:t>
          </a:r>
          <a:r>
            <a:rPr lang="es-ES" sz="1800" kern="1200" dirty="0" err="1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efleja</a:t>
          </a:r>
          <a:r>
            <a:rPr lang="es-ES" sz="1800" kern="12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 condiciones actuales del mercado</a:t>
          </a:r>
          <a:endParaRPr lang="es-DO" sz="1800" kern="1200" dirty="0">
            <a:solidFill>
              <a:srgbClr val="0D3048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+mn-cs"/>
          </a:endParaRPr>
        </a:p>
      </dgm:t>
    </dgm:pt>
    <dgm:pt modelId="{B4E77AEC-E0C9-4FFA-BA33-AD0666604C37}" type="sibTrans" cxnId="{9B8A9340-4827-4EB6-871A-02F2922C46E7}">
      <dgm:prSet/>
      <dgm:spPr/>
      <dgm:t>
        <a:bodyPr/>
        <a:lstStyle/>
        <a:p>
          <a:endParaRPr lang="es-DO"/>
        </a:p>
      </dgm:t>
    </dgm:pt>
    <dgm:pt modelId="{B6F14181-8CD5-4CFF-AA0B-541752D65503}" type="parTrans" cxnId="{9B8A9340-4827-4EB6-871A-02F2922C46E7}">
      <dgm:prSet/>
      <dgm:spPr/>
      <dgm:t>
        <a:bodyPr/>
        <a:lstStyle/>
        <a:p>
          <a:endParaRPr lang="es-DO"/>
        </a:p>
      </dgm:t>
    </dgm:pt>
    <dgm:pt modelId="{B8A99E07-2997-42EC-A7B6-DFE835E06920}">
      <dgm:prSet phldrT="[Texto]" phldr="0" custT="1"/>
      <dgm:spPr>
        <a:xfrm>
          <a:off x="0" y="5639526"/>
          <a:ext cx="22729284" cy="305235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72030">
              <a:hueOff val="-1299089"/>
              <a:satOff val="13723"/>
              <a:lumOff val="19413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es-DO" sz="1800" kern="12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Riesgo por: tasa de interés, precio de mercado y emisor</a:t>
          </a:r>
        </a:p>
      </dgm:t>
    </dgm:pt>
    <dgm:pt modelId="{5FFC3537-DB97-42BA-89F8-7070BF15604E}" type="parTrans" cxnId="{4F2BC53B-A355-45CE-BF18-B358FBC950DD}">
      <dgm:prSet/>
      <dgm:spPr/>
      <dgm:t>
        <a:bodyPr/>
        <a:lstStyle/>
        <a:p>
          <a:endParaRPr lang="es-DO"/>
        </a:p>
      </dgm:t>
    </dgm:pt>
    <dgm:pt modelId="{403DA344-7847-4CAF-98B3-AEAAF1E65F60}" type="sibTrans" cxnId="{4F2BC53B-A355-45CE-BF18-B358FBC950DD}">
      <dgm:prSet/>
      <dgm:spPr/>
      <dgm:t>
        <a:bodyPr/>
        <a:lstStyle/>
        <a:p>
          <a:endParaRPr lang="es-DO"/>
        </a:p>
      </dgm:t>
    </dgm:pt>
    <dgm:pt modelId="{4626D54F-B1E2-42C6-97F5-7F979CCA3A67}" type="pres">
      <dgm:prSet presAssocID="{C4A3BA14-CC0B-497E-B01C-000AC7695CDE}" presName="linear" presStyleCnt="0">
        <dgm:presLayoutVars>
          <dgm:dir/>
          <dgm:animLvl val="lvl"/>
          <dgm:resizeHandles val="exact"/>
        </dgm:presLayoutVars>
      </dgm:prSet>
      <dgm:spPr/>
    </dgm:pt>
    <dgm:pt modelId="{DB4BF3B2-949E-4879-87BF-0176758E042D}" type="pres">
      <dgm:prSet presAssocID="{C48493C3-BCC3-45F5-BD53-FA923F84133C}" presName="parentLin" presStyleCnt="0"/>
      <dgm:spPr/>
    </dgm:pt>
    <dgm:pt modelId="{AF313064-1E80-47EF-9E45-8D825B2B1876}" type="pres">
      <dgm:prSet presAssocID="{C48493C3-BCC3-45F5-BD53-FA923F84133C}" presName="parentLeftMargin" presStyleLbl="node1" presStyleIdx="0" presStyleCnt="2"/>
      <dgm:spPr/>
    </dgm:pt>
    <dgm:pt modelId="{DE500142-E213-4DE7-9221-5D50484DDD0F}" type="pres">
      <dgm:prSet presAssocID="{C48493C3-BCC3-45F5-BD53-FA923F84133C}" presName="parentText" presStyleLbl="node1" presStyleIdx="0" presStyleCnt="2" custLinFactNeighborX="-3188" custLinFactNeighborY="-1428">
        <dgm:presLayoutVars>
          <dgm:chMax val="0"/>
          <dgm:bulletEnabled val="1"/>
        </dgm:presLayoutVars>
      </dgm:prSet>
      <dgm:spPr/>
    </dgm:pt>
    <dgm:pt modelId="{A3E377A1-1513-4A34-BEC4-D447D8705F1A}" type="pres">
      <dgm:prSet presAssocID="{C48493C3-BCC3-45F5-BD53-FA923F84133C}" presName="negativeSpace" presStyleCnt="0"/>
      <dgm:spPr/>
    </dgm:pt>
    <dgm:pt modelId="{1A89BFC0-22E7-4982-8350-90B9DADAFCA1}" type="pres">
      <dgm:prSet presAssocID="{C48493C3-BCC3-45F5-BD53-FA923F84133C}" presName="childText" presStyleLbl="conFgAcc1" presStyleIdx="0" presStyleCnt="2">
        <dgm:presLayoutVars>
          <dgm:bulletEnabled val="1"/>
        </dgm:presLayoutVars>
      </dgm:prSet>
      <dgm:spPr/>
    </dgm:pt>
    <dgm:pt modelId="{0DE2144B-B6D4-4AB7-9F57-9DDB2C45E555}" type="pres">
      <dgm:prSet presAssocID="{9656D050-BE45-4C4E-8189-8BC6D99B4DC8}" presName="spaceBetweenRectangles" presStyleCnt="0"/>
      <dgm:spPr/>
    </dgm:pt>
    <dgm:pt modelId="{B1DAD7DA-A7A3-490C-A058-EE1D466FC327}" type="pres">
      <dgm:prSet presAssocID="{16D5BFA6-7986-4508-BBFE-1A85F6DEA262}" presName="parentLin" presStyleCnt="0"/>
      <dgm:spPr/>
    </dgm:pt>
    <dgm:pt modelId="{B1C4A25E-1356-4E2C-A2B6-1AC3E33917C4}" type="pres">
      <dgm:prSet presAssocID="{16D5BFA6-7986-4508-BBFE-1A85F6DEA262}" presName="parentLeftMargin" presStyleLbl="node1" presStyleIdx="0" presStyleCnt="2"/>
      <dgm:spPr/>
    </dgm:pt>
    <dgm:pt modelId="{9C4C2BEE-B33B-4A43-8AFB-CD1D3F022C93}" type="pres">
      <dgm:prSet presAssocID="{16D5BFA6-7986-4508-BBFE-1A85F6DEA262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2927E95-E6F1-41DA-82D0-750FFB7B7771}" type="pres">
      <dgm:prSet presAssocID="{16D5BFA6-7986-4508-BBFE-1A85F6DEA262}" presName="negativeSpace" presStyleCnt="0"/>
      <dgm:spPr/>
    </dgm:pt>
    <dgm:pt modelId="{6A208151-11B9-4829-B1FA-A157B6EB27B0}" type="pres">
      <dgm:prSet presAssocID="{16D5BFA6-7986-4508-BBFE-1A85F6DEA262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4F9FD224-764D-4DD2-82C3-1307488F4867}" type="presOf" srcId="{1666B680-615C-4D44-A4C1-3A49A470435B}" destId="{1A89BFC0-22E7-4982-8350-90B9DADAFCA1}" srcOrd="0" destOrd="1" presId="urn:microsoft.com/office/officeart/2005/8/layout/list1"/>
    <dgm:cxn modelId="{4F2BC53B-A355-45CE-BF18-B358FBC950DD}" srcId="{16D5BFA6-7986-4508-BBFE-1A85F6DEA262}" destId="{B8A99E07-2997-42EC-A7B6-DFE835E06920}" srcOrd="1" destOrd="0" parTransId="{5FFC3537-DB97-42BA-89F8-7070BF15604E}" sibTransId="{403DA344-7847-4CAF-98B3-AEAAF1E65F60}"/>
    <dgm:cxn modelId="{9B8A9340-4827-4EB6-871A-02F2922C46E7}" srcId="{16D5BFA6-7986-4508-BBFE-1A85F6DEA262}" destId="{6D28D04C-46FA-4C23-8954-5F4ABA456E34}" srcOrd="2" destOrd="0" parTransId="{B6F14181-8CD5-4CFF-AA0B-541752D65503}" sibTransId="{B4E77AEC-E0C9-4FFA-BA33-AD0666604C37}"/>
    <dgm:cxn modelId="{E28C3148-639A-489D-B43F-622852E9315E}" type="presOf" srcId="{C48493C3-BCC3-45F5-BD53-FA923F84133C}" destId="{AF313064-1E80-47EF-9E45-8D825B2B1876}" srcOrd="0" destOrd="0" presId="urn:microsoft.com/office/officeart/2005/8/layout/list1"/>
    <dgm:cxn modelId="{F8442C69-4CEB-46A2-A1B7-44460C0228C7}" srcId="{C4A3BA14-CC0B-497E-B01C-000AC7695CDE}" destId="{16D5BFA6-7986-4508-BBFE-1A85F6DEA262}" srcOrd="1" destOrd="0" parTransId="{E5346045-0E92-4873-B978-F809FAAFCA40}" sibTransId="{8BE5770E-2F5B-4380-BA24-CCD17E5489AE}"/>
    <dgm:cxn modelId="{69CE7D49-D4E6-44E9-B10F-A77C6DB61041}" srcId="{C4A3BA14-CC0B-497E-B01C-000AC7695CDE}" destId="{C48493C3-BCC3-45F5-BD53-FA923F84133C}" srcOrd="0" destOrd="0" parTransId="{68A55F20-B80A-4BB5-89AF-5A7D5C2CD54E}" sibTransId="{9656D050-BE45-4C4E-8189-8BC6D99B4DC8}"/>
    <dgm:cxn modelId="{D341B06A-3590-4563-911D-DD9558F6882D}" type="presOf" srcId="{5EE5D3E5-042A-4305-A4CA-0EE3E8CF528D}" destId="{6A208151-11B9-4829-B1FA-A157B6EB27B0}" srcOrd="0" destOrd="0" presId="urn:microsoft.com/office/officeart/2005/8/layout/list1"/>
    <dgm:cxn modelId="{28DE5F4E-334B-4BC4-A111-258991104F70}" type="presOf" srcId="{C48493C3-BCC3-45F5-BD53-FA923F84133C}" destId="{DE500142-E213-4DE7-9221-5D50484DDD0F}" srcOrd="1" destOrd="0" presId="urn:microsoft.com/office/officeart/2005/8/layout/list1"/>
    <dgm:cxn modelId="{5A98E777-915C-49CD-8910-4747C5CCD92A}" type="presOf" srcId="{6D28D04C-46FA-4C23-8954-5F4ABA456E34}" destId="{6A208151-11B9-4829-B1FA-A157B6EB27B0}" srcOrd="0" destOrd="2" presId="urn:microsoft.com/office/officeart/2005/8/layout/list1"/>
    <dgm:cxn modelId="{ACA3FD93-EAD9-47C8-BCFF-011DCB5A6F4C}" type="presOf" srcId="{21FCDB1C-C03D-4EEA-8374-3BC63D0CC504}" destId="{1A89BFC0-22E7-4982-8350-90B9DADAFCA1}" srcOrd="0" destOrd="2" presId="urn:microsoft.com/office/officeart/2005/8/layout/list1"/>
    <dgm:cxn modelId="{6F706D9D-C1A1-45EE-B961-D9C1F21FAF61}" type="presOf" srcId="{C4A3BA14-CC0B-497E-B01C-000AC7695CDE}" destId="{4626D54F-B1E2-42C6-97F5-7F979CCA3A67}" srcOrd="0" destOrd="0" presId="urn:microsoft.com/office/officeart/2005/8/layout/list1"/>
    <dgm:cxn modelId="{15BF1FA2-1F34-42F1-A865-66360AF4F8F8}" srcId="{C48493C3-BCC3-45F5-BD53-FA923F84133C}" destId="{1666B680-615C-4D44-A4C1-3A49A470435B}" srcOrd="1" destOrd="0" parTransId="{1505B429-F745-44B1-B90A-9D1660A2AAA7}" sibTransId="{9830896B-14AD-4D34-8133-3A664B301991}"/>
    <dgm:cxn modelId="{42AEEBB4-C2A8-453C-A8CC-98029787102E}" type="presOf" srcId="{B8A99E07-2997-42EC-A7B6-DFE835E06920}" destId="{6A208151-11B9-4829-B1FA-A157B6EB27B0}" srcOrd="0" destOrd="1" presId="urn:microsoft.com/office/officeart/2005/8/layout/list1"/>
    <dgm:cxn modelId="{008AC0BB-3AAB-45B8-ADA0-7B7B2057F190}" srcId="{C48493C3-BCC3-45F5-BD53-FA923F84133C}" destId="{21FCDB1C-C03D-4EEA-8374-3BC63D0CC504}" srcOrd="2" destOrd="0" parTransId="{9C691823-9451-4844-995F-A6D02B4D1366}" sibTransId="{CEEE3233-62BD-44C0-99C6-46FD0B8658EF}"/>
    <dgm:cxn modelId="{47D48DC4-BEA9-48DF-8446-EDFE2A593AAA}" type="presOf" srcId="{7A4661C5-60DA-44A0-8E56-098938C7DEBD}" destId="{1A89BFC0-22E7-4982-8350-90B9DADAFCA1}" srcOrd="0" destOrd="3" presId="urn:microsoft.com/office/officeart/2005/8/layout/list1"/>
    <dgm:cxn modelId="{580A75C7-BC9A-470C-8819-0CD8D93A28C6}" type="presOf" srcId="{16D5BFA6-7986-4508-BBFE-1A85F6DEA262}" destId="{9C4C2BEE-B33B-4A43-8AFB-CD1D3F022C93}" srcOrd="1" destOrd="0" presId="urn:microsoft.com/office/officeart/2005/8/layout/list1"/>
    <dgm:cxn modelId="{2D5508C9-B8B8-4851-8044-0639266FD940}" type="presOf" srcId="{9B900318-2442-4DCB-BB4A-37DBDFF289D8}" destId="{1A89BFC0-22E7-4982-8350-90B9DADAFCA1}" srcOrd="0" destOrd="0" presId="urn:microsoft.com/office/officeart/2005/8/layout/list1"/>
    <dgm:cxn modelId="{7BA4ACCE-AFFE-4BE8-AB98-6EDF95300260}" srcId="{C48493C3-BCC3-45F5-BD53-FA923F84133C}" destId="{9B900318-2442-4DCB-BB4A-37DBDFF289D8}" srcOrd="0" destOrd="0" parTransId="{3027FF15-26E1-4613-B425-699DEBB3D1B6}" sibTransId="{1BDAC989-E6EB-4572-95A5-EC1AA2C7C45C}"/>
    <dgm:cxn modelId="{83D99BD2-CAAF-4EA0-B02B-AC76D4B9F7F8}" srcId="{C48493C3-BCC3-45F5-BD53-FA923F84133C}" destId="{7A4661C5-60DA-44A0-8E56-098938C7DEBD}" srcOrd="3" destOrd="0" parTransId="{671C86D4-EF00-4172-8AB4-CA5E854F2FC1}" sibTransId="{255CE00A-8F95-4893-9494-7F7A3032B502}"/>
    <dgm:cxn modelId="{0D5F10E3-E618-4B41-AC76-742DDE9F7141}" type="presOf" srcId="{16D5BFA6-7986-4508-BBFE-1A85F6DEA262}" destId="{B1C4A25E-1356-4E2C-A2B6-1AC3E33917C4}" srcOrd="0" destOrd="0" presId="urn:microsoft.com/office/officeart/2005/8/layout/list1"/>
    <dgm:cxn modelId="{A20AECF5-8402-43B5-B3C3-442D62EDAFBE}" srcId="{16D5BFA6-7986-4508-BBFE-1A85F6DEA262}" destId="{5EE5D3E5-042A-4305-A4CA-0EE3E8CF528D}" srcOrd="0" destOrd="0" parTransId="{ACEF5FBC-C0A9-48D1-A582-688F26F6D898}" sibTransId="{677CDD5B-5FA0-4FCD-9485-1471B9F3B878}"/>
    <dgm:cxn modelId="{9444BCEF-9062-4E41-9600-0F15C051517F}" type="presParOf" srcId="{4626D54F-B1E2-42C6-97F5-7F979CCA3A67}" destId="{DB4BF3B2-949E-4879-87BF-0176758E042D}" srcOrd="0" destOrd="0" presId="urn:microsoft.com/office/officeart/2005/8/layout/list1"/>
    <dgm:cxn modelId="{A9309E50-C82D-4313-8F79-554C7B59926E}" type="presParOf" srcId="{DB4BF3B2-949E-4879-87BF-0176758E042D}" destId="{AF313064-1E80-47EF-9E45-8D825B2B1876}" srcOrd="0" destOrd="0" presId="urn:microsoft.com/office/officeart/2005/8/layout/list1"/>
    <dgm:cxn modelId="{E3B6B8E3-B22E-4B5C-B7C1-C25F2DED56DB}" type="presParOf" srcId="{DB4BF3B2-949E-4879-87BF-0176758E042D}" destId="{DE500142-E213-4DE7-9221-5D50484DDD0F}" srcOrd="1" destOrd="0" presId="urn:microsoft.com/office/officeart/2005/8/layout/list1"/>
    <dgm:cxn modelId="{A3B403CB-7960-45C4-BB16-03ED716A2B74}" type="presParOf" srcId="{4626D54F-B1E2-42C6-97F5-7F979CCA3A67}" destId="{A3E377A1-1513-4A34-BEC4-D447D8705F1A}" srcOrd="1" destOrd="0" presId="urn:microsoft.com/office/officeart/2005/8/layout/list1"/>
    <dgm:cxn modelId="{65918540-2BE2-48DF-83A9-B2CE8083C52D}" type="presParOf" srcId="{4626D54F-B1E2-42C6-97F5-7F979CCA3A67}" destId="{1A89BFC0-22E7-4982-8350-90B9DADAFCA1}" srcOrd="2" destOrd="0" presId="urn:microsoft.com/office/officeart/2005/8/layout/list1"/>
    <dgm:cxn modelId="{764E06A9-41D9-4131-91C0-0D1A3B84F763}" type="presParOf" srcId="{4626D54F-B1E2-42C6-97F5-7F979CCA3A67}" destId="{0DE2144B-B6D4-4AB7-9F57-9DDB2C45E555}" srcOrd="3" destOrd="0" presId="urn:microsoft.com/office/officeart/2005/8/layout/list1"/>
    <dgm:cxn modelId="{7789A445-3EBA-4136-8442-C7787E5B1E0B}" type="presParOf" srcId="{4626D54F-B1E2-42C6-97F5-7F979CCA3A67}" destId="{B1DAD7DA-A7A3-490C-A058-EE1D466FC327}" srcOrd="4" destOrd="0" presId="urn:microsoft.com/office/officeart/2005/8/layout/list1"/>
    <dgm:cxn modelId="{2E0CFB4B-6353-4841-9CFB-B27114F1C45A}" type="presParOf" srcId="{B1DAD7DA-A7A3-490C-A058-EE1D466FC327}" destId="{B1C4A25E-1356-4E2C-A2B6-1AC3E33917C4}" srcOrd="0" destOrd="0" presId="urn:microsoft.com/office/officeart/2005/8/layout/list1"/>
    <dgm:cxn modelId="{AB8D9DA9-7B8A-46F1-A861-8BB63F9F497A}" type="presParOf" srcId="{B1DAD7DA-A7A3-490C-A058-EE1D466FC327}" destId="{9C4C2BEE-B33B-4A43-8AFB-CD1D3F022C93}" srcOrd="1" destOrd="0" presId="urn:microsoft.com/office/officeart/2005/8/layout/list1"/>
    <dgm:cxn modelId="{D49B7EE5-DA07-4896-A732-B1EC3E0FFD94}" type="presParOf" srcId="{4626D54F-B1E2-42C6-97F5-7F979CCA3A67}" destId="{E2927E95-E6F1-41DA-82D0-750FFB7B7771}" srcOrd="5" destOrd="0" presId="urn:microsoft.com/office/officeart/2005/8/layout/list1"/>
    <dgm:cxn modelId="{B87F29B0-0174-41CB-AAF4-994F3D9920F5}" type="presParOf" srcId="{4626D54F-B1E2-42C6-97F5-7F979CCA3A67}" destId="{6A208151-11B9-4829-B1FA-A157B6EB27B0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B80BA27-B1E2-40EC-A38F-8061A1E47E10}" type="doc">
      <dgm:prSet loTypeId="urn:microsoft.com/office/officeart/2008/layout/LinedLis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DO"/>
        </a:p>
      </dgm:t>
    </dgm:pt>
    <dgm:pt modelId="{F89FC4B8-FC9A-4A42-9D8F-32D3EF145B23}">
      <dgm:prSet custT="1"/>
      <dgm:spPr/>
      <dgm:t>
        <a:bodyPr/>
        <a:lstStyle/>
        <a:p>
          <a:r>
            <a:rPr lang="es-ES" sz="2800" b="0" i="0" kern="1200" baseline="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ea typeface="+mn-ea"/>
              <a:cs typeface="+mn-cs"/>
            </a:rPr>
            <a:t>El Valor razonable muestra el valor actual de las inversiones según el mercado y hace visible el riesgo. Puede generar volatilidad, por lo que es clave distinguir entre cambios temporales y pérdidas reales.</a:t>
          </a:r>
          <a:endParaRPr lang="es-DO" sz="2800" b="0" i="0" kern="1200" baseline="0" dirty="0">
            <a:solidFill>
              <a:schemeClr val="bg2">
                <a:lumMod val="90000"/>
                <a:lumOff val="10000"/>
              </a:schemeClr>
            </a:solidFill>
            <a:latin typeface="Arial"/>
            <a:ea typeface="+mn-ea"/>
            <a:cs typeface="+mn-cs"/>
          </a:endParaRPr>
        </a:p>
      </dgm:t>
    </dgm:pt>
    <dgm:pt modelId="{67E5DCCF-5E81-4A48-862D-CD0BC5B80B7E}" type="parTrans" cxnId="{BCA660D4-1C6D-4699-8F81-8D14FEF3CE04}">
      <dgm:prSet/>
      <dgm:spPr/>
      <dgm:t>
        <a:bodyPr/>
        <a:lstStyle/>
        <a:p>
          <a:endParaRPr lang="es-DO"/>
        </a:p>
      </dgm:t>
    </dgm:pt>
    <dgm:pt modelId="{4C80C9DA-3228-42F0-AA25-1E15071BE4A9}" type="sibTrans" cxnId="{BCA660D4-1C6D-4699-8F81-8D14FEF3CE04}">
      <dgm:prSet/>
      <dgm:spPr/>
      <dgm:t>
        <a:bodyPr/>
        <a:lstStyle/>
        <a:p>
          <a:endParaRPr lang="es-DO"/>
        </a:p>
      </dgm:t>
    </dgm:pt>
    <dgm:pt modelId="{EDEBECAC-0A40-4A0F-B85D-4A9C3CBD42D0}">
      <dgm:prSet custT="1"/>
      <dgm:spPr/>
      <dgm:t>
        <a:bodyPr/>
        <a:lstStyle/>
        <a:p>
          <a:endParaRPr lang="es-ES" sz="2800" b="0" i="0" baseline="0" dirty="0">
            <a:solidFill>
              <a:schemeClr val="accent1">
                <a:lumMod val="50000"/>
              </a:schemeClr>
            </a:solidFill>
          </a:endParaRPr>
        </a:p>
        <a:p>
          <a:r>
            <a:rPr lang="es-ES" sz="2800" b="0" i="0" baseline="0" dirty="0">
              <a:solidFill>
                <a:schemeClr val="bg2">
                  <a:lumMod val="90000"/>
                  <a:lumOff val="10000"/>
                </a:schemeClr>
              </a:solidFill>
            </a:rPr>
            <a:t>El deterioro reconoce aquellas pérdidas que ya no son recuperables. </a:t>
          </a:r>
          <a:endParaRPr lang="es-DO" sz="2800" dirty="0">
            <a:solidFill>
              <a:schemeClr val="bg2">
                <a:lumMod val="90000"/>
                <a:lumOff val="10000"/>
              </a:schemeClr>
            </a:solidFill>
          </a:endParaRPr>
        </a:p>
      </dgm:t>
    </dgm:pt>
    <dgm:pt modelId="{00B1F141-45BE-40BA-B8AA-C15DD735570C}" type="parTrans" cxnId="{67C96373-99CF-41D7-89AB-A43178BCB7FE}">
      <dgm:prSet/>
      <dgm:spPr/>
      <dgm:t>
        <a:bodyPr/>
        <a:lstStyle/>
        <a:p>
          <a:endParaRPr lang="es-DO"/>
        </a:p>
      </dgm:t>
    </dgm:pt>
    <dgm:pt modelId="{C5CC0E18-E001-4582-A1FE-92DEEB416966}" type="sibTrans" cxnId="{67C96373-99CF-41D7-89AB-A43178BCB7FE}">
      <dgm:prSet/>
      <dgm:spPr/>
      <dgm:t>
        <a:bodyPr/>
        <a:lstStyle/>
        <a:p>
          <a:endParaRPr lang="es-DO"/>
        </a:p>
      </dgm:t>
    </dgm:pt>
    <dgm:pt modelId="{1EA6DDAD-CE9F-46C8-9D1B-287D61CFFDAD}">
      <dgm:prSet custT="1"/>
      <dgm:spPr/>
      <dgm:t>
        <a:bodyPr/>
        <a:lstStyle/>
        <a:p>
          <a:endParaRPr lang="es-ES" sz="2800" b="0" i="0" baseline="0" dirty="0">
            <a:solidFill>
              <a:schemeClr val="accent1">
                <a:lumMod val="50000"/>
              </a:schemeClr>
            </a:solidFill>
          </a:endParaRPr>
        </a:p>
        <a:p>
          <a:r>
            <a:rPr lang="es-ES" sz="2800" b="0" i="0" baseline="0" dirty="0">
              <a:solidFill>
                <a:schemeClr val="bg2">
                  <a:lumMod val="90000"/>
                  <a:lumOff val="10000"/>
                </a:schemeClr>
              </a:solidFill>
            </a:rPr>
            <a:t>Ambos conceptos se complementan y pueden coexistir en el balance.</a:t>
          </a:r>
          <a:endParaRPr lang="es-DO" sz="2800" dirty="0">
            <a:solidFill>
              <a:schemeClr val="bg2">
                <a:lumMod val="90000"/>
                <a:lumOff val="10000"/>
              </a:schemeClr>
            </a:solidFill>
          </a:endParaRPr>
        </a:p>
      </dgm:t>
    </dgm:pt>
    <dgm:pt modelId="{48CD5D39-21E6-434B-B927-69C1F206201F}" type="parTrans" cxnId="{AF3863C8-F9F2-4C8F-B9B5-1975F1A93120}">
      <dgm:prSet/>
      <dgm:spPr/>
      <dgm:t>
        <a:bodyPr/>
        <a:lstStyle/>
        <a:p>
          <a:endParaRPr lang="es-DO"/>
        </a:p>
      </dgm:t>
    </dgm:pt>
    <dgm:pt modelId="{0B08C16B-9E6C-44F2-8635-BE214734CCC3}" type="sibTrans" cxnId="{AF3863C8-F9F2-4C8F-B9B5-1975F1A93120}">
      <dgm:prSet/>
      <dgm:spPr/>
      <dgm:t>
        <a:bodyPr/>
        <a:lstStyle/>
        <a:p>
          <a:endParaRPr lang="es-DO"/>
        </a:p>
      </dgm:t>
    </dgm:pt>
    <dgm:pt modelId="{95B9885E-0B14-4376-AB8A-538FC345CEF9}" type="pres">
      <dgm:prSet presAssocID="{FB80BA27-B1E2-40EC-A38F-8061A1E47E10}" presName="vert0" presStyleCnt="0">
        <dgm:presLayoutVars>
          <dgm:dir/>
          <dgm:animOne val="branch"/>
          <dgm:animLvl val="lvl"/>
        </dgm:presLayoutVars>
      </dgm:prSet>
      <dgm:spPr/>
    </dgm:pt>
    <dgm:pt modelId="{E5736D2C-470E-4F7D-8638-955DBD1F589E}" type="pres">
      <dgm:prSet presAssocID="{F89FC4B8-FC9A-4A42-9D8F-32D3EF145B23}" presName="thickLine" presStyleLbl="alignNode1" presStyleIdx="0" presStyleCnt="3"/>
      <dgm:spPr/>
    </dgm:pt>
    <dgm:pt modelId="{52CAE086-21A0-4D1A-A3DC-3160596040EB}" type="pres">
      <dgm:prSet presAssocID="{F89FC4B8-FC9A-4A42-9D8F-32D3EF145B23}" presName="horz1" presStyleCnt="0"/>
      <dgm:spPr/>
    </dgm:pt>
    <dgm:pt modelId="{970B9B39-2F2B-4FF7-B253-FC928BCD3D23}" type="pres">
      <dgm:prSet presAssocID="{F89FC4B8-FC9A-4A42-9D8F-32D3EF145B23}" presName="tx1" presStyleLbl="revTx" presStyleIdx="0" presStyleCnt="3"/>
      <dgm:spPr/>
    </dgm:pt>
    <dgm:pt modelId="{605A2F93-E0F4-4AA8-8030-5E74CA2B1D8C}" type="pres">
      <dgm:prSet presAssocID="{F89FC4B8-FC9A-4A42-9D8F-32D3EF145B23}" presName="vert1" presStyleCnt="0"/>
      <dgm:spPr/>
    </dgm:pt>
    <dgm:pt modelId="{5FCA7BF2-4871-4884-BA6C-620A3D98E4C8}" type="pres">
      <dgm:prSet presAssocID="{EDEBECAC-0A40-4A0F-B85D-4A9C3CBD42D0}" presName="thickLine" presStyleLbl="alignNode1" presStyleIdx="1" presStyleCnt="3"/>
      <dgm:spPr/>
    </dgm:pt>
    <dgm:pt modelId="{51B8FDC0-A756-4E98-8A44-98212781EB41}" type="pres">
      <dgm:prSet presAssocID="{EDEBECAC-0A40-4A0F-B85D-4A9C3CBD42D0}" presName="horz1" presStyleCnt="0"/>
      <dgm:spPr/>
    </dgm:pt>
    <dgm:pt modelId="{CEA17ADB-F8EE-429D-87A9-3E9E99EEBEEE}" type="pres">
      <dgm:prSet presAssocID="{EDEBECAC-0A40-4A0F-B85D-4A9C3CBD42D0}" presName="tx1" presStyleLbl="revTx" presStyleIdx="1" presStyleCnt="3"/>
      <dgm:spPr/>
    </dgm:pt>
    <dgm:pt modelId="{70011FDF-D725-433C-8F3B-3B49888F7DE6}" type="pres">
      <dgm:prSet presAssocID="{EDEBECAC-0A40-4A0F-B85D-4A9C3CBD42D0}" presName="vert1" presStyleCnt="0"/>
      <dgm:spPr/>
    </dgm:pt>
    <dgm:pt modelId="{04860AA5-F404-4100-AF43-71C5B6B6D208}" type="pres">
      <dgm:prSet presAssocID="{1EA6DDAD-CE9F-46C8-9D1B-287D61CFFDAD}" presName="thickLine" presStyleLbl="alignNode1" presStyleIdx="2" presStyleCnt="3"/>
      <dgm:spPr/>
    </dgm:pt>
    <dgm:pt modelId="{3B3CCAD2-937D-4A1F-9203-AC83F5205731}" type="pres">
      <dgm:prSet presAssocID="{1EA6DDAD-CE9F-46C8-9D1B-287D61CFFDAD}" presName="horz1" presStyleCnt="0"/>
      <dgm:spPr/>
    </dgm:pt>
    <dgm:pt modelId="{BBFF101C-108C-4D8A-9B51-455736DCAABC}" type="pres">
      <dgm:prSet presAssocID="{1EA6DDAD-CE9F-46C8-9D1B-287D61CFFDAD}" presName="tx1" presStyleLbl="revTx" presStyleIdx="2" presStyleCnt="3"/>
      <dgm:spPr/>
    </dgm:pt>
    <dgm:pt modelId="{A05AE956-24CA-4956-AC96-BA6CDD0F9E64}" type="pres">
      <dgm:prSet presAssocID="{1EA6DDAD-CE9F-46C8-9D1B-287D61CFFDAD}" presName="vert1" presStyleCnt="0"/>
      <dgm:spPr/>
    </dgm:pt>
  </dgm:ptLst>
  <dgm:cxnLst>
    <dgm:cxn modelId="{BD723B00-FB9E-4FDD-9390-25CDEAFDE687}" type="presOf" srcId="{F89FC4B8-FC9A-4A42-9D8F-32D3EF145B23}" destId="{970B9B39-2F2B-4FF7-B253-FC928BCD3D23}" srcOrd="0" destOrd="0" presId="urn:microsoft.com/office/officeart/2008/layout/LinedList"/>
    <dgm:cxn modelId="{67C96373-99CF-41D7-89AB-A43178BCB7FE}" srcId="{FB80BA27-B1E2-40EC-A38F-8061A1E47E10}" destId="{EDEBECAC-0A40-4A0F-B85D-4A9C3CBD42D0}" srcOrd="1" destOrd="0" parTransId="{00B1F141-45BE-40BA-B8AA-C15DD735570C}" sibTransId="{C5CC0E18-E001-4582-A1FE-92DEEB416966}"/>
    <dgm:cxn modelId="{AF3863C8-F9F2-4C8F-B9B5-1975F1A93120}" srcId="{FB80BA27-B1E2-40EC-A38F-8061A1E47E10}" destId="{1EA6DDAD-CE9F-46C8-9D1B-287D61CFFDAD}" srcOrd="2" destOrd="0" parTransId="{48CD5D39-21E6-434B-B927-69C1F206201F}" sibTransId="{0B08C16B-9E6C-44F2-8635-BE214734CCC3}"/>
    <dgm:cxn modelId="{BCA660D4-1C6D-4699-8F81-8D14FEF3CE04}" srcId="{FB80BA27-B1E2-40EC-A38F-8061A1E47E10}" destId="{F89FC4B8-FC9A-4A42-9D8F-32D3EF145B23}" srcOrd="0" destOrd="0" parTransId="{67E5DCCF-5E81-4A48-862D-CD0BC5B80B7E}" sibTransId="{4C80C9DA-3228-42F0-AA25-1E15071BE4A9}"/>
    <dgm:cxn modelId="{DB2453E7-4E95-493F-AD9C-D8FB651A0153}" type="presOf" srcId="{FB80BA27-B1E2-40EC-A38F-8061A1E47E10}" destId="{95B9885E-0B14-4376-AB8A-538FC345CEF9}" srcOrd="0" destOrd="0" presId="urn:microsoft.com/office/officeart/2008/layout/LinedList"/>
    <dgm:cxn modelId="{F2D51DED-ED08-4D26-9713-F0E93777B2A8}" type="presOf" srcId="{EDEBECAC-0A40-4A0F-B85D-4A9C3CBD42D0}" destId="{CEA17ADB-F8EE-429D-87A9-3E9E99EEBEEE}" srcOrd="0" destOrd="0" presId="urn:microsoft.com/office/officeart/2008/layout/LinedList"/>
    <dgm:cxn modelId="{34447DF8-3C10-4E4A-A518-0A2032578A94}" type="presOf" srcId="{1EA6DDAD-CE9F-46C8-9D1B-287D61CFFDAD}" destId="{BBFF101C-108C-4D8A-9B51-455736DCAABC}" srcOrd="0" destOrd="0" presId="urn:microsoft.com/office/officeart/2008/layout/LinedList"/>
    <dgm:cxn modelId="{3C74FF1F-AD0B-43D9-A4EE-19459E5B3C76}" type="presParOf" srcId="{95B9885E-0B14-4376-AB8A-538FC345CEF9}" destId="{E5736D2C-470E-4F7D-8638-955DBD1F589E}" srcOrd="0" destOrd="0" presId="urn:microsoft.com/office/officeart/2008/layout/LinedList"/>
    <dgm:cxn modelId="{CD052109-58C8-470B-AD42-A19D624AAF43}" type="presParOf" srcId="{95B9885E-0B14-4376-AB8A-538FC345CEF9}" destId="{52CAE086-21A0-4D1A-A3DC-3160596040EB}" srcOrd="1" destOrd="0" presId="urn:microsoft.com/office/officeart/2008/layout/LinedList"/>
    <dgm:cxn modelId="{1ECED99E-F750-4BC7-A342-A142E25CE138}" type="presParOf" srcId="{52CAE086-21A0-4D1A-A3DC-3160596040EB}" destId="{970B9B39-2F2B-4FF7-B253-FC928BCD3D23}" srcOrd="0" destOrd="0" presId="urn:microsoft.com/office/officeart/2008/layout/LinedList"/>
    <dgm:cxn modelId="{883AB63E-1DC0-48E2-9A71-989A43BDA7BB}" type="presParOf" srcId="{52CAE086-21A0-4D1A-A3DC-3160596040EB}" destId="{605A2F93-E0F4-4AA8-8030-5E74CA2B1D8C}" srcOrd="1" destOrd="0" presId="urn:microsoft.com/office/officeart/2008/layout/LinedList"/>
    <dgm:cxn modelId="{6102C5C9-FC77-4D1A-8FF0-A8EF3278322B}" type="presParOf" srcId="{95B9885E-0B14-4376-AB8A-538FC345CEF9}" destId="{5FCA7BF2-4871-4884-BA6C-620A3D98E4C8}" srcOrd="2" destOrd="0" presId="urn:microsoft.com/office/officeart/2008/layout/LinedList"/>
    <dgm:cxn modelId="{C3B59470-052F-4360-903D-566EDCA50FEF}" type="presParOf" srcId="{95B9885E-0B14-4376-AB8A-538FC345CEF9}" destId="{51B8FDC0-A756-4E98-8A44-98212781EB41}" srcOrd="3" destOrd="0" presId="urn:microsoft.com/office/officeart/2008/layout/LinedList"/>
    <dgm:cxn modelId="{64922DA9-3047-44E7-8379-EC32ECD8887F}" type="presParOf" srcId="{51B8FDC0-A756-4E98-8A44-98212781EB41}" destId="{CEA17ADB-F8EE-429D-87A9-3E9E99EEBEEE}" srcOrd="0" destOrd="0" presId="urn:microsoft.com/office/officeart/2008/layout/LinedList"/>
    <dgm:cxn modelId="{59BB87D1-FAF5-4923-9EB3-8E91E789843F}" type="presParOf" srcId="{51B8FDC0-A756-4E98-8A44-98212781EB41}" destId="{70011FDF-D725-433C-8F3B-3B49888F7DE6}" srcOrd="1" destOrd="0" presId="urn:microsoft.com/office/officeart/2008/layout/LinedList"/>
    <dgm:cxn modelId="{3AE823D0-08F2-45C2-88A5-F4551A815883}" type="presParOf" srcId="{95B9885E-0B14-4376-AB8A-538FC345CEF9}" destId="{04860AA5-F404-4100-AF43-71C5B6B6D208}" srcOrd="4" destOrd="0" presId="urn:microsoft.com/office/officeart/2008/layout/LinedList"/>
    <dgm:cxn modelId="{11F954ED-C4B3-49ED-9DB6-8EDE1362A000}" type="presParOf" srcId="{95B9885E-0B14-4376-AB8A-538FC345CEF9}" destId="{3B3CCAD2-937D-4A1F-9203-AC83F5205731}" srcOrd="5" destOrd="0" presId="urn:microsoft.com/office/officeart/2008/layout/LinedList"/>
    <dgm:cxn modelId="{5AF8954E-8A1A-410D-B25D-332E7AAD1CE3}" type="presParOf" srcId="{3B3CCAD2-937D-4A1F-9203-AC83F5205731}" destId="{BBFF101C-108C-4D8A-9B51-455736DCAABC}" srcOrd="0" destOrd="0" presId="urn:microsoft.com/office/officeart/2008/layout/LinedList"/>
    <dgm:cxn modelId="{435BFCF8-97E8-4808-A404-4BF313616C8C}" type="presParOf" srcId="{3B3CCAD2-937D-4A1F-9203-AC83F5205731}" destId="{A05AE956-24CA-4956-AC96-BA6CDD0F9E6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F1148B4-0A85-4505-8F10-7145191C4247}" type="doc">
      <dgm:prSet loTypeId="urn:microsoft.com/office/officeart/2005/8/layout/process1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DO"/>
        </a:p>
      </dgm:t>
    </dgm:pt>
    <dgm:pt modelId="{F5FED3EA-E0A1-4057-B2E6-8987350E0691}">
      <dgm:prSet phldrT="[Texto]" custT="1"/>
      <dgm:spPr>
        <a:xfrm>
          <a:off x="17225" y="2348654"/>
          <a:ext cx="5148470" cy="4537089"/>
        </a:xfrm>
        <a:prstGeom prst="roundRect">
          <a:avLst>
            <a:gd name="adj" fmla="val 10000"/>
          </a:avLst>
        </a:prstGeom>
        <a:solidFill>
          <a:srgbClr val="072030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Font typeface="Arial" panose="020B0604020202020204" pitchFamily="34" charset="0"/>
            <a:buNone/>
          </a:pPr>
          <a:r>
            <a:rPr lang="es-DO" sz="2400" b="1" dirty="0">
              <a:solidFill>
                <a:srgbClr val="FFFFFF"/>
              </a:solidFill>
              <a:latin typeface="Arial"/>
              <a:ea typeface="+mn-ea"/>
              <a:cs typeface="+mn-cs"/>
            </a:rPr>
            <a:t>Evaluación continua</a:t>
          </a:r>
          <a:endParaRPr lang="es-DO" sz="2400" dirty="0">
            <a:solidFill>
              <a:srgbClr val="FFFFFF"/>
            </a:solidFill>
            <a:latin typeface="Arial"/>
            <a:ea typeface="+mn-ea"/>
            <a:cs typeface="+mn-cs"/>
          </a:endParaRPr>
        </a:p>
        <a:p>
          <a:pPr>
            <a:buFont typeface="Arial" panose="020B0604020202020204" pitchFamily="34" charset="0"/>
            <a:buNone/>
          </a:pPr>
          <a:r>
            <a:rPr lang="es-DO" sz="2000" dirty="0">
              <a:solidFill>
                <a:srgbClr val="FFFFFF"/>
              </a:solidFill>
              <a:latin typeface="Arial"/>
              <a:ea typeface="+mn-ea"/>
              <a:cs typeface="+mn-cs"/>
            </a:rPr>
            <a:t>Identificación temprana de señales de riesgo</a:t>
          </a:r>
        </a:p>
      </dgm:t>
    </dgm:pt>
    <dgm:pt modelId="{70A33337-67E8-42D2-A00B-D6EA6774CAE9}" type="parTrans" cxnId="{D72A1BE9-FB93-4587-8AE3-7DA4F5C073F8}">
      <dgm:prSet/>
      <dgm:spPr/>
      <dgm:t>
        <a:bodyPr/>
        <a:lstStyle/>
        <a:p>
          <a:endParaRPr lang="es-DO"/>
        </a:p>
      </dgm:t>
    </dgm:pt>
    <dgm:pt modelId="{0D62B1CB-C4A2-4CFD-B688-EC647EF013E8}" type="sibTrans" cxnId="{D72A1BE9-FB93-4587-8AE3-7DA4F5C073F8}">
      <dgm:prSet/>
      <dgm:spPr>
        <a:xfrm>
          <a:off x="5680543" y="3978789"/>
          <a:ext cx="1091475" cy="1276820"/>
        </a:xfrm>
        <a:prstGeom prst="rightArrow">
          <a:avLst>
            <a:gd name="adj1" fmla="val 60000"/>
            <a:gd name="adj2" fmla="val 50000"/>
          </a:avLst>
        </a:prstGeom>
        <a:solidFill>
          <a:srgbClr val="072030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es-DO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1DBF3B71-8B8C-4AA5-B7CA-3748B03E59E1}">
      <dgm:prSet phldrT="[Texto]" custT="1"/>
      <dgm:spPr>
        <a:xfrm>
          <a:off x="7225084" y="2348654"/>
          <a:ext cx="5148470" cy="4537089"/>
        </a:xfrm>
        <a:prstGeom prst="roundRect">
          <a:avLst>
            <a:gd name="adj" fmla="val 10000"/>
          </a:avLst>
        </a:prstGeom>
        <a:solidFill>
          <a:srgbClr val="072030">
            <a:hueOff val="-649545"/>
            <a:satOff val="6861"/>
            <a:lumOff val="9707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Font typeface="Arial" panose="020B0604020202020204" pitchFamily="34" charset="0"/>
            <a:buNone/>
          </a:pPr>
          <a:r>
            <a:rPr lang="es-DO" sz="2400" b="1" dirty="0">
              <a:solidFill>
                <a:srgbClr val="FFFFFF"/>
              </a:solidFill>
              <a:latin typeface="Arial"/>
              <a:ea typeface="+mn-ea"/>
              <a:cs typeface="+mn-cs"/>
            </a:rPr>
            <a:t>Señales de riesgo</a:t>
          </a:r>
          <a:endParaRPr lang="es-DO" sz="2400" dirty="0">
            <a:solidFill>
              <a:srgbClr val="FFFFFF"/>
            </a:solidFill>
            <a:latin typeface="Arial"/>
            <a:ea typeface="+mn-ea"/>
            <a:cs typeface="+mn-cs"/>
          </a:endParaRPr>
        </a:p>
        <a:p>
          <a:pPr>
            <a:buFont typeface="Arial" panose="020B0604020202020204" pitchFamily="34" charset="0"/>
            <a:buNone/>
          </a:pPr>
          <a:r>
            <a:rPr lang="es-DO" sz="2000" dirty="0">
              <a:solidFill>
                <a:srgbClr val="FFFFFF"/>
              </a:solidFill>
              <a:latin typeface="Arial"/>
              <a:ea typeface="+mn-ea"/>
              <a:cs typeface="+mn-cs"/>
            </a:rPr>
            <a:t>Morosidad y comportamiento de pago</a:t>
          </a:r>
        </a:p>
        <a:p>
          <a:pPr>
            <a:buFont typeface="Arial" panose="020B0604020202020204" pitchFamily="34" charset="0"/>
            <a:buNone/>
          </a:pPr>
          <a:r>
            <a:rPr lang="es-DO" sz="2000" dirty="0">
              <a:solidFill>
                <a:srgbClr val="FFFFFF"/>
              </a:solidFill>
              <a:latin typeface="Arial"/>
              <a:ea typeface="+mn-ea"/>
              <a:cs typeface="+mn-cs"/>
            </a:rPr>
            <a:t>Capacidad de pago</a:t>
          </a:r>
        </a:p>
        <a:p>
          <a:pPr>
            <a:buFont typeface="Arial" panose="020B0604020202020204" pitchFamily="34" charset="0"/>
            <a:buNone/>
          </a:pPr>
          <a:r>
            <a:rPr lang="es-DO" sz="2000" dirty="0">
              <a:solidFill>
                <a:srgbClr val="FFFFFF"/>
              </a:solidFill>
              <a:latin typeface="Arial"/>
              <a:ea typeface="+mn-ea"/>
              <a:cs typeface="+mn-cs"/>
            </a:rPr>
            <a:t>Entorno económico e información financiera</a:t>
          </a:r>
        </a:p>
      </dgm:t>
    </dgm:pt>
    <dgm:pt modelId="{68710D98-BC78-475D-B94C-B3F8FE3D9D7C}" type="parTrans" cxnId="{587CF8C8-15EB-4D32-BA89-A982BA95C7C9}">
      <dgm:prSet/>
      <dgm:spPr/>
      <dgm:t>
        <a:bodyPr/>
        <a:lstStyle/>
        <a:p>
          <a:endParaRPr lang="es-DO"/>
        </a:p>
      </dgm:t>
    </dgm:pt>
    <dgm:pt modelId="{C431431B-6144-4C1C-9187-CD84D7712252}" type="sibTrans" cxnId="{587CF8C8-15EB-4D32-BA89-A982BA95C7C9}">
      <dgm:prSet/>
      <dgm:spPr>
        <a:xfrm>
          <a:off x="12888402" y="3978789"/>
          <a:ext cx="1091475" cy="1276820"/>
        </a:xfrm>
        <a:prstGeom prst="rightArrow">
          <a:avLst>
            <a:gd name="adj1" fmla="val 60000"/>
            <a:gd name="adj2" fmla="val 50000"/>
          </a:avLst>
        </a:prstGeom>
        <a:solidFill>
          <a:srgbClr val="00B7C3"/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es-DO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0A481232-BB84-47A3-9E62-8B97ABE8F15B}">
      <dgm:prSet phldrT="[Texto]" custT="1"/>
      <dgm:spPr>
        <a:xfrm>
          <a:off x="14432943" y="2348654"/>
          <a:ext cx="5148470" cy="4537089"/>
        </a:xfrm>
        <a:prstGeom prst="roundRect">
          <a:avLst>
            <a:gd name="adj" fmla="val 10000"/>
          </a:avLst>
        </a:prstGeom>
        <a:solidFill>
          <a:srgbClr val="00B7C3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Font typeface="Arial" panose="020B0604020202020204" pitchFamily="34" charset="0"/>
            <a:buNone/>
          </a:pPr>
          <a:r>
            <a:rPr lang="es-DO" sz="2400" b="1" dirty="0">
              <a:solidFill>
                <a:srgbClr val="FFFFFF"/>
              </a:solidFill>
              <a:latin typeface="Arial"/>
              <a:ea typeface="+mn-ea"/>
              <a:cs typeface="+mn-cs"/>
            </a:rPr>
            <a:t>Pregunta contable clave</a:t>
          </a:r>
          <a:endParaRPr lang="es-DO" sz="2400" dirty="0">
            <a:solidFill>
              <a:srgbClr val="FFFFFF"/>
            </a:solidFill>
            <a:latin typeface="Arial"/>
            <a:ea typeface="+mn-ea"/>
            <a:cs typeface="+mn-cs"/>
          </a:endParaRPr>
        </a:p>
        <a:p>
          <a:pPr>
            <a:buFont typeface="Arial" panose="020B0604020202020204" pitchFamily="34" charset="0"/>
            <a:buNone/>
          </a:pPr>
          <a:r>
            <a:rPr lang="es-DO" sz="2000" b="1" dirty="0">
              <a:solidFill>
                <a:srgbClr val="FFFFFF"/>
              </a:solidFill>
              <a:latin typeface="Arial"/>
              <a:ea typeface="+mn-ea"/>
              <a:cs typeface="+mn-cs"/>
            </a:rPr>
            <a:t>¿El valor en libros es razonablemente recuperable?</a:t>
          </a:r>
        </a:p>
      </dgm:t>
    </dgm:pt>
    <dgm:pt modelId="{78CB6D6B-69D7-415F-8DB7-92CD0B32A74B}" type="parTrans" cxnId="{A616D755-5033-44CF-B02B-75074947FAA4}">
      <dgm:prSet/>
      <dgm:spPr/>
      <dgm:t>
        <a:bodyPr/>
        <a:lstStyle/>
        <a:p>
          <a:endParaRPr lang="es-DO"/>
        </a:p>
      </dgm:t>
    </dgm:pt>
    <dgm:pt modelId="{1830E4C4-84C3-429A-B26E-E534C820DF93}" type="sibTrans" cxnId="{A616D755-5033-44CF-B02B-75074947FAA4}">
      <dgm:prSet/>
      <dgm:spPr/>
      <dgm:t>
        <a:bodyPr/>
        <a:lstStyle/>
        <a:p>
          <a:endParaRPr lang="es-DO"/>
        </a:p>
      </dgm:t>
    </dgm:pt>
    <dgm:pt modelId="{9A23511E-8947-46C9-ABFE-614C1CBAC3FC}" type="pres">
      <dgm:prSet presAssocID="{0F1148B4-0A85-4505-8F10-7145191C4247}" presName="Name0" presStyleCnt="0">
        <dgm:presLayoutVars>
          <dgm:dir/>
          <dgm:resizeHandles val="exact"/>
        </dgm:presLayoutVars>
      </dgm:prSet>
      <dgm:spPr/>
    </dgm:pt>
    <dgm:pt modelId="{677FF5A0-E934-4914-94DD-5493303C4CBA}" type="pres">
      <dgm:prSet presAssocID="{F5FED3EA-E0A1-4057-B2E6-8987350E0691}" presName="node" presStyleLbl="node1" presStyleIdx="0" presStyleCnt="3">
        <dgm:presLayoutVars>
          <dgm:bulletEnabled val="1"/>
        </dgm:presLayoutVars>
      </dgm:prSet>
      <dgm:spPr/>
    </dgm:pt>
    <dgm:pt modelId="{6EA482FC-C9B8-4981-AEF5-34B9BCB4CD95}" type="pres">
      <dgm:prSet presAssocID="{0D62B1CB-C4A2-4CFD-B688-EC647EF013E8}" presName="sibTrans" presStyleLbl="sibTrans2D1" presStyleIdx="0" presStyleCnt="2"/>
      <dgm:spPr/>
    </dgm:pt>
    <dgm:pt modelId="{608473D2-0173-49CA-BD00-1667A20031E5}" type="pres">
      <dgm:prSet presAssocID="{0D62B1CB-C4A2-4CFD-B688-EC647EF013E8}" presName="connectorText" presStyleLbl="sibTrans2D1" presStyleIdx="0" presStyleCnt="2"/>
      <dgm:spPr/>
    </dgm:pt>
    <dgm:pt modelId="{F980936F-DD7E-4F2F-8313-AC0EB76D6B84}" type="pres">
      <dgm:prSet presAssocID="{1DBF3B71-8B8C-4AA5-B7CA-3748B03E59E1}" presName="node" presStyleLbl="node1" presStyleIdx="1" presStyleCnt="3">
        <dgm:presLayoutVars>
          <dgm:bulletEnabled val="1"/>
        </dgm:presLayoutVars>
      </dgm:prSet>
      <dgm:spPr/>
    </dgm:pt>
    <dgm:pt modelId="{F91FB54C-380C-438E-8AB5-D0F0CB87961F}" type="pres">
      <dgm:prSet presAssocID="{C431431B-6144-4C1C-9187-CD84D7712252}" presName="sibTrans" presStyleLbl="sibTrans2D1" presStyleIdx="1" presStyleCnt="2"/>
      <dgm:spPr/>
    </dgm:pt>
    <dgm:pt modelId="{30FDB11E-EE6C-43C9-B406-CB0E89DC5C3B}" type="pres">
      <dgm:prSet presAssocID="{C431431B-6144-4C1C-9187-CD84D7712252}" presName="connectorText" presStyleLbl="sibTrans2D1" presStyleIdx="1" presStyleCnt="2"/>
      <dgm:spPr/>
    </dgm:pt>
    <dgm:pt modelId="{39A09D1D-3141-47F0-926B-5CC42A080B0C}" type="pres">
      <dgm:prSet presAssocID="{0A481232-BB84-47A3-9E62-8B97ABE8F15B}" presName="node" presStyleLbl="node1" presStyleIdx="2" presStyleCnt="3">
        <dgm:presLayoutVars>
          <dgm:bulletEnabled val="1"/>
        </dgm:presLayoutVars>
      </dgm:prSet>
      <dgm:spPr/>
    </dgm:pt>
  </dgm:ptLst>
  <dgm:cxnLst>
    <dgm:cxn modelId="{7FEC3300-25C4-49AA-89B7-4ACEF8300830}" type="presOf" srcId="{0A481232-BB84-47A3-9E62-8B97ABE8F15B}" destId="{39A09D1D-3141-47F0-926B-5CC42A080B0C}" srcOrd="0" destOrd="0" presId="urn:microsoft.com/office/officeart/2005/8/layout/process1"/>
    <dgm:cxn modelId="{61510502-BB22-4A5B-B2E8-BCC9224F0B68}" type="presOf" srcId="{F5FED3EA-E0A1-4057-B2E6-8987350E0691}" destId="{677FF5A0-E934-4914-94DD-5493303C4CBA}" srcOrd="0" destOrd="0" presId="urn:microsoft.com/office/officeart/2005/8/layout/process1"/>
    <dgm:cxn modelId="{A616D755-5033-44CF-B02B-75074947FAA4}" srcId="{0F1148B4-0A85-4505-8F10-7145191C4247}" destId="{0A481232-BB84-47A3-9E62-8B97ABE8F15B}" srcOrd="2" destOrd="0" parTransId="{78CB6D6B-69D7-415F-8DB7-92CD0B32A74B}" sibTransId="{1830E4C4-84C3-429A-B26E-E534C820DF93}"/>
    <dgm:cxn modelId="{B9A85785-D3E3-4265-8054-E2AD7887F601}" type="presOf" srcId="{C431431B-6144-4C1C-9187-CD84D7712252}" destId="{30FDB11E-EE6C-43C9-B406-CB0E89DC5C3B}" srcOrd="1" destOrd="0" presId="urn:microsoft.com/office/officeart/2005/8/layout/process1"/>
    <dgm:cxn modelId="{2ED07089-2085-4DA4-BAE9-C9A18ADAEB72}" type="presOf" srcId="{0D62B1CB-C4A2-4CFD-B688-EC647EF013E8}" destId="{6EA482FC-C9B8-4981-AEF5-34B9BCB4CD95}" srcOrd="0" destOrd="0" presId="urn:microsoft.com/office/officeart/2005/8/layout/process1"/>
    <dgm:cxn modelId="{E07FC88C-D5BF-40D6-9B7C-5F79EF7F0DBC}" type="presOf" srcId="{C431431B-6144-4C1C-9187-CD84D7712252}" destId="{F91FB54C-380C-438E-8AB5-D0F0CB87961F}" srcOrd="0" destOrd="0" presId="urn:microsoft.com/office/officeart/2005/8/layout/process1"/>
    <dgm:cxn modelId="{0BA72CA3-F879-4601-B2FD-BD0E468976B4}" type="presOf" srcId="{0F1148B4-0A85-4505-8F10-7145191C4247}" destId="{9A23511E-8947-46C9-ABFE-614C1CBAC3FC}" srcOrd="0" destOrd="0" presId="urn:microsoft.com/office/officeart/2005/8/layout/process1"/>
    <dgm:cxn modelId="{51492AAC-F371-423C-9EE6-CBF8B134D299}" type="presOf" srcId="{0D62B1CB-C4A2-4CFD-B688-EC647EF013E8}" destId="{608473D2-0173-49CA-BD00-1667A20031E5}" srcOrd="1" destOrd="0" presId="urn:microsoft.com/office/officeart/2005/8/layout/process1"/>
    <dgm:cxn modelId="{587CF8C8-15EB-4D32-BA89-A982BA95C7C9}" srcId="{0F1148B4-0A85-4505-8F10-7145191C4247}" destId="{1DBF3B71-8B8C-4AA5-B7CA-3748B03E59E1}" srcOrd="1" destOrd="0" parTransId="{68710D98-BC78-475D-B94C-B3F8FE3D9D7C}" sibTransId="{C431431B-6144-4C1C-9187-CD84D7712252}"/>
    <dgm:cxn modelId="{187EF9D4-9B81-4976-AE0A-FFBA192A6E72}" type="presOf" srcId="{1DBF3B71-8B8C-4AA5-B7CA-3748B03E59E1}" destId="{F980936F-DD7E-4F2F-8313-AC0EB76D6B84}" srcOrd="0" destOrd="0" presId="urn:microsoft.com/office/officeart/2005/8/layout/process1"/>
    <dgm:cxn modelId="{D72A1BE9-FB93-4587-8AE3-7DA4F5C073F8}" srcId="{0F1148B4-0A85-4505-8F10-7145191C4247}" destId="{F5FED3EA-E0A1-4057-B2E6-8987350E0691}" srcOrd="0" destOrd="0" parTransId="{70A33337-67E8-42D2-A00B-D6EA6774CAE9}" sibTransId="{0D62B1CB-C4A2-4CFD-B688-EC647EF013E8}"/>
    <dgm:cxn modelId="{27DB9A10-475B-4D08-BF44-DEF6239D46D5}" type="presParOf" srcId="{9A23511E-8947-46C9-ABFE-614C1CBAC3FC}" destId="{677FF5A0-E934-4914-94DD-5493303C4CBA}" srcOrd="0" destOrd="0" presId="urn:microsoft.com/office/officeart/2005/8/layout/process1"/>
    <dgm:cxn modelId="{D68B64B3-EB93-4664-A0B1-EB3250D5BC73}" type="presParOf" srcId="{9A23511E-8947-46C9-ABFE-614C1CBAC3FC}" destId="{6EA482FC-C9B8-4981-AEF5-34B9BCB4CD95}" srcOrd="1" destOrd="0" presId="urn:microsoft.com/office/officeart/2005/8/layout/process1"/>
    <dgm:cxn modelId="{65D4E021-9D34-4500-B37E-E68236E86B87}" type="presParOf" srcId="{6EA482FC-C9B8-4981-AEF5-34B9BCB4CD95}" destId="{608473D2-0173-49CA-BD00-1667A20031E5}" srcOrd="0" destOrd="0" presId="urn:microsoft.com/office/officeart/2005/8/layout/process1"/>
    <dgm:cxn modelId="{A647CDF3-37C8-48F6-8792-0E5BACCB6B1D}" type="presParOf" srcId="{9A23511E-8947-46C9-ABFE-614C1CBAC3FC}" destId="{F980936F-DD7E-4F2F-8313-AC0EB76D6B84}" srcOrd="2" destOrd="0" presId="urn:microsoft.com/office/officeart/2005/8/layout/process1"/>
    <dgm:cxn modelId="{B33F74A2-3DA2-4052-B70E-621E75571F30}" type="presParOf" srcId="{9A23511E-8947-46C9-ABFE-614C1CBAC3FC}" destId="{F91FB54C-380C-438E-8AB5-D0F0CB87961F}" srcOrd="3" destOrd="0" presId="urn:microsoft.com/office/officeart/2005/8/layout/process1"/>
    <dgm:cxn modelId="{591F631C-F791-4381-B2CF-653D655F8BB9}" type="presParOf" srcId="{F91FB54C-380C-438E-8AB5-D0F0CB87961F}" destId="{30FDB11E-EE6C-43C9-B406-CB0E89DC5C3B}" srcOrd="0" destOrd="0" presId="urn:microsoft.com/office/officeart/2005/8/layout/process1"/>
    <dgm:cxn modelId="{1F79853E-5ED1-4A72-B6E7-DBDB71341E30}" type="presParOf" srcId="{9A23511E-8947-46C9-ABFE-614C1CBAC3FC}" destId="{39A09D1D-3141-47F0-926B-5CC42A080B0C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F665F68-187F-45F0-BBBA-B22FF08721DC}" type="doc">
      <dgm:prSet loTypeId="urn:microsoft.com/office/officeart/2005/8/layout/hierarchy6" loCatId="hierarchy" qsTypeId="urn:microsoft.com/office/officeart/2005/8/quickstyle/simple5" qsCatId="simple" csTypeId="urn:microsoft.com/office/officeart/2005/8/colors/accent1_3" csCatId="accent1" phldr="1"/>
      <dgm:spPr/>
      <dgm:t>
        <a:bodyPr/>
        <a:lstStyle/>
        <a:p>
          <a:endParaRPr lang="es-DO"/>
        </a:p>
      </dgm:t>
    </dgm:pt>
    <dgm:pt modelId="{6F369664-B587-42F5-87EE-579608473E21}">
      <dgm:prSet phldrT="[Texto]" phldr="0"/>
      <dgm:spPr/>
      <dgm:t>
        <a:bodyPr/>
        <a:lstStyle/>
        <a:p>
          <a:r>
            <a:rPr lang="es-DO" dirty="0"/>
            <a:t>Tipo de Crédito</a:t>
          </a:r>
        </a:p>
      </dgm:t>
    </dgm:pt>
    <dgm:pt modelId="{A8DAC9D6-BA96-46B2-BA54-650B593EE27D}" type="parTrans" cxnId="{C4474EA5-ACB7-4CFA-A603-E771D6E3BDF3}">
      <dgm:prSet/>
      <dgm:spPr/>
      <dgm:t>
        <a:bodyPr/>
        <a:lstStyle/>
        <a:p>
          <a:endParaRPr lang="es-DO"/>
        </a:p>
      </dgm:t>
    </dgm:pt>
    <dgm:pt modelId="{A8BB51DC-6B1A-4A37-A578-51722D35F7C2}" type="sibTrans" cxnId="{C4474EA5-ACB7-4CFA-A603-E771D6E3BDF3}">
      <dgm:prSet/>
      <dgm:spPr/>
      <dgm:t>
        <a:bodyPr/>
        <a:lstStyle/>
        <a:p>
          <a:endParaRPr lang="es-DO"/>
        </a:p>
      </dgm:t>
    </dgm:pt>
    <dgm:pt modelId="{38070C6A-60AA-4E38-8C96-D1EBF0FE73BC}">
      <dgm:prSet phldrT="[Texto]" phldr="0"/>
      <dgm:spPr/>
      <dgm:t>
        <a:bodyPr/>
        <a:lstStyle/>
        <a:p>
          <a:r>
            <a:rPr lang="es-DO" dirty="0"/>
            <a:t>Comercial</a:t>
          </a:r>
        </a:p>
      </dgm:t>
    </dgm:pt>
    <dgm:pt modelId="{FB53927E-8A02-411B-9D5A-6603DC0F7C2C}" type="parTrans" cxnId="{AB721351-8EC0-4137-A66A-0965D472BDC2}">
      <dgm:prSet/>
      <dgm:spPr/>
      <dgm:t>
        <a:bodyPr/>
        <a:lstStyle/>
        <a:p>
          <a:endParaRPr lang="es-DO"/>
        </a:p>
      </dgm:t>
    </dgm:pt>
    <dgm:pt modelId="{28F98C7E-0DC3-4835-9DF7-B0C9A66FAB1B}" type="sibTrans" cxnId="{AB721351-8EC0-4137-A66A-0965D472BDC2}">
      <dgm:prSet/>
      <dgm:spPr/>
      <dgm:t>
        <a:bodyPr/>
        <a:lstStyle/>
        <a:p>
          <a:endParaRPr lang="es-DO"/>
        </a:p>
      </dgm:t>
    </dgm:pt>
    <dgm:pt modelId="{465E5B57-42E2-474C-AED8-CAFF0707F584}">
      <dgm:prSet phldrT="[Texto]" phldr="0"/>
      <dgm:spPr/>
      <dgm:t>
        <a:bodyPr/>
        <a:lstStyle/>
        <a:p>
          <a:r>
            <a:rPr lang="es-DO" dirty="0"/>
            <a:t>Menores</a:t>
          </a:r>
        </a:p>
      </dgm:t>
    </dgm:pt>
    <dgm:pt modelId="{682B2F05-1C22-45D6-A284-2435D6715448}" type="parTrans" cxnId="{23A4F0E6-6ADC-4320-823A-408B443C0542}">
      <dgm:prSet/>
      <dgm:spPr/>
      <dgm:t>
        <a:bodyPr/>
        <a:lstStyle/>
        <a:p>
          <a:endParaRPr lang="es-DO"/>
        </a:p>
      </dgm:t>
    </dgm:pt>
    <dgm:pt modelId="{6196F45D-EF92-45AB-AACD-124DA5F0C32A}" type="sibTrans" cxnId="{23A4F0E6-6ADC-4320-823A-408B443C0542}">
      <dgm:prSet/>
      <dgm:spPr/>
      <dgm:t>
        <a:bodyPr/>
        <a:lstStyle/>
        <a:p>
          <a:endParaRPr lang="es-DO"/>
        </a:p>
      </dgm:t>
    </dgm:pt>
    <dgm:pt modelId="{1368278F-1D51-4353-A4B2-0EEC70D5953C}">
      <dgm:prSet phldrT="[Texto]" phldr="0"/>
      <dgm:spPr/>
      <dgm:t>
        <a:bodyPr/>
        <a:lstStyle/>
        <a:p>
          <a:r>
            <a:rPr lang="es-DO" dirty="0"/>
            <a:t>Medianos</a:t>
          </a:r>
        </a:p>
      </dgm:t>
    </dgm:pt>
    <dgm:pt modelId="{4B366262-973B-4F4D-B456-EE89F4E0FF26}" type="parTrans" cxnId="{5094C2F0-3DB2-4F4B-869E-992C225DD900}">
      <dgm:prSet/>
      <dgm:spPr/>
      <dgm:t>
        <a:bodyPr/>
        <a:lstStyle/>
        <a:p>
          <a:endParaRPr lang="es-DO"/>
        </a:p>
      </dgm:t>
    </dgm:pt>
    <dgm:pt modelId="{1F4EA745-99EA-499D-8127-9AAB4CE11EBD}" type="sibTrans" cxnId="{5094C2F0-3DB2-4F4B-869E-992C225DD900}">
      <dgm:prSet/>
      <dgm:spPr/>
      <dgm:t>
        <a:bodyPr/>
        <a:lstStyle/>
        <a:p>
          <a:endParaRPr lang="es-DO"/>
        </a:p>
      </dgm:t>
    </dgm:pt>
    <dgm:pt modelId="{E5256433-1381-4B9F-A92E-00A1FBDCD5B6}">
      <dgm:prSet phldrT="[Texto]" phldr="0"/>
      <dgm:spPr/>
      <dgm:t>
        <a:bodyPr/>
        <a:lstStyle/>
        <a:p>
          <a:r>
            <a:rPr lang="es-DO" dirty="0"/>
            <a:t>Consumo</a:t>
          </a:r>
        </a:p>
      </dgm:t>
    </dgm:pt>
    <dgm:pt modelId="{D37AF67B-35B5-42FC-B826-3CE27771E9B9}" type="parTrans" cxnId="{B8BDF072-AC8E-4809-BE76-EF1ED9D0C31C}">
      <dgm:prSet/>
      <dgm:spPr/>
      <dgm:t>
        <a:bodyPr/>
        <a:lstStyle/>
        <a:p>
          <a:endParaRPr lang="es-DO"/>
        </a:p>
      </dgm:t>
    </dgm:pt>
    <dgm:pt modelId="{9D65AF5A-23D9-41DF-AFC9-F247921FC818}" type="sibTrans" cxnId="{B8BDF072-AC8E-4809-BE76-EF1ED9D0C31C}">
      <dgm:prSet/>
      <dgm:spPr/>
      <dgm:t>
        <a:bodyPr/>
        <a:lstStyle/>
        <a:p>
          <a:endParaRPr lang="es-DO"/>
        </a:p>
      </dgm:t>
    </dgm:pt>
    <dgm:pt modelId="{A2697EF0-C012-4DC1-B322-D2E86CEE6C7D}">
      <dgm:prSet phldrT="[Texto]" phldr="0"/>
      <dgm:spPr/>
      <dgm:t>
        <a:bodyPr/>
        <a:lstStyle/>
        <a:p>
          <a:r>
            <a:rPr lang="es-DO"/>
            <a:t>Hipotecario</a:t>
          </a:r>
        </a:p>
      </dgm:t>
    </dgm:pt>
    <dgm:pt modelId="{C4D40331-DEBC-495E-9733-AB03BD190DAC}" type="parTrans" cxnId="{A89696C9-3CFA-422B-B6A2-BAECE01C080E}">
      <dgm:prSet/>
      <dgm:spPr/>
      <dgm:t>
        <a:bodyPr/>
        <a:lstStyle/>
        <a:p>
          <a:endParaRPr lang="es-DO"/>
        </a:p>
      </dgm:t>
    </dgm:pt>
    <dgm:pt modelId="{5BD58D91-043E-4A7F-A545-DF0B505D4782}" type="sibTrans" cxnId="{A89696C9-3CFA-422B-B6A2-BAECE01C080E}">
      <dgm:prSet/>
      <dgm:spPr/>
      <dgm:t>
        <a:bodyPr/>
        <a:lstStyle/>
        <a:p>
          <a:endParaRPr lang="es-DO"/>
        </a:p>
      </dgm:t>
    </dgm:pt>
    <dgm:pt modelId="{4B930394-B09E-4254-A7EA-F674E956B1DC}">
      <dgm:prSet phldrT="[Texto]" phldr="0"/>
      <dgm:spPr/>
      <dgm:t>
        <a:bodyPr/>
        <a:lstStyle/>
        <a:p>
          <a:r>
            <a:rPr lang="es-DO" dirty="0"/>
            <a:t>Mayores deudores</a:t>
          </a:r>
        </a:p>
      </dgm:t>
    </dgm:pt>
    <dgm:pt modelId="{5C39CF85-5FA9-43F1-9C0C-2BC7743E674B}" type="parTrans" cxnId="{C3771D88-1A7A-4B74-93F6-D531E190CB28}">
      <dgm:prSet/>
      <dgm:spPr/>
      <dgm:t>
        <a:bodyPr/>
        <a:lstStyle/>
        <a:p>
          <a:endParaRPr lang="es-DO"/>
        </a:p>
      </dgm:t>
    </dgm:pt>
    <dgm:pt modelId="{A2D637E1-6F3F-4D1B-AEDD-F0E8ABF24331}" type="sibTrans" cxnId="{C3771D88-1A7A-4B74-93F6-D531E190CB28}">
      <dgm:prSet/>
      <dgm:spPr/>
      <dgm:t>
        <a:bodyPr/>
        <a:lstStyle/>
        <a:p>
          <a:endParaRPr lang="es-DO"/>
        </a:p>
      </dgm:t>
    </dgm:pt>
    <dgm:pt modelId="{F036FCB3-3976-4A8B-8B41-1B61F4827298}" type="pres">
      <dgm:prSet presAssocID="{EF665F68-187F-45F0-BBBA-B22FF08721DC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341BC304-BB88-4FB2-A0ED-67A3A484DFAA}" type="pres">
      <dgm:prSet presAssocID="{EF665F68-187F-45F0-BBBA-B22FF08721DC}" presName="hierFlow" presStyleCnt="0"/>
      <dgm:spPr/>
    </dgm:pt>
    <dgm:pt modelId="{5AB7B366-4CAE-45EB-ACFE-DFB567B36F5D}" type="pres">
      <dgm:prSet presAssocID="{EF665F68-187F-45F0-BBBA-B22FF08721DC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57304ED-67A1-414E-8AD0-43AAF792CF9A}" type="pres">
      <dgm:prSet presAssocID="{6F369664-B587-42F5-87EE-579608473E21}" presName="Name14" presStyleCnt="0"/>
      <dgm:spPr/>
    </dgm:pt>
    <dgm:pt modelId="{ED5BAF5C-CB6A-4BA8-8D34-7E821E98C959}" type="pres">
      <dgm:prSet presAssocID="{6F369664-B587-42F5-87EE-579608473E21}" presName="level1Shape" presStyleLbl="node0" presStyleIdx="0" presStyleCnt="1">
        <dgm:presLayoutVars>
          <dgm:chPref val="3"/>
        </dgm:presLayoutVars>
      </dgm:prSet>
      <dgm:spPr/>
    </dgm:pt>
    <dgm:pt modelId="{B5BF674B-FEE3-4283-B76C-8AB989D9CB24}" type="pres">
      <dgm:prSet presAssocID="{6F369664-B587-42F5-87EE-579608473E21}" presName="hierChild2" presStyleCnt="0"/>
      <dgm:spPr/>
    </dgm:pt>
    <dgm:pt modelId="{5CB23CF1-4D8F-49F9-9D1A-4E7B9E0852F0}" type="pres">
      <dgm:prSet presAssocID="{FB53927E-8A02-411B-9D5A-6603DC0F7C2C}" presName="Name19" presStyleLbl="parChTrans1D2" presStyleIdx="0" presStyleCnt="3"/>
      <dgm:spPr/>
    </dgm:pt>
    <dgm:pt modelId="{74715D45-9E1F-41D4-905B-1CFB720ED8B2}" type="pres">
      <dgm:prSet presAssocID="{38070C6A-60AA-4E38-8C96-D1EBF0FE73BC}" presName="Name21" presStyleCnt="0"/>
      <dgm:spPr/>
    </dgm:pt>
    <dgm:pt modelId="{E65FDC17-EAB2-41BD-B265-74BD6761F959}" type="pres">
      <dgm:prSet presAssocID="{38070C6A-60AA-4E38-8C96-D1EBF0FE73BC}" presName="level2Shape" presStyleLbl="node2" presStyleIdx="0" presStyleCnt="3"/>
      <dgm:spPr/>
    </dgm:pt>
    <dgm:pt modelId="{729A06DF-D141-4671-92BE-646E80A31BA4}" type="pres">
      <dgm:prSet presAssocID="{38070C6A-60AA-4E38-8C96-D1EBF0FE73BC}" presName="hierChild3" presStyleCnt="0"/>
      <dgm:spPr/>
    </dgm:pt>
    <dgm:pt modelId="{0B1C1528-EC4C-47DF-A09F-91BEB4EC3D90}" type="pres">
      <dgm:prSet presAssocID="{682B2F05-1C22-45D6-A284-2435D6715448}" presName="Name19" presStyleLbl="parChTrans1D3" presStyleIdx="0" presStyleCnt="3"/>
      <dgm:spPr/>
    </dgm:pt>
    <dgm:pt modelId="{3A5F9D56-95CC-427E-AB24-C95D9B79A0B8}" type="pres">
      <dgm:prSet presAssocID="{465E5B57-42E2-474C-AED8-CAFF0707F584}" presName="Name21" presStyleCnt="0"/>
      <dgm:spPr/>
    </dgm:pt>
    <dgm:pt modelId="{07BEBDB6-8539-41ED-8186-AE44AFA5ED6A}" type="pres">
      <dgm:prSet presAssocID="{465E5B57-42E2-474C-AED8-CAFF0707F584}" presName="level2Shape" presStyleLbl="node3" presStyleIdx="0" presStyleCnt="3"/>
      <dgm:spPr/>
    </dgm:pt>
    <dgm:pt modelId="{49088C98-EE38-4386-A069-B572A24F2521}" type="pres">
      <dgm:prSet presAssocID="{465E5B57-42E2-474C-AED8-CAFF0707F584}" presName="hierChild3" presStyleCnt="0"/>
      <dgm:spPr/>
    </dgm:pt>
    <dgm:pt modelId="{D3C9200B-EA6E-4E55-B313-8F374589EF3F}" type="pres">
      <dgm:prSet presAssocID="{4B366262-973B-4F4D-B456-EE89F4E0FF26}" presName="Name19" presStyleLbl="parChTrans1D3" presStyleIdx="1" presStyleCnt="3"/>
      <dgm:spPr/>
    </dgm:pt>
    <dgm:pt modelId="{BDE00B5F-E6BD-4438-9301-07AB8FD05DB3}" type="pres">
      <dgm:prSet presAssocID="{1368278F-1D51-4353-A4B2-0EEC70D5953C}" presName="Name21" presStyleCnt="0"/>
      <dgm:spPr/>
    </dgm:pt>
    <dgm:pt modelId="{1BA268F8-DB9F-428E-87B0-FC6AD38FE5CC}" type="pres">
      <dgm:prSet presAssocID="{1368278F-1D51-4353-A4B2-0EEC70D5953C}" presName="level2Shape" presStyleLbl="node3" presStyleIdx="1" presStyleCnt="3"/>
      <dgm:spPr/>
    </dgm:pt>
    <dgm:pt modelId="{0D6E5E88-EC09-4567-946C-7BB66476D97D}" type="pres">
      <dgm:prSet presAssocID="{1368278F-1D51-4353-A4B2-0EEC70D5953C}" presName="hierChild3" presStyleCnt="0"/>
      <dgm:spPr/>
    </dgm:pt>
    <dgm:pt modelId="{6538F464-FDF8-42DC-8E74-8902D1B22C8A}" type="pres">
      <dgm:prSet presAssocID="{5C39CF85-5FA9-43F1-9C0C-2BC7743E674B}" presName="Name19" presStyleLbl="parChTrans1D3" presStyleIdx="2" presStyleCnt="3"/>
      <dgm:spPr/>
    </dgm:pt>
    <dgm:pt modelId="{362C8793-C6DA-4D1B-AEB5-3649A6F6799E}" type="pres">
      <dgm:prSet presAssocID="{4B930394-B09E-4254-A7EA-F674E956B1DC}" presName="Name21" presStyleCnt="0"/>
      <dgm:spPr/>
    </dgm:pt>
    <dgm:pt modelId="{49789869-FEE8-4870-B4A9-472A09D70FF3}" type="pres">
      <dgm:prSet presAssocID="{4B930394-B09E-4254-A7EA-F674E956B1DC}" presName="level2Shape" presStyleLbl="node3" presStyleIdx="2" presStyleCnt="3"/>
      <dgm:spPr/>
    </dgm:pt>
    <dgm:pt modelId="{53ADB89F-21BE-4CAF-8CD5-64FF60B28792}" type="pres">
      <dgm:prSet presAssocID="{4B930394-B09E-4254-A7EA-F674E956B1DC}" presName="hierChild3" presStyleCnt="0"/>
      <dgm:spPr/>
    </dgm:pt>
    <dgm:pt modelId="{B18FCC95-5BC6-4619-B6D8-E77B7D3DEB45}" type="pres">
      <dgm:prSet presAssocID="{D37AF67B-35B5-42FC-B826-3CE27771E9B9}" presName="Name19" presStyleLbl="parChTrans1D2" presStyleIdx="1" presStyleCnt="3"/>
      <dgm:spPr/>
    </dgm:pt>
    <dgm:pt modelId="{6163FEE4-527C-4E25-ADBE-AEC2AF9347CE}" type="pres">
      <dgm:prSet presAssocID="{E5256433-1381-4B9F-A92E-00A1FBDCD5B6}" presName="Name21" presStyleCnt="0"/>
      <dgm:spPr/>
    </dgm:pt>
    <dgm:pt modelId="{00B4D0B2-0E13-4158-B373-7013C4162FE4}" type="pres">
      <dgm:prSet presAssocID="{E5256433-1381-4B9F-A92E-00A1FBDCD5B6}" presName="level2Shape" presStyleLbl="node2" presStyleIdx="1" presStyleCnt="3"/>
      <dgm:spPr/>
    </dgm:pt>
    <dgm:pt modelId="{788427A4-8EB7-49AD-A86B-AE6740C81257}" type="pres">
      <dgm:prSet presAssocID="{E5256433-1381-4B9F-A92E-00A1FBDCD5B6}" presName="hierChild3" presStyleCnt="0"/>
      <dgm:spPr/>
    </dgm:pt>
    <dgm:pt modelId="{867995C9-0DDB-478C-8DCD-AC1FEB1B5E9A}" type="pres">
      <dgm:prSet presAssocID="{C4D40331-DEBC-495E-9733-AB03BD190DAC}" presName="Name19" presStyleLbl="parChTrans1D2" presStyleIdx="2" presStyleCnt="3"/>
      <dgm:spPr/>
    </dgm:pt>
    <dgm:pt modelId="{2C32219F-9652-4066-BCBA-F9A3920EEC1D}" type="pres">
      <dgm:prSet presAssocID="{A2697EF0-C012-4DC1-B322-D2E86CEE6C7D}" presName="Name21" presStyleCnt="0"/>
      <dgm:spPr/>
    </dgm:pt>
    <dgm:pt modelId="{1ACD302B-BAC7-443F-823B-733F97426B02}" type="pres">
      <dgm:prSet presAssocID="{A2697EF0-C012-4DC1-B322-D2E86CEE6C7D}" presName="level2Shape" presStyleLbl="node2" presStyleIdx="2" presStyleCnt="3"/>
      <dgm:spPr/>
    </dgm:pt>
    <dgm:pt modelId="{A0311721-A2FE-4A0D-8B12-E4A18BEE9794}" type="pres">
      <dgm:prSet presAssocID="{A2697EF0-C012-4DC1-B322-D2E86CEE6C7D}" presName="hierChild3" presStyleCnt="0"/>
      <dgm:spPr/>
    </dgm:pt>
    <dgm:pt modelId="{5931A5A2-607A-47B2-801F-78E2B312ABC7}" type="pres">
      <dgm:prSet presAssocID="{EF665F68-187F-45F0-BBBA-B22FF08721DC}" presName="bgShapesFlow" presStyleCnt="0"/>
      <dgm:spPr/>
    </dgm:pt>
  </dgm:ptLst>
  <dgm:cxnLst>
    <dgm:cxn modelId="{B2363C01-BD20-46CF-8FF4-FFD872E253D0}" type="presOf" srcId="{D37AF67B-35B5-42FC-B826-3CE27771E9B9}" destId="{B18FCC95-5BC6-4619-B6D8-E77B7D3DEB45}" srcOrd="0" destOrd="0" presId="urn:microsoft.com/office/officeart/2005/8/layout/hierarchy6"/>
    <dgm:cxn modelId="{E3D6C608-0CE5-4BE9-92BE-03D986C4259A}" type="presOf" srcId="{FB53927E-8A02-411B-9D5A-6603DC0F7C2C}" destId="{5CB23CF1-4D8F-49F9-9D1A-4E7B9E0852F0}" srcOrd="0" destOrd="0" presId="urn:microsoft.com/office/officeart/2005/8/layout/hierarchy6"/>
    <dgm:cxn modelId="{962FCE21-8575-4303-B1F5-5AB39AF20EB0}" type="presOf" srcId="{C4D40331-DEBC-495E-9733-AB03BD190DAC}" destId="{867995C9-0DDB-478C-8DCD-AC1FEB1B5E9A}" srcOrd="0" destOrd="0" presId="urn:microsoft.com/office/officeart/2005/8/layout/hierarchy6"/>
    <dgm:cxn modelId="{F327532C-36A0-494A-BD4D-A44A94C922C9}" type="presOf" srcId="{4B930394-B09E-4254-A7EA-F674E956B1DC}" destId="{49789869-FEE8-4870-B4A9-472A09D70FF3}" srcOrd="0" destOrd="0" presId="urn:microsoft.com/office/officeart/2005/8/layout/hierarchy6"/>
    <dgm:cxn modelId="{8D407D3E-0851-4923-A812-46B2334E72B6}" type="presOf" srcId="{5C39CF85-5FA9-43F1-9C0C-2BC7743E674B}" destId="{6538F464-FDF8-42DC-8E74-8902D1B22C8A}" srcOrd="0" destOrd="0" presId="urn:microsoft.com/office/officeart/2005/8/layout/hierarchy6"/>
    <dgm:cxn modelId="{15C4A55F-2DAA-44F9-A32D-A4E86B920333}" type="presOf" srcId="{A2697EF0-C012-4DC1-B322-D2E86CEE6C7D}" destId="{1ACD302B-BAC7-443F-823B-733F97426B02}" srcOrd="0" destOrd="0" presId="urn:microsoft.com/office/officeart/2005/8/layout/hierarchy6"/>
    <dgm:cxn modelId="{F0E4F968-27A5-40E2-984E-CC919F4A9B16}" type="presOf" srcId="{682B2F05-1C22-45D6-A284-2435D6715448}" destId="{0B1C1528-EC4C-47DF-A09F-91BEB4EC3D90}" srcOrd="0" destOrd="0" presId="urn:microsoft.com/office/officeart/2005/8/layout/hierarchy6"/>
    <dgm:cxn modelId="{26B45E4A-2AF9-4E60-BEDC-93F9B1475691}" type="presOf" srcId="{4B366262-973B-4F4D-B456-EE89F4E0FF26}" destId="{D3C9200B-EA6E-4E55-B313-8F374589EF3F}" srcOrd="0" destOrd="0" presId="urn:microsoft.com/office/officeart/2005/8/layout/hierarchy6"/>
    <dgm:cxn modelId="{AB721351-8EC0-4137-A66A-0965D472BDC2}" srcId="{6F369664-B587-42F5-87EE-579608473E21}" destId="{38070C6A-60AA-4E38-8C96-D1EBF0FE73BC}" srcOrd="0" destOrd="0" parTransId="{FB53927E-8A02-411B-9D5A-6603DC0F7C2C}" sibTransId="{28F98C7E-0DC3-4835-9DF7-B0C9A66FAB1B}"/>
    <dgm:cxn modelId="{B8BDF072-AC8E-4809-BE76-EF1ED9D0C31C}" srcId="{6F369664-B587-42F5-87EE-579608473E21}" destId="{E5256433-1381-4B9F-A92E-00A1FBDCD5B6}" srcOrd="1" destOrd="0" parTransId="{D37AF67B-35B5-42FC-B826-3CE27771E9B9}" sibTransId="{9D65AF5A-23D9-41DF-AFC9-F247921FC818}"/>
    <dgm:cxn modelId="{9557727A-09BA-4DD0-8AE4-685F2A3C8594}" type="presOf" srcId="{465E5B57-42E2-474C-AED8-CAFF0707F584}" destId="{07BEBDB6-8539-41ED-8186-AE44AFA5ED6A}" srcOrd="0" destOrd="0" presId="urn:microsoft.com/office/officeart/2005/8/layout/hierarchy6"/>
    <dgm:cxn modelId="{8A26527F-DAD7-4099-9F30-F1BA7F71C8A0}" type="presOf" srcId="{6F369664-B587-42F5-87EE-579608473E21}" destId="{ED5BAF5C-CB6A-4BA8-8D34-7E821E98C959}" srcOrd="0" destOrd="0" presId="urn:microsoft.com/office/officeart/2005/8/layout/hierarchy6"/>
    <dgm:cxn modelId="{E9EECC80-FAAE-42AD-8833-EFEFB7E28A76}" type="presOf" srcId="{EF665F68-187F-45F0-BBBA-B22FF08721DC}" destId="{F036FCB3-3976-4A8B-8B41-1B61F4827298}" srcOrd="0" destOrd="0" presId="urn:microsoft.com/office/officeart/2005/8/layout/hierarchy6"/>
    <dgm:cxn modelId="{C3771D88-1A7A-4B74-93F6-D531E190CB28}" srcId="{38070C6A-60AA-4E38-8C96-D1EBF0FE73BC}" destId="{4B930394-B09E-4254-A7EA-F674E956B1DC}" srcOrd="2" destOrd="0" parTransId="{5C39CF85-5FA9-43F1-9C0C-2BC7743E674B}" sibTransId="{A2D637E1-6F3F-4D1B-AEDD-F0E8ABF24331}"/>
    <dgm:cxn modelId="{C08F41A1-5292-4DBC-B7F4-96D8789B4F8A}" type="presOf" srcId="{38070C6A-60AA-4E38-8C96-D1EBF0FE73BC}" destId="{E65FDC17-EAB2-41BD-B265-74BD6761F959}" srcOrd="0" destOrd="0" presId="urn:microsoft.com/office/officeart/2005/8/layout/hierarchy6"/>
    <dgm:cxn modelId="{C4474EA5-ACB7-4CFA-A603-E771D6E3BDF3}" srcId="{EF665F68-187F-45F0-BBBA-B22FF08721DC}" destId="{6F369664-B587-42F5-87EE-579608473E21}" srcOrd="0" destOrd="0" parTransId="{A8DAC9D6-BA96-46B2-BA54-650B593EE27D}" sibTransId="{A8BB51DC-6B1A-4A37-A578-51722D35F7C2}"/>
    <dgm:cxn modelId="{A89696C9-3CFA-422B-B6A2-BAECE01C080E}" srcId="{6F369664-B587-42F5-87EE-579608473E21}" destId="{A2697EF0-C012-4DC1-B322-D2E86CEE6C7D}" srcOrd="2" destOrd="0" parTransId="{C4D40331-DEBC-495E-9733-AB03BD190DAC}" sibTransId="{5BD58D91-043E-4A7F-A545-DF0B505D4782}"/>
    <dgm:cxn modelId="{45E593D8-26F4-49FA-BADE-7A0251804803}" type="presOf" srcId="{E5256433-1381-4B9F-A92E-00A1FBDCD5B6}" destId="{00B4D0B2-0E13-4158-B373-7013C4162FE4}" srcOrd="0" destOrd="0" presId="urn:microsoft.com/office/officeart/2005/8/layout/hierarchy6"/>
    <dgm:cxn modelId="{8F90A7E5-258B-4977-BFE5-C9BB04FF3854}" type="presOf" srcId="{1368278F-1D51-4353-A4B2-0EEC70D5953C}" destId="{1BA268F8-DB9F-428E-87B0-FC6AD38FE5CC}" srcOrd="0" destOrd="0" presId="urn:microsoft.com/office/officeart/2005/8/layout/hierarchy6"/>
    <dgm:cxn modelId="{23A4F0E6-6ADC-4320-823A-408B443C0542}" srcId="{38070C6A-60AA-4E38-8C96-D1EBF0FE73BC}" destId="{465E5B57-42E2-474C-AED8-CAFF0707F584}" srcOrd="0" destOrd="0" parTransId="{682B2F05-1C22-45D6-A284-2435D6715448}" sibTransId="{6196F45D-EF92-45AB-AACD-124DA5F0C32A}"/>
    <dgm:cxn modelId="{5094C2F0-3DB2-4F4B-869E-992C225DD900}" srcId="{38070C6A-60AA-4E38-8C96-D1EBF0FE73BC}" destId="{1368278F-1D51-4353-A4B2-0EEC70D5953C}" srcOrd="1" destOrd="0" parTransId="{4B366262-973B-4F4D-B456-EE89F4E0FF26}" sibTransId="{1F4EA745-99EA-499D-8127-9AAB4CE11EBD}"/>
    <dgm:cxn modelId="{B861F0B1-94E1-426F-833F-DFFB86ED3EB2}" type="presParOf" srcId="{F036FCB3-3976-4A8B-8B41-1B61F4827298}" destId="{341BC304-BB88-4FB2-A0ED-67A3A484DFAA}" srcOrd="0" destOrd="0" presId="urn:microsoft.com/office/officeart/2005/8/layout/hierarchy6"/>
    <dgm:cxn modelId="{6BE24448-79AE-44AB-9E4E-6525401C649B}" type="presParOf" srcId="{341BC304-BB88-4FB2-A0ED-67A3A484DFAA}" destId="{5AB7B366-4CAE-45EB-ACFE-DFB567B36F5D}" srcOrd="0" destOrd="0" presId="urn:microsoft.com/office/officeart/2005/8/layout/hierarchy6"/>
    <dgm:cxn modelId="{B7E90F0B-3DBE-4570-B7E5-46D27C9647FA}" type="presParOf" srcId="{5AB7B366-4CAE-45EB-ACFE-DFB567B36F5D}" destId="{557304ED-67A1-414E-8AD0-43AAF792CF9A}" srcOrd="0" destOrd="0" presId="urn:microsoft.com/office/officeart/2005/8/layout/hierarchy6"/>
    <dgm:cxn modelId="{9BE3269C-C11D-4D5F-88B5-4A9FA0093C2D}" type="presParOf" srcId="{557304ED-67A1-414E-8AD0-43AAF792CF9A}" destId="{ED5BAF5C-CB6A-4BA8-8D34-7E821E98C959}" srcOrd="0" destOrd="0" presId="urn:microsoft.com/office/officeart/2005/8/layout/hierarchy6"/>
    <dgm:cxn modelId="{917D30C9-B0DD-46D8-9A40-5CCF362F7D32}" type="presParOf" srcId="{557304ED-67A1-414E-8AD0-43AAF792CF9A}" destId="{B5BF674B-FEE3-4283-B76C-8AB989D9CB24}" srcOrd="1" destOrd="0" presId="urn:microsoft.com/office/officeart/2005/8/layout/hierarchy6"/>
    <dgm:cxn modelId="{E3729CC5-D09D-48C2-B4B9-F184961FEFEF}" type="presParOf" srcId="{B5BF674B-FEE3-4283-B76C-8AB989D9CB24}" destId="{5CB23CF1-4D8F-49F9-9D1A-4E7B9E0852F0}" srcOrd="0" destOrd="0" presId="urn:microsoft.com/office/officeart/2005/8/layout/hierarchy6"/>
    <dgm:cxn modelId="{40D43A0F-AAF1-4C52-B7C8-4F88098BEE53}" type="presParOf" srcId="{B5BF674B-FEE3-4283-B76C-8AB989D9CB24}" destId="{74715D45-9E1F-41D4-905B-1CFB720ED8B2}" srcOrd="1" destOrd="0" presId="urn:microsoft.com/office/officeart/2005/8/layout/hierarchy6"/>
    <dgm:cxn modelId="{1B2F64F8-1EB7-4AF6-B583-F3897AD33138}" type="presParOf" srcId="{74715D45-9E1F-41D4-905B-1CFB720ED8B2}" destId="{E65FDC17-EAB2-41BD-B265-74BD6761F959}" srcOrd="0" destOrd="0" presId="urn:microsoft.com/office/officeart/2005/8/layout/hierarchy6"/>
    <dgm:cxn modelId="{2EAAC733-4F5E-476C-83EB-192DBAF7041C}" type="presParOf" srcId="{74715D45-9E1F-41D4-905B-1CFB720ED8B2}" destId="{729A06DF-D141-4671-92BE-646E80A31BA4}" srcOrd="1" destOrd="0" presId="urn:microsoft.com/office/officeart/2005/8/layout/hierarchy6"/>
    <dgm:cxn modelId="{3648C396-CA58-42F0-A65E-9C89CB921A5F}" type="presParOf" srcId="{729A06DF-D141-4671-92BE-646E80A31BA4}" destId="{0B1C1528-EC4C-47DF-A09F-91BEB4EC3D90}" srcOrd="0" destOrd="0" presId="urn:microsoft.com/office/officeart/2005/8/layout/hierarchy6"/>
    <dgm:cxn modelId="{4C396414-D5D9-44B2-A0A9-432F2ECD6332}" type="presParOf" srcId="{729A06DF-D141-4671-92BE-646E80A31BA4}" destId="{3A5F9D56-95CC-427E-AB24-C95D9B79A0B8}" srcOrd="1" destOrd="0" presId="urn:microsoft.com/office/officeart/2005/8/layout/hierarchy6"/>
    <dgm:cxn modelId="{C65FCE25-A70A-46DD-8C15-2F7386FF514E}" type="presParOf" srcId="{3A5F9D56-95CC-427E-AB24-C95D9B79A0B8}" destId="{07BEBDB6-8539-41ED-8186-AE44AFA5ED6A}" srcOrd="0" destOrd="0" presId="urn:microsoft.com/office/officeart/2005/8/layout/hierarchy6"/>
    <dgm:cxn modelId="{8653FBFD-43F8-4D95-AB38-070844B2F9B7}" type="presParOf" srcId="{3A5F9D56-95CC-427E-AB24-C95D9B79A0B8}" destId="{49088C98-EE38-4386-A069-B572A24F2521}" srcOrd="1" destOrd="0" presId="urn:microsoft.com/office/officeart/2005/8/layout/hierarchy6"/>
    <dgm:cxn modelId="{62AD1FE1-F00D-492B-AB3F-2F56571C4AC7}" type="presParOf" srcId="{729A06DF-D141-4671-92BE-646E80A31BA4}" destId="{D3C9200B-EA6E-4E55-B313-8F374589EF3F}" srcOrd="2" destOrd="0" presId="urn:microsoft.com/office/officeart/2005/8/layout/hierarchy6"/>
    <dgm:cxn modelId="{727F78FA-7E89-4AE5-BA47-55A4659562F4}" type="presParOf" srcId="{729A06DF-D141-4671-92BE-646E80A31BA4}" destId="{BDE00B5F-E6BD-4438-9301-07AB8FD05DB3}" srcOrd="3" destOrd="0" presId="urn:microsoft.com/office/officeart/2005/8/layout/hierarchy6"/>
    <dgm:cxn modelId="{2D6EDF6B-72B7-41FE-BEA8-56EB216AFA53}" type="presParOf" srcId="{BDE00B5F-E6BD-4438-9301-07AB8FD05DB3}" destId="{1BA268F8-DB9F-428E-87B0-FC6AD38FE5CC}" srcOrd="0" destOrd="0" presId="urn:microsoft.com/office/officeart/2005/8/layout/hierarchy6"/>
    <dgm:cxn modelId="{1BD907F7-92C3-4B32-93E9-E9942E51C35A}" type="presParOf" srcId="{BDE00B5F-E6BD-4438-9301-07AB8FD05DB3}" destId="{0D6E5E88-EC09-4567-946C-7BB66476D97D}" srcOrd="1" destOrd="0" presId="urn:microsoft.com/office/officeart/2005/8/layout/hierarchy6"/>
    <dgm:cxn modelId="{B88DB9DE-155E-4D83-877C-52CA9F5AF724}" type="presParOf" srcId="{729A06DF-D141-4671-92BE-646E80A31BA4}" destId="{6538F464-FDF8-42DC-8E74-8902D1B22C8A}" srcOrd="4" destOrd="0" presId="urn:microsoft.com/office/officeart/2005/8/layout/hierarchy6"/>
    <dgm:cxn modelId="{87E764A5-98E3-4C30-BCB0-B380E32DC138}" type="presParOf" srcId="{729A06DF-D141-4671-92BE-646E80A31BA4}" destId="{362C8793-C6DA-4D1B-AEB5-3649A6F6799E}" srcOrd="5" destOrd="0" presId="urn:microsoft.com/office/officeart/2005/8/layout/hierarchy6"/>
    <dgm:cxn modelId="{9A4C5372-782D-4BA5-B6E4-06112D2E26D3}" type="presParOf" srcId="{362C8793-C6DA-4D1B-AEB5-3649A6F6799E}" destId="{49789869-FEE8-4870-B4A9-472A09D70FF3}" srcOrd="0" destOrd="0" presId="urn:microsoft.com/office/officeart/2005/8/layout/hierarchy6"/>
    <dgm:cxn modelId="{E53E82A2-8C65-4776-AA86-14CDA66EDABF}" type="presParOf" srcId="{362C8793-C6DA-4D1B-AEB5-3649A6F6799E}" destId="{53ADB89F-21BE-4CAF-8CD5-64FF60B28792}" srcOrd="1" destOrd="0" presId="urn:microsoft.com/office/officeart/2005/8/layout/hierarchy6"/>
    <dgm:cxn modelId="{CBD141A6-1428-4188-8751-AE4DC9BB7A91}" type="presParOf" srcId="{B5BF674B-FEE3-4283-B76C-8AB989D9CB24}" destId="{B18FCC95-5BC6-4619-B6D8-E77B7D3DEB45}" srcOrd="2" destOrd="0" presId="urn:microsoft.com/office/officeart/2005/8/layout/hierarchy6"/>
    <dgm:cxn modelId="{994D7D28-D7C8-489A-A9CE-6D6A32118AC1}" type="presParOf" srcId="{B5BF674B-FEE3-4283-B76C-8AB989D9CB24}" destId="{6163FEE4-527C-4E25-ADBE-AEC2AF9347CE}" srcOrd="3" destOrd="0" presId="urn:microsoft.com/office/officeart/2005/8/layout/hierarchy6"/>
    <dgm:cxn modelId="{38DE7527-A539-4C75-A0CF-EED511B90A51}" type="presParOf" srcId="{6163FEE4-527C-4E25-ADBE-AEC2AF9347CE}" destId="{00B4D0B2-0E13-4158-B373-7013C4162FE4}" srcOrd="0" destOrd="0" presId="urn:microsoft.com/office/officeart/2005/8/layout/hierarchy6"/>
    <dgm:cxn modelId="{2FD9B7A2-9D9C-4213-852A-C878FC16FF5F}" type="presParOf" srcId="{6163FEE4-527C-4E25-ADBE-AEC2AF9347CE}" destId="{788427A4-8EB7-49AD-A86B-AE6740C81257}" srcOrd="1" destOrd="0" presId="urn:microsoft.com/office/officeart/2005/8/layout/hierarchy6"/>
    <dgm:cxn modelId="{B74FB6A9-A4B5-471A-A649-665BFDE47CAE}" type="presParOf" srcId="{B5BF674B-FEE3-4283-B76C-8AB989D9CB24}" destId="{867995C9-0DDB-478C-8DCD-AC1FEB1B5E9A}" srcOrd="4" destOrd="0" presId="urn:microsoft.com/office/officeart/2005/8/layout/hierarchy6"/>
    <dgm:cxn modelId="{F20F0D75-E839-4CB9-97F8-9C0500226B2F}" type="presParOf" srcId="{B5BF674B-FEE3-4283-B76C-8AB989D9CB24}" destId="{2C32219F-9652-4066-BCBA-F9A3920EEC1D}" srcOrd="5" destOrd="0" presId="urn:microsoft.com/office/officeart/2005/8/layout/hierarchy6"/>
    <dgm:cxn modelId="{553876CA-D357-45B3-8434-91B2263B33A8}" type="presParOf" srcId="{2C32219F-9652-4066-BCBA-F9A3920EEC1D}" destId="{1ACD302B-BAC7-443F-823B-733F97426B02}" srcOrd="0" destOrd="0" presId="urn:microsoft.com/office/officeart/2005/8/layout/hierarchy6"/>
    <dgm:cxn modelId="{874815AE-D8AA-4AE5-92C6-F7B1718F1A48}" type="presParOf" srcId="{2C32219F-9652-4066-BCBA-F9A3920EEC1D}" destId="{A0311721-A2FE-4A0D-8B12-E4A18BEE9794}" srcOrd="1" destOrd="0" presId="urn:microsoft.com/office/officeart/2005/8/layout/hierarchy6"/>
    <dgm:cxn modelId="{2EA0E976-B5A8-4B87-AC23-3859C3E67906}" type="presParOf" srcId="{F036FCB3-3976-4A8B-8B41-1B61F4827298}" destId="{5931A5A2-607A-47B2-801F-78E2B312ABC7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569B36-4976-489E-A498-F33BAD52E9FF}">
      <dsp:nvSpPr>
        <dsp:cNvPr id="0" name=""/>
        <dsp:cNvSpPr/>
      </dsp:nvSpPr>
      <dsp:spPr>
        <a:xfrm>
          <a:off x="0" y="2053"/>
          <a:ext cx="8990897" cy="0"/>
        </a:xfrm>
        <a:prstGeom prst="line">
          <a:avLst/>
        </a:prstGeom>
        <a:solidFill>
          <a:srgbClr val="0CC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CCCC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1DA13E-206F-479B-A959-52EEC0E5BE79}">
      <dsp:nvSpPr>
        <dsp:cNvPr id="0" name=""/>
        <dsp:cNvSpPr/>
      </dsp:nvSpPr>
      <dsp:spPr>
        <a:xfrm>
          <a:off x="0" y="70663"/>
          <a:ext cx="8990897" cy="700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400" kern="12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1. Por qué la contabilidad bancaria es diferente</a:t>
          </a:r>
        </a:p>
      </dsp:txBody>
      <dsp:txXfrm>
        <a:off x="0" y="70663"/>
        <a:ext cx="8990897" cy="700382"/>
      </dsp:txXfrm>
    </dsp:sp>
    <dsp:sp modelId="{9F374CD5-5459-4214-B9F6-5B92129B6D29}">
      <dsp:nvSpPr>
        <dsp:cNvPr id="0" name=""/>
        <dsp:cNvSpPr/>
      </dsp:nvSpPr>
      <dsp:spPr>
        <a:xfrm>
          <a:off x="0" y="702436"/>
          <a:ext cx="8990897" cy="0"/>
        </a:xfrm>
        <a:prstGeom prst="line">
          <a:avLst/>
        </a:prstGeom>
        <a:solidFill>
          <a:srgbClr val="0CC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CCCC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D1F33D-1222-48C6-90BB-208555BCD9C2}">
      <dsp:nvSpPr>
        <dsp:cNvPr id="0" name=""/>
        <dsp:cNvSpPr/>
      </dsp:nvSpPr>
      <dsp:spPr>
        <a:xfrm>
          <a:off x="0" y="702436"/>
          <a:ext cx="8990897" cy="700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400" kern="12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2. El marco conceptual del Manual de Contabilidad</a:t>
          </a:r>
        </a:p>
      </dsp:txBody>
      <dsp:txXfrm>
        <a:off x="0" y="702436"/>
        <a:ext cx="8990897" cy="700382"/>
      </dsp:txXfrm>
    </dsp:sp>
    <dsp:sp modelId="{0E48828C-A511-4ACD-A505-8C2C46873AAF}">
      <dsp:nvSpPr>
        <dsp:cNvPr id="0" name=""/>
        <dsp:cNvSpPr/>
      </dsp:nvSpPr>
      <dsp:spPr>
        <a:xfrm>
          <a:off x="0" y="1402819"/>
          <a:ext cx="8990897" cy="0"/>
        </a:xfrm>
        <a:prstGeom prst="line">
          <a:avLst/>
        </a:prstGeom>
        <a:solidFill>
          <a:srgbClr val="0CC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CCCC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BA5C7C-2BC1-47B9-8773-9A83868CC87E}">
      <dsp:nvSpPr>
        <dsp:cNvPr id="0" name=""/>
        <dsp:cNvSpPr/>
      </dsp:nvSpPr>
      <dsp:spPr>
        <a:xfrm>
          <a:off x="0" y="1402819"/>
          <a:ext cx="8990897" cy="700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400" kern="12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3. Estados financieros bancarios y sus particularidades </a:t>
          </a:r>
        </a:p>
      </dsp:txBody>
      <dsp:txXfrm>
        <a:off x="0" y="1402819"/>
        <a:ext cx="8990897" cy="700382"/>
      </dsp:txXfrm>
    </dsp:sp>
    <dsp:sp modelId="{A63B5994-45FC-49F9-8FD7-BF391A384987}">
      <dsp:nvSpPr>
        <dsp:cNvPr id="0" name=""/>
        <dsp:cNvSpPr/>
      </dsp:nvSpPr>
      <dsp:spPr>
        <a:xfrm>
          <a:off x="0" y="2103202"/>
          <a:ext cx="8990897" cy="0"/>
        </a:xfrm>
        <a:prstGeom prst="line">
          <a:avLst/>
        </a:prstGeom>
        <a:solidFill>
          <a:srgbClr val="0CC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CCCC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00FA81-DEBF-43D5-9519-1A548EE1A678}">
      <dsp:nvSpPr>
        <dsp:cNvPr id="0" name=""/>
        <dsp:cNvSpPr/>
      </dsp:nvSpPr>
      <dsp:spPr>
        <a:xfrm>
          <a:off x="0" y="2103202"/>
          <a:ext cx="8990897" cy="700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400" b="0" i="0" kern="12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4. Errores frecuentes que vemos en la práctica</a:t>
          </a:r>
          <a:endParaRPr lang="es-DO" sz="2400" kern="1200" dirty="0">
            <a:solidFill>
              <a:srgbClr val="0D3048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+mn-cs"/>
          </a:endParaRPr>
        </a:p>
      </dsp:txBody>
      <dsp:txXfrm>
        <a:off x="0" y="2103202"/>
        <a:ext cx="8990897" cy="700382"/>
      </dsp:txXfrm>
    </dsp:sp>
    <dsp:sp modelId="{9C2978C2-3E29-421A-8B84-DD3862D483A5}">
      <dsp:nvSpPr>
        <dsp:cNvPr id="0" name=""/>
        <dsp:cNvSpPr/>
      </dsp:nvSpPr>
      <dsp:spPr>
        <a:xfrm>
          <a:off x="0" y="2803584"/>
          <a:ext cx="8990897" cy="0"/>
        </a:xfrm>
        <a:prstGeom prst="line">
          <a:avLst/>
        </a:prstGeom>
        <a:solidFill>
          <a:srgbClr val="0CC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CCCC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2198B1-E9CE-4195-B885-F1220A283094}">
      <dsp:nvSpPr>
        <dsp:cNvPr id="0" name=""/>
        <dsp:cNvSpPr/>
      </dsp:nvSpPr>
      <dsp:spPr>
        <a:xfrm>
          <a:off x="0" y="2803584"/>
          <a:ext cx="8990897" cy="700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400" kern="12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5. Cómo se conectan la contabilidad, la auditoría y la supervisión</a:t>
          </a:r>
        </a:p>
      </dsp:txBody>
      <dsp:txXfrm>
        <a:off x="0" y="2803584"/>
        <a:ext cx="8990897" cy="700382"/>
      </dsp:txXfrm>
    </dsp:sp>
    <dsp:sp modelId="{F87400EB-696A-4198-ACA2-66EC74E41085}">
      <dsp:nvSpPr>
        <dsp:cNvPr id="0" name=""/>
        <dsp:cNvSpPr/>
      </dsp:nvSpPr>
      <dsp:spPr>
        <a:xfrm>
          <a:off x="0" y="3503967"/>
          <a:ext cx="8990897" cy="0"/>
        </a:xfrm>
        <a:prstGeom prst="line">
          <a:avLst/>
        </a:prstGeom>
        <a:solidFill>
          <a:srgbClr val="0CC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CCCC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2FE993-3E73-4DBA-8833-27155597C74D}">
      <dsp:nvSpPr>
        <dsp:cNvPr id="0" name=""/>
        <dsp:cNvSpPr/>
      </dsp:nvSpPr>
      <dsp:spPr>
        <a:xfrm>
          <a:off x="0" y="3503967"/>
          <a:ext cx="8990897" cy="700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400" b="0" i="0" kern="12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6. Retos actuales y mensajes claves para llevarnos</a:t>
          </a:r>
          <a:endParaRPr lang="es-DO" sz="2400" kern="1200" dirty="0">
            <a:solidFill>
              <a:srgbClr val="0D3048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+mn-cs"/>
          </a:endParaRPr>
        </a:p>
      </dsp:txBody>
      <dsp:txXfrm>
        <a:off x="0" y="3503967"/>
        <a:ext cx="8990897" cy="70038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7A8083-F409-4734-9127-4695179DA384}">
      <dsp:nvSpPr>
        <dsp:cNvPr id="0" name=""/>
        <dsp:cNvSpPr/>
      </dsp:nvSpPr>
      <dsp:spPr>
        <a:xfrm>
          <a:off x="0" y="199584"/>
          <a:ext cx="9863050" cy="1701000"/>
        </a:xfrm>
        <a:prstGeom prst="rect">
          <a:avLst/>
        </a:prstGeom>
        <a:solidFill>
          <a:srgbClr val="E1E7EB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5C7F9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482" tIns="208280" rIns="765482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DO" sz="1800" kern="120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ea typeface="+mn-ea"/>
              <a:cs typeface="+mn-cs"/>
            </a:rPr>
            <a:t>Flujos de efectivo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DO" sz="1800" kern="120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ea typeface="+mn-ea"/>
              <a:cs typeface="+mn-cs"/>
            </a:rPr>
            <a:t>Liquidez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DO" sz="1800" kern="120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ea typeface="+mn-ea"/>
              <a:cs typeface="+mn-cs"/>
            </a:rPr>
            <a:t>Apalancamiento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DO" sz="1800" kern="120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ea typeface="+mn-ea"/>
              <a:cs typeface="+mn-cs"/>
            </a:rPr>
            <a:t>Rentabilidad y eficiencia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DO" sz="1800" kern="120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ea typeface="+mn-ea"/>
              <a:cs typeface="+mn-cs"/>
            </a:rPr>
            <a:t>Sensibilidad a escenarios adversos</a:t>
          </a:r>
        </a:p>
      </dsp:txBody>
      <dsp:txXfrm>
        <a:off x="0" y="199584"/>
        <a:ext cx="9863050" cy="1701000"/>
      </dsp:txXfrm>
    </dsp:sp>
    <dsp:sp modelId="{F523F605-0C73-4FC9-BAD4-7BD1EAA6D42C}">
      <dsp:nvSpPr>
        <dsp:cNvPr id="0" name=""/>
        <dsp:cNvSpPr/>
      </dsp:nvSpPr>
      <dsp:spPr>
        <a:xfrm>
          <a:off x="493152" y="51984"/>
          <a:ext cx="6904135" cy="295200"/>
        </a:xfrm>
        <a:prstGeom prst="roundRect">
          <a:avLst/>
        </a:prstGeom>
        <a:solidFill>
          <a:srgbClr val="5C7F91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E1E7EB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960" tIns="0" rIns="2609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18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En deudores comerciales, especialmente mayores</a:t>
          </a:r>
          <a:r>
            <a:rPr lang="es-DO" sz="18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:</a:t>
          </a:r>
        </a:p>
      </dsp:txBody>
      <dsp:txXfrm>
        <a:off x="507562" y="66394"/>
        <a:ext cx="6875315" cy="266380"/>
      </dsp:txXfrm>
    </dsp:sp>
    <dsp:sp modelId="{A3D320B3-1540-4726-BED3-84C739CF4F34}">
      <dsp:nvSpPr>
        <dsp:cNvPr id="0" name=""/>
        <dsp:cNvSpPr/>
      </dsp:nvSpPr>
      <dsp:spPr>
        <a:xfrm>
          <a:off x="0" y="2102184"/>
          <a:ext cx="9863050" cy="1134000"/>
        </a:xfrm>
        <a:prstGeom prst="rect">
          <a:avLst/>
        </a:prstGeom>
        <a:solidFill>
          <a:srgbClr val="E1E7EB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5C7F9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482" tIns="208280" rIns="765482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DO" sz="1800" kern="120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ea typeface="+mn-ea"/>
              <a:cs typeface="+mn-cs"/>
            </a:rPr>
            <a:t>Morosidad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DO" sz="1800" kern="120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ea typeface="+mn-ea"/>
              <a:cs typeface="+mn-cs"/>
            </a:rPr>
            <a:t>Comportamiento de pago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DO" sz="1800" kern="120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ea typeface="+mn-ea"/>
              <a:cs typeface="+mn-cs"/>
            </a:rPr>
            <a:t>Información disponible</a:t>
          </a:r>
        </a:p>
      </dsp:txBody>
      <dsp:txXfrm>
        <a:off x="0" y="2102184"/>
        <a:ext cx="9863050" cy="1134000"/>
      </dsp:txXfrm>
    </dsp:sp>
    <dsp:sp modelId="{2ADC4F9A-5803-4DA2-8F23-63E239C26036}">
      <dsp:nvSpPr>
        <dsp:cNvPr id="0" name=""/>
        <dsp:cNvSpPr/>
      </dsp:nvSpPr>
      <dsp:spPr>
        <a:xfrm>
          <a:off x="493152" y="1954584"/>
          <a:ext cx="6904135" cy="295200"/>
        </a:xfrm>
        <a:prstGeom prst="roundRect">
          <a:avLst/>
        </a:prstGeom>
        <a:solidFill>
          <a:srgbClr val="5C7F91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E1E7EB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960" tIns="0" rIns="2609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18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En menores y medianos:</a:t>
          </a:r>
        </a:p>
      </dsp:txBody>
      <dsp:txXfrm>
        <a:off x="507562" y="1968994"/>
        <a:ext cx="6875315" cy="266380"/>
      </dsp:txXfrm>
    </dsp:sp>
    <dsp:sp modelId="{5201B567-2F4D-4EA9-A9BA-A02FB1E003EC}">
      <dsp:nvSpPr>
        <dsp:cNvPr id="0" name=""/>
        <dsp:cNvSpPr/>
      </dsp:nvSpPr>
      <dsp:spPr>
        <a:xfrm>
          <a:off x="0" y="3437785"/>
          <a:ext cx="9863050" cy="582750"/>
        </a:xfrm>
        <a:prstGeom prst="rect">
          <a:avLst/>
        </a:prstGeom>
        <a:solidFill>
          <a:srgbClr val="E1E7EB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5C7F9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482" tIns="208280" rIns="765482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DO" sz="1800" kern="120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ea typeface="+mn-ea"/>
              <a:cs typeface="+mn-cs"/>
            </a:rPr>
            <a:t>Morosidad</a:t>
          </a:r>
          <a:r>
            <a:rPr lang="es-DO" sz="1200" kern="120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ea typeface="+mn-ea"/>
              <a:cs typeface="+mn-cs"/>
            </a:rPr>
            <a:t> </a:t>
          </a:r>
        </a:p>
      </dsp:txBody>
      <dsp:txXfrm>
        <a:off x="0" y="3437785"/>
        <a:ext cx="9863050" cy="582750"/>
      </dsp:txXfrm>
    </dsp:sp>
    <dsp:sp modelId="{0BAEAF02-2B89-4925-82B9-7A991C475B77}">
      <dsp:nvSpPr>
        <dsp:cNvPr id="0" name=""/>
        <dsp:cNvSpPr/>
      </dsp:nvSpPr>
      <dsp:spPr>
        <a:xfrm>
          <a:off x="493152" y="3290185"/>
          <a:ext cx="6904135" cy="295200"/>
        </a:xfrm>
        <a:prstGeom prst="roundRect">
          <a:avLst/>
        </a:prstGeom>
        <a:solidFill>
          <a:srgbClr val="5C7F91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E1E7EB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960" tIns="0" rIns="2609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18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En consumo e hipotecarios:</a:t>
          </a:r>
        </a:p>
      </dsp:txBody>
      <dsp:txXfrm>
        <a:off x="507562" y="3304595"/>
        <a:ext cx="6875315" cy="26638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F8D071-F7B3-4165-BE74-9124C6052DB8}">
      <dsp:nvSpPr>
        <dsp:cNvPr id="0" name=""/>
        <dsp:cNvSpPr/>
      </dsp:nvSpPr>
      <dsp:spPr>
        <a:xfrm>
          <a:off x="5038" y="1219679"/>
          <a:ext cx="2202902" cy="1321741"/>
        </a:xfrm>
        <a:prstGeom prst="roundRect">
          <a:avLst>
            <a:gd name="adj" fmla="val 10000"/>
          </a:avLst>
        </a:prstGeom>
        <a:solidFill>
          <a:srgbClr val="072030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0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Mala clasificación</a:t>
          </a:r>
        </a:p>
      </dsp:txBody>
      <dsp:txXfrm>
        <a:off x="43750" y="1258391"/>
        <a:ext cx="2125478" cy="1244317"/>
      </dsp:txXfrm>
    </dsp:sp>
    <dsp:sp modelId="{002D2CBB-F235-4796-8BE1-A5F2504E4FE5}">
      <dsp:nvSpPr>
        <dsp:cNvPr id="0" name=""/>
        <dsp:cNvSpPr/>
      </dsp:nvSpPr>
      <dsp:spPr>
        <a:xfrm>
          <a:off x="2428231" y="1607390"/>
          <a:ext cx="467015" cy="546319"/>
        </a:xfrm>
        <a:prstGeom prst="rightArrow">
          <a:avLst>
            <a:gd name="adj1" fmla="val 60000"/>
            <a:gd name="adj2" fmla="val 50000"/>
          </a:avLst>
        </a:prstGeom>
        <a:solidFill>
          <a:srgbClr val="072030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DO" sz="2400" kern="1200">
            <a:solidFill>
              <a:srgbClr val="FFFFFF"/>
            </a:solidFill>
            <a:latin typeface="Arial"/>
            <a:ea typeface="+mn-ea"/>
            <a:cs typeface="+mn-cs"/>
          </a:endParaRPr>
        </a:p>
      </dsp:txBody>
      <dsp:txXfrm>
        <a:off x="2428231" y="1716654"/>
        <a:ext cx="326911" cy="327791"/>
      </dsp:txXfrm>
    </dsp:sp>
    <dsp:sp modelId="{FFD5728A-BA2E-4357-AB7C-43FF7D0D6223}">
      <dsp:nvSpPr>
        <dsp:cNvPr id="0" name=""/>
        <dsp:cNvSpPr/>
      </dsp:nvSpPr>
      <dsp:spPr>
        <a:xfrm>
          <a:off x="3089102" y="1219679"/>
          <a:ext cx="2202902" cy="1321741"/>
        </a:xfrm>
        <a:prstGeom prst="roundRect">
          <a:avLst>
            <a:gd name="adj" fmla="val 10000"/>
          </a:avLst>
        </a:prstGeom>
        <a:solidFill>
          <a:srgbClr val="072030">
            <a:hueOff val="-433030"/>
            <a:satOff val="4574"/>
            <a:lumOff val="6471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0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Provisiones mal calculadas</a:t>
          </a:r>
        </a:p>
      </dsp:txBody>
      <dsp:txXfrm>
        <a:off x="3127814" y="1258391"/>
        <a:ext cx="2125478" cy="1244317"/>
      </dsp:txXfrm>
    </dsp:sp>
    <dsp:sp modelId="{2AB05203-7193-4A84-BA6E-74CCEE4A8D3B}">
      <dsp:nvSpPr>
        <dsp:cNvPr id="0" name=""/>
        <dsp:cNvSpPr/>
      </dsp:nvSpPr>
      <dsp:spPr>
        <a:xfrm>
          <a:off x="5512295" y="1607390"/>
          <a:ext cx="467015" cy="546319"/>
        </a:xfrm>
        <a:prstGeom prst="rightArrow">
          <a:avLst>
            <a:gd name="adj1" fmla="val 60000"/>
            <a:gd name="adj2" fmla="val 50000"/>
          </a:avLst>
        </a:prstGeom>
        <a:solidFill>
          <a:srgbClr val="072030">
            <a:hueOff val="-649545"/>
            <a:satOff val="6861"/>
            <a:lumOff val="9707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DO" sz="2400" kern="1200">
            <a:solidFill>
              <a:srgbClr val="FFFFFF"/>
            </a:solidFill>
            <a:latin typeface="Arial"/>
            <a:ea typeface="+mn-ea"/>
            <a:cs typeface="+mn-cs"/>
          </a:endParaRPr>
        </a:p>
      </dsp:txBody>
      <dsp:txXfrm>
        <a:off x="5512295" y="1716654"/>
        <a:ext cx="326911" cy="327791"/>
      </dsp:txXfrm>
    </dsp:sp>
    <dsp:sp modelId="{73EAF45B-913C-4F4B-AA06-B74F6D82805F}">
      <dsp:nvSpPr>
        <dsp:cNvPr id="0" name=""/>
        <dsp:cNvSpPr/>
      </dsp:nvSpPr>
      <dsp:spPr>
        <a:xfrm>
          <a:off x="6173166" y="1219679"/>
          <a:ext cx="2202902" cy="1321741"/>
        </a:xfrm>
        <a:prstGeom prst="roundRect">
          <a:avLst>
            <a:gd name="adj" fmla="val 10000"/>
          </a:avLst>
        </a:prstGeom>
        <a:solidFill>
          <a:srgbClr val="072030">
            <a:hueOff val="-866060"/>
            <a:satOff val="9149"/>
            <a:lumOff val="12942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0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Resultados distorsionados</a:t>
          </a:r>
        </a:p>
      </dsp:txBody>
      <dsp:txXfrm>
        <a:off x="6211878" y="1258391"/>
        <a:ext cx="2125478" cy="1244317"/>
      </dsp:txXfrm>
    </dsp:sp>
    <dsp:sp modelId="{395D8E8D-2ADC-4B75-9FB0-2FDD32787DF8}">
      <dsp:nvSpPr>
        <dsp:cNvPr id="0" name=""/>
        <dsp:cNvSpPr/>
      </dsp:nvSpPr>
      <dsp:spPr>
        <a:xfrm>
          <a:off x="8596359" y="1607390"/>
          <a:ext cx="467015" cy="546319"/>
        </a:xfrm>
        <a:prstGeom prst="rightArrow">
          <a:avLst>
            <a:gd name="adj1" fmla="val 60000"/>
            <a:gd name="adj2" fmla="val 50000"/>
          </a:avLst>
        </a:prstGeom>
        <a:solidFill>
          <a:srgbClr val="072030">
            <a:hueOff val="-1299089"/>
            <a:satOff val="13723"/>
            <a:lumOff val="19413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DO" sz="2400" kern="1200">
            <a:solidFill>
              <a:srgbClr val="FFFFFF"/>
            </a:solidFill>
            <a:latin typeface="Arial"/>
            <a:ea typeface="+mn-ea"/>
            <a:cs typeface="+mn-cs"/>
          </a:endParaRPr>
        </a:p>
      </dsp:txBody>
      <dsp:txXfrm>
        <a:off x="8596359" y="1716654"/>
        <a:ext cx="326911" cy="327791"/>
      </dsp:txXfrm>
    </dsp:sp>
    <dsp:sp modelId="{1208BA41-75C9-4F08-9D6F-2532758F08F4}">
      <dsp:nvSpPr>
        <dsp:cNvPr id="0" name=""/>
        <dsp:cNvSpPr/>
      </dsp:nvSpPr>
      <dsp:spPr>
        <a:xfrm>
          <a:off x="9257230" y="1219679"/>
          <a:ext cx="2202902" cy="1321741"/>
        </a:xfrm>
        <a:prstGeom prst="roundRect">
          <a:avLst>
            <a:gd name="adj" fmla="val 10000"/>
          </a:avLst>
        </a:prstGeom>
        <a:solidFill>
          <a:srgbClr val="00B7C3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0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Indicadores prudenciales erróneos</a:t>
          </a:r>
        </a:p>
      </dsp:txBody>
      <dsp:txXfrm>
        <a:off x="9295942" y="1258391"/>
        <a:ext cx="2125478" cy="124431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192335-24D7-4FB8-83D2-645485205BF2}">
      <dsp:nvSpPr>
        <dsp:cNvPr id="0" name=""/>
        <dsp:cNvSpPr/>
      </dsp:nvSpPr>
      <dsp:spPr>
        <a:xfrm>
          <a:off x="4783" y="456566"/>
          <a:ext cx="4182819" cy="1673127"/>
        </a:xfrm>
        <a:prstGeom prst="homePlate">
          <a:avLst/>
        </a:prstGeom>
        <a:gradFill rotWithShape="0">
          <a:gsLst>
            <a:gs pos="0">
              <a:srgbClr val="4C6978">
                <a:hueOff val="0"/>
                <a:satOff val="0"/>
                <a:lumOff val="0"/>
                <a:alphaOff val="0"/>
                <a:tint val="100000"/>
                <a:shade val="100000"/>
                <a:satMod val="129999"/>
              </a:srgbClr>
            </a:gs>
            <a:gs pos="100000">
              <a:srgbClr val="4C6978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022" tIns="88011" rIns="44006" bIns="88011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33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Clasificación de riesgo</a:t>
          </a:r>
        </a:p>
      </dsp:txBody>
      <dsp:txXfrm>
        <a:off x="4783" y="456566"/>
        <a:ext cx="3764537" cy="1673127"/>
      </dsp:txXfrm>
    </dsp:sp>
    <dsp:sp modelId="{D799573B-8A3D-4F25-91CB-D353DD351F3A}">
      <dsp:nvSpPr>
        <dsp:cNvPr id="0" name=""/>
        <dsp:cNvSpPr/>
      </dsp:nvSpPr>
      <dsp:spPr>
        <a:xfrm>
          <a:off x="3351039" y="456566"/>
          <a:ext cx="4182819" cy="1673127"/>
        </a:xfrm>
        <a:prstGeom prst="chevron">
          <a:avLst/>
        </a:prstGeom>
        <a:gradFill rotWithShape="0">
          <a:gsLst>
            <a:gs pos="0">
              <a:srgbClr val="4C6978">
                <a:hueOff val="88809"/>
                <a:satOff val="26074"/>
                <a:lumOff val="-13825"/>
                <a:alphaOff val="0"/>
                <a:tint val="100000"/>
                <a:shade val="100000"/>
                <a:satMod val="129999"/>
              </a:srgbClr>
            </a:gs>
            <a:gs pos="100000">
              <a:srgbClr val="4C6978">
                <a:hueOff val="88809"/>
                <a:satOff val="26074"/>
                <a:lumOff val="-13825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2017" tIns="88011" rIns="44006" bIns="88011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33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Pérdida estimada</a:t>
          </a:r>
        </a:p>
      </dsp:txBody>
      <dsp:txXfrm>
        <a:off x="4187603" y="456566"/>
        <a:ext cx="2509692" cy="1673127"/>
      </dsp:txXfrm>
    </dsp:sp>
    <dsp:sp modelId="{DF84CCB6-83B9-4C5E-8D8B-96BE24E00524}">
      <dsp:nvSpPr>
        <dsp:cNvPr id="0" name=""/>
        <dsp:cNvSpPr/>
      </dsp:nvSpPr>
      <dsp:spPr>
        <a:xfrm>
          <a:off x="6697294" y="456566"/>
          <a:ext cx="4182819" cy="1673127"/>
        </a:xfrm>
        <a:prstGeom prst="chevron">
          <a:avLst/>
        </a:prstGeom>
        <a:gradFill rotWithShape="0">
          <a:gsLst>
            <a:gs pos="0">
              <a:srgbClr val="4C6978">
                <a:hueOff val="177618"/>
                <a:satOff val="52147"/>
                <a:lumOff val="-27649"/>
                <a:alphaOff val="0"/>
                <a:tint val="100000"/>
                <a:shade val="100000"/>
                <a:satMod val="129999"/>
              </a:srgbClr>
            </a:gs>
            <a:gs pos="100000">
              <a:srgbClr val="4C6978">
                <a:hueOff val="177618"/>
                <a:satOff val="52147"/>
                <a:lumOff val="-27649"/>
                <a:alphaOff val="0"/>
                <a:tint val="50000"/>
                <a:shade val="100000"/>
                <a:satMod val="350000"/>
              </a:srgb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2017" tIns="88011" rIns="44006" bIns="88011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33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Metodología definida por el REA</a:t>
          </a:r>
        </a:p>
      </dsp:txBody>
      <dsp:txXfrm>
        <a:off x="7533858" y="456566"/>
        <a:ext cx="2509692" cy="167312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C4C755-584B-4F33-983F-7F2CF0FF2F10}">
      <dsp:nvSpPr>
        <dsp:cNvPr id="0" name=""/>
        <dsp:cNvSpPr/>
      </dsp:nvSpPr>
      <dsp:spPr>
        <a:xfrm rot="10800000">
          <a:off x="2271391" y="2361"/>
          <a:ext cx="7852202" cy="1174324"/>
        </a:xfrm>
        <a:prstGeom prst="homePlate">
          <a:avLst/>
        </a:prstGeom>
        <a:solidFill>
          <a:srgbClr val="072030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7845" tIns="121920" rIns="227584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32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Coherencia clasificación–provisión</a:t>
          </a:r>
        </a:p>
      </dsp:txBody>
      <dsp:txXfrm rot="10800000">
        <a:off x="2564972" y="2361"/>
        <a:ext cx="7558621" cy="1174324"/>
      </dsp:txXfrm>
    </dsp:sp>
    <dsp:sp modelId="{F5C1074D-D730-492D-A14C-4CCDA21AAA24}">
      <dsp:nvSpPr>
        <dsp:cNvPr id="0" name=""/>
        <dsp:cNvSpPr/>
      </dsp:nvSpPr>
      <dsp:spPr>
        <a:xfrm>
          <a:off x="1684229" y="2361"/>
          <a:ext cx="1174324" cy="1174324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A07B8E-B9E2-4C8D-9C50-FFAF2DC348FF}">
      <dsp:nvSpPr>
        <dsp:cNvPr id="0" name=""/>
        <dsp:cNvSpPr/>
      </dsp:nvSpPr>
      <dsp:spPr>
        <a:xfrm rot="10800000">
          <a:off x="2271391" y="1484146"/>
          <a:ext cx="7852202" cy="1174324"/>
        </a:xfrm>
        <a:prstGeom prst="homePlate">
          <a:avLst/>
        </a:prstGeom>
        <a:solidFill>
          <a:srgbClr val="072030">
            <a:hueOff val="-649545"/>
            <a:satOff val="6861"/>
            <a:lumOff val="9707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7845" tIns="144780" rIns="270256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38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Aplicación uniforme de criterios</a:t>
          </a:r>
        </a:p>
      </dsp:txBody>
      <dsp:txXfrm rot="10800000">
        <a:off x="2564972" y="1484146"/>
        <a:ext cx="7558621" cy="1174324"/>
      </dsp:txXfrm>
    </dsp:sp>
    <dsp:sp modelId="{9CD21EF7-8183-4752-BE2B-BD4DAFC187D7}">
      <dsp:nvSpPr>
        <dsp:cNvPr id="0" name=""/>
        <dsp:cNvSpPr/>
      </dsp:nvSpPr>
      <dsp:spPr>
        <a:xfrm>
          <a:off x="1684229" y="1484146"/>
          <a:ext cx="1174324" cy="1174324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F81E7A-090C-49D9-8B96-2A60F7413379}">
      <dsp:nvSpPr>
        <dsp:cNvPr id="0" name=""/>
        <dsp:cNvSpPr/>
      </dsp:nvSpPr>
      <dsp:spPr>
        <a:xfrm rot="10800000">
          <a:off x="2271391" y="2965931"/>
          <a:ext cx="7852202" cy="1174324"/>
        </a:xfrm>
        <a:prstGeom prst="homePlate">
          <a:avLst/>
        </a:prstGeom>
        <a:solidFill>
          <a:srgbClr val="00B7C3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7845" tIns="144780" rIns="270256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38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Documentación del proceso</a:t>
          </a:r>
        </a:p>
      </dsp:txBody>
      <dsp:txXfrm rot="10800000">
        <a:off x="2564972" y="2965931"/>
        <a:ext cx="7558621" cy="1174324"/>
      </dsp:txXfrm>
    </dsp:sp>
    <dsp:sp modelId="{723E1EA5-AA79-4E6F-AFFF-9F481DECC0B3}">
      <dsp:nvSpPr>
        <dsp:cNvPr id="0" name=""/>
        <dsp:cNvSpPr/>
      </dsp:nvSpPr>
      <dsp:spPr>
        <a:xfrm>
          <a:off x="1684229" y="2965931"/>
          <a:ext cx="1174324" cy="1174324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C358A5-EF10-4666-804A-FA0800377925}">
      <dsp:nvSpPr>
        <dsp:cNvPr id="0" name=""/>
        <dsp:cNvSpPr/>
      </dsp:nvSpPr>
      <dsp:spPr>
        <a:xfrm>
          <a:off x="3961387" y="2210193"/>
          <a:ext cx="1998393" cy="1309788"/>
        </a:xfrm>
        <a:prstGeom prst="ellipse">
          <a:avLst/>
        </a:prstGeom>
        <a:solidFill>
          <a:srgbClr val="4C6978">
            <a:hueOff val="0"/>
            <a:satOff val="0"/>
            <a:lumOff val="0"/>
            <a:alphaOff val="0"/>
          </a:srgbClr>
        </a:solidFill>
        <a:ln w="38100" cap="flat" cmpd="sng" algn="ctr">
          <a:solidFill>
            <a:srgbClr val="47738C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18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Información financiera de calidad</a:t>
          </a:r>
        </a:p>
      </dsp:txBody>
      <dsp:txXfrm>
        <a:off x="4254045" y="2402007"/>
        <a:ext cx="1413077" cy="926160"/>
      </dsp:txXfrm>
    </dsp:sp>
    <dsp:sp modelId="{E87A4389-BC64-4F77-9DFD-BF173F089478}">
      <dsp:nvSpPr>
        <dsp:cNvPr id="0" name=""/>
        <dsp:cNvSpPr/>
      </dsp:nvSpPr>
      <dsp:spPr>
        <a:xfrm rot="5458950">
          <a:off x="4805351" y="1626828"/>
          <a:ext cx="343711" cy="537848"/>
        </a:xfrm>
        <a:prstGeom prst="rightArrow">
          <a:avLst>
            <a:gd name="adj1" fmla="val 60000"/>
            <a:gd name="adj2" fmla="val 50000"/>
          </a:avLst>
        </a:prstGeom>
        <a:solidFill>
          <a:srgbClr val="072030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DO" sz="1500" kern="1200">
            <a:solidFill>
              <a:srgbClr val="FFFFFF"/>
            </a:solidFill>
            <a:latin typeface="Arial"/>
            <a:ea typeface="+mn-ea"/>
            <a:cs typeface="+mn-cs"/>
          </a:endParaRPr>
        </a:p>
      </dsp:txBody>
      <dsp:txXfrm>
        <a:off x="4857792" y="1682849"/>
        <a:ext cx="240598" cy="322708"/>
      </dsp:txXfrm>
    </dsp:sp>
    <dsp:sp modelId="{1B26A1CF-B868-483C-8BCE-170E6F12BDEA}">
      <dsp:nvSpPr>
        <dsp:cNvPr id="0" name=""/>
        <dsp:cNvSpPr/>
      </dsp:nvSpPr>
      <dsp:spPr>
        <a:xfrm>
          <a:off x="3648575" y="-101876"/>
          <a:ext cx="2697248" cy="1663740"/>
        </a:xfrm>
        <a:prstGeom prst="ellipse">
          <a:avLst/>
        </a:prstGeom>
        <a:solidFill>
          <a:srgbClr val="072030">
            <a:hueOff val="0"/>
            <a:satOff val="0"/>
            <a:lumOff val="0"/>
            <a:alphaOff val="0"/>
          </a:srgbClr>
        </a:solidFill>
        <a:ln w="381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16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Contabilidad: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16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Convierte el riesgo en números</a:t>
          </a:r>
        </a:p>
      </dsp:txBody>
      <dsp:txXfrm>
        <a:off x="4043578" y="141773"/>
        <a:ext cx="1907242" cy="1176442"/>
      </dsp:txXfrm>
    </dsp:sp>
    <dsp:sp modelId="{E6242C9B-1640-4F87-92E6-E271585F7CA4}">
      <dsp:nvSpPr>
        <dsp:cNvPr id="0" name=""/>
        <dsp:cNvSpPr/>
      </dsp:nvSpPr>
      <dsp:spPr>
        <a:xfrm rot="13033337">
          <a:off x="5825311" y="3099159"/>
          <a:ext cx="242102" cy="537848"/>
        </a:xfrm>
        <a:prstGeom prst="rightArrow">
          <a:avLst>
            <a:gd name="adj1" fmla="val 60000"/>
            <a:gd name="adj2" fmla="val 50000"/>
          </a:avLst>
        </a:prstGeom>
        <a:solidFill>
          <a:srgbClr val="072030">
            <a:hueOff val="-649545"/>
            <a:satOff val="6861"/>
            <a:lumOff val="9707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DO" sz="1500" kern="1200">
            <a:solidFill>
              <a:srgbClr val="FFFFFF"/>
            </a:solidFill>
            <a:latin typeface="Arial"/>
            <a:ea typeface="+mn-ea"/>
            <a:cs typeface="+mn-cs"/>
          </a:endParaRPr>
        </a:p>
      </dsp:txBody>
      <dsp:txXfrm>
        <a:off x="5890544" y="3228697"/>
        <a:ext cx="169471" cy="322708"/>
      </dsp:txXfrm>
    </dsp:sp>
    <dsp:sp modelId="{876A9CCD-FDE8-4587-B576-7B31D889D7B5}">
      <dsp:nvSpPr>
        <dsp:cNvPr id="0" name=""/>
        <dsp:cNvSpPr/>
      </dsp:nvSpPr>
      <dsp:spPr>
        <a:xfrm>
          <a:off x="5937567" y="3052636"/>
          <a:ext cx="2544847" cy="1920436"/>
        </a:xfrm>
        <a:prstGeom prst="ellipse">
          <a:avLst/>
        </a:prstGeom>
        <a:solidFill>
          <a:srgbClr val="072030">
            <a:hueOff val="-649545"/>
            <a:satOff val="6861"/>
            <a:lumOff val="9707"/>
            <a:alphaOff val="0"/>
          </a:srgbClr>
        </a:solidFill>
        <a:ln w="381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Symbol" panose="05050102010706020507" pitchFamily="18" charset="2"/>
            <a:buNone/>
          </a:pPr>
          <a:r>
            <a:rPr lang="es-DO" sz="18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Auditoría: </a:t>
          </a:r>
          <a:r>
            <a:rPr lang="es-DO" sz="16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Valida criterios y consistencia
(REA + evidencia)</a:t>
          </a:r>
        </a:p>
      </dsp:txBody>
      <dsp:txXfrm>
        <a:off x="6310251" y="3333877"/>
        <a:ext cx="1799479" cy="1357954"/>
      </dsp:txXfrm>
    </dsp:sp>
    <dsp:sp modelId="{60885D65-5F0E-44D7-AD83-6AE7722D2016}">
      <dsp:nvSpPr>
        <dsp:cNvPr id="0" name=""/>
        <dsp:cNvSpPr/>
      </dsp:nvSpPr>
      <dsp:spPr>
        <a:xfrm rot="20447981">
          <a:off x="3845724" y="3075821"/>
          <a:ext cx="233258" cy="537848"/>
        </a:xfrm>
        <a:prstGeom prst="rightArrow">
          <a:avLst>
            <a:gd name="adj1" fmla="val 60000"/>
            <a:gd name="adj2" fmla="val 50000"/>
          </a:avLst>
        </a:prstGeom>
        <a:solidFill>
          <a:srgbClr val="072030">
            <a:hueOff val="-1299089"/>
            <a:satOff val="13723"/>
            <a:lumOff val="19413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DO" sz="1500" kern="1200">
            <a:solidFill>
              <a:srgbClr val="FFFFFF"/>
            </a:solidFill>
            <a:latin typeface="Arial"/>
            <a:ea typeface="+mn-ea"/>
            <a:cs typeface="+mn-cs"/>
          </a:endParaRPr>
        </a:p>
      </dsp:txBody>
      <dsp:txXfrm rot="10800000">
        <a:off x="3847670" y="3194898"/>
        <a:ext cx="163281" cy="322708"/>
      </dsp:txXfrm>
    </dsp:sp>
    <dsp:sp modelId="{FA22E591-EBD8-48EC-B4BE-F5A02368675F}">
      <dsp:nvSpPr>
        <dsp:cNvPr id="0" name=""/>
        <dsp:cNvSpPr/>
      </dsp:nvSpPr>
      <dsp:spPr>
        <a:xfrm>
          <a:off x="1274084" y="3050020"/>
          <a:ext cx="2734819" cy="1858821"/>
        </a:xfrm>
        <a:prstGeom prst="ellipse">
          <a:avLst/>
        </a:prstGeom>
        <a:solidFill>
          <a:srgbClr val="00B7C3"/>
        </a:solidFill>
        <a:ln w="381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18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Supervisión: </a:t>
          </a:r>
          <a:r>
            <a:rPr lang="es-DO" sz="16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Detecta riesgos a tiempo
(individuales y sistémicos)</a:t>
          </a:r>
        </a:p>
      </dsp:txBody>
      <dsp:txXfrm>
        <a:off x="1674589" y="3322238"/>
        <a:ext cx="1933809" cy="131438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3F74A7-84D2-410E-931F-986D3C64C9DC}">
      <dsp:nvSpPr>
        <dsp:cNvPr id="0" name=""/>
        <dsp:cNvSpPr/>
      </dsp:nvSpPr>
      <dsp:spPr>
        <a:xfrm>
          <a:off x="0" y="0"/>
          <a:ext cx="737147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3013BB-F26E-438C-8D81-E990A9898852}">
      <dsp:nvSpPr>
        <dsp:cNvPr id="0" name=""/>
        <dsp:cNvSpPr/>
      </dsp:nvSpPr>
      <dsp:spPr>
        <a:xfrm>
          <a:off x="0" y="0"/>
          <a:ext cx="1474294" cy="46049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DO" sz="3400" kern="1200"/>
        </a:p>
      </dsp:txBody>
      <dsp:txXfrm>
        <a:off x="0" y="0"/>
        <a:ext cx="1474294" cy="4604955"/>
      </dsp:txXfrm>
    </dsp:sp>
    <dsp:sp modelId="{72F34324-F272-4412-A89E-8B1C96BEF0C6}">
      <dsp:nvSpPr>
        <dsp:cNvPr id="0" name=""/>
        <dsp:cNvSpPr/>
      </dsp:nvSpPr>
      <dsp:spPr>
        <a:xfrm>
          <a:off x="1584866" y="71952"/>
          <a:ext cx="5786605" cy="14390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400" kern="1200" dirty="0">
              <a:solidFill>
                <a:schemeClr val="bg2">
                  <a:lumMod val="90000"/>
                  <a:lumOff val="10000"/>
                </a:schemeClr>
              </a:solidFill>
            </a:rPr>
            <a:t>La contabilidad bancaria no es mecánica: es estratégica.</a:t>
          </a:r>
        </a:p>
      </dsp:txBody>
      <dsp:txXfrm>
        <a:off x="1584866" y="71952"/>
        <a:ext cx="5786605" cy="1439048"/>
      </dsp:txXfrm>
    </dsp:sp>
    <dsp:sp modelId="{F0972311-4F75-4F36-A1DD-4AEFF68B0D7A}">
      <dsp:nvSpPr>
        <dsp:cNvPr id="0" name=""/>
        <dsp:cNvSpPr/>
      </dsp:nvSpPr>
      <dsp:spPr>
        <a:xfrm>
          <a:off x="1474294" y="1511000"/>
          <a:ext cx="589717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7D8602-E1C9-4CEA-87FB-08BC306506E3}">
      <dsp:nvSpPr>
        <dsp:cNvPr id="0" name=""/>
        <dsp:cNvSpPr/>
      </dsp:nvSpPr>
      <dsp:spPr>
        <a:xfrm>
          <a:off x="1584866" y="1582953"/>
          <a:ext cx="5786605" cy="14390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None/>
          </a:pPr>
          <a:r>
            <a:rPr lang="es-DO" sz="2400" kern="1200" dirty="0">
              <a:solidFill>
                <a:srgbClr val="002060"/>
              </a:solidFill>
            </a:rPr>
            <a:t>Bien aplicada, ayuda a sostener la estabilidad del sistema financiero.</a:t>
          </a:r>
        </a:p>
      </dsp:txBody>
      <dsp:txXfrm>
        <a:off x="1584866" y="1582953"/>
        <a:ext cx="5786605" cy="1439048"/>
      </dsp:txXfrm>
    </dsp:sp>
    <dsp:sp modelId="{E73A91F0-C61D-478D-96E0-E8231BFE2B1D}">
      <dsp:nvSpPr>
        <dsp:cNvPr id="0" name=""/>
        <dsp:cNvSpPr/>
      </dsp:nvSpPr>
      <dsp:spPr>
        <a:xfrm>
          <a:off x="1474294" y="3022001"/>
          <a:ext cx="589717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924853-691A-4D78-8AC3-C7A7F89F2AF6}">
      <dsp:nvSpPr>
        <dsp:cNvPr id="0" name=""/>
        <dsp:cNvSpPr/>
      </dsp:nvSpPr>
      <dsp:spPr>
        <a:xfrm>
          <a:off x="1584866" y="3093954"/>
          <a:ext cx="5786605" cy="14390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None/>
          </a:pPr>
          <a:r>
            <a:rPr lang="es-DO" sz="2400" kern="1200" dirty="0">
              <a:solidFill>
                <a:schemeClr val="bg2">
                  <a:lumMod val="90000"/>
                  <a:lumOff val="10000"/>
                </a:schemeClr>
              </a:solidFill>
            </a:rPr>
            <a:t>El entorno exige especialización, actualización y diálogo constante (contadores – auditores – reguladores)</a:t>
          </a:r>
        </a:p>
      </dsp:txBody>
      <dsp:txXfrm>
        <a:off x="1584866" y="3093954"/>
        <a:ext cx="5786605" cy="1439048"/>
      </dsp:txXfrm>
    </dsp:sp>
    <dsp:sp modelId="{CDA01825-CB31-4483-8BED-6FBB80D3F896}">
      <dsp:nvSpPr>
        <dsp:cNvPr id="0" name=""/>
        <dsp:cNvSpPr/>
      </dsp:nvSpPr>
      <dsp:spPr>
        <a:xfrm>
          <a:off x="1474294" y="4533002"/>
          <a:ext cx="589717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29FC62-3E56-45FA-9FF6-8B0FE105E4BE}">
      <dsp:nvSpPr>
        <dsp:cNvPr id="0" name=""/>
        <dsp:cNvSpPr/>
      </dsp:nvSpPr>
      <dsp:spPr>
        <a:xfrm>
          <a:off x="1615714" y="269054"/>
          <a:ext cx="3501335" cy="1094167"/>
        </a:xfrm>
        <a:prstGeom prst="rect">
          <a:avLst/>
        </a:prstGeom>
        <a:solidFill>
          <a:srgbClr val="FFFFFF">
            <a:alpha val="4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0CCCC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1116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300" kern="12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Opera con recursos del público</a:t>
          </a:r>
        </a:p>
      </dsp:txBody>
      <dsp:txXfrm>
        <a:off x="1615714" y="269054"/>
        <a:ext cx="3501335" cy="1094167"/>
      </dsp:txXfrm>
    </dsp:sp>
    <dsp:sp modelId="{3828AA10-3BEC-4C67-B3E0-687B4DF094BD}">
      <dsp:nvSpPr>
        <dsp:cNvPr id="0" name=""/>
        <dsp:cNvSpPr/>
      </dsp:nvSpPr>
      <dsp:spPr>
        <a:xfrm>
          <a:off x="1469825" y="111007"/>
          <a:ext cx="765917" cy="114887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A53C63-E4C0-4F1D-9F68-00960F0EDF9E}">
      <dsp:nvSpPr>
        <dsp:cNvPr id="0" name=""/>
        <dsp:cNvSpPr/>
      </dsp:nvSpPr>
      <dsp:spPr>
        <a:xfrm>
          <a:off x="1615714" y="1646489"/>
          <a:ext cx="3501335" cy="1094167"/>
        </a:xfrm>
        <a:prstGeom prst="rect">
          <a:avLst/>
        </a:prstGeom>
        <a:solidFill>
          <a:srgbClr val="FFFFFF">
            <a:alpha val="4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0CCCC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1116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300" kern="12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Gestiona riesgos financieros de forma permanente</a:t>
          </a:r>
        </a:p>
      </dsp:txBody>
      <dsp:txXfrm>
        <a:off x="1615714" y="1646489"/>
        <a:ext cx="3501335" cy="1094167"/>
      </dsp:txXfrm>
    </dsp:sp>
    <dsp:sp modelId="{1F460675-3E51-479C-979C-FEF1852717C4}">
      <dsp:nvSpPr>
        <dsp:cNvPr id="0" name=""/>
        <dsp:cNvSpPr/>
      </dsp:nvSpPr>
      <dsp:spPr>
        <a:xfrm>
          <a:off x="1469825" y="1488443"/>
          <a:ext cx="765917" cy="114887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FE5EF2-71A9-4289-9187-74FDBAF539C8}">
      <dsp:nvSpPr>
        <dsp:cNvPr id="0" name=""/>
        <dsp:cNvSpPr/>
      </dsp:nvSpPr>
      <dsp:spPr>
        <a:xfrm>
          <a:off x="1564629" y="2940002"/>
          <a:ext cx="3501335" cy="1094167"/>
        </a:xfrm>
        <a:prstGeom prst="rect">
          <a:avLst/>
        </a:prstGeom>
        <a:solidFill>
          <a:srgbClr val="FFFFFF">
            <a:alpha val="4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0CCCC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1116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300" kern="120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Está bajo supervisión prudencial continua</a:t>
          </a:r>
        </a:p>
      </dsp:txBody>
      <dsp:txXfrm>
        <a:off x="1564629" y="2940002"/>
        <a:ext cx="3501335" cy="1094167"/>
      </dsp:txXfrm>
    </dsp:sp>
    <dsp:sp modelId="{E5528157-D8C8-4193-BEA4-251246CCA7A4}">
      <dsp:nvSpPr>
        <dsp:cNvPr id="0" name=""/>
        <dsp:cNvSpPr/>
      </dsp:nvSpPr>
      <dsp:spPr>
        <a:xfrm>
          <a:off x="1469825" y="2865878"/>
          <a:ext cx="765917" cy="1148875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030EDF-20F2-43A4-98AD-63E2FA90156D}">
      <dsp:nvSpPr>
        <dsp:cNvPr id="0" name=""/>
        <dsp:cNvSpPr/>
      </dsp:nvSpPr>
      <dsp:spPr>
        <a:xfrm>
          <a:off x="0" y="477516"/>
          <a:ext cx="7288824" cy="730800"/>
        </a:xfrm>
        <a:prstGeom prst="rect">
          <a:avLst/>
        </a:prstGeom>
        <a:solidFill>
          <a:srgbClr val="E1E7EB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5C7F9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BD1672-0289-4C80-882C-839A8D8FF390}">
      <dsp:nvSpPr>
        <dsp:cNvPr id="0" name=""/>
        <dsp:cNvSpPr/>
      </dsp:nvSpPr>
      <dsp:spPr>
        <a:xfrm>
          <a:off x="364441" y="49476"/>
          <a:ext cx="5102176" cy="856080"/>
        </a:xfrm>
        <a:prstGeom prst="roundRect">
          <a:avLst/>
        </a:prstGeom>
        <a:solidFill>
          <a:srgbClr val="5C7F91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E1E7EB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850" tIns="0" rIns="192850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8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Identificar deterioros de forma oportuna</a:t>
          </a:r>
        </a:p>
      </dsp:txBody>
      <dsp:txXfrm>
        <a:off x="406231" y="91266"/>
        <a:ext cx="5018596" cy="772500"/>
      </dsp:txXfrm>
    </dsp:sp>
    <dsp:sp modelId="{55C2C6CA-1E3A-4E37-8512-1F516053F3B9}">
      <dsp:nvSpPr>
        <dsp:cNvPr id="0" name=""/>
        <dsp:cNvSpPr/>
      </dsp:nvSpPr>
      <dsp:spPr>
        <a:xfrm>
          <a:off x="0" y="1792956"/>
          <a:ext cx="7288824" cy="730800"/>
        </a:xfrm>
        <a:prstGeom prst="rect">
          <a:avLst/>
        </a:prstGeom>
        <a:solidFill>
          <a:srgbClr val="E1E7EB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5C7F9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040CF5-F65B-4E6B-8093-7227BEFB62D2}">
      <dsp:nvSpPr>
        <dsp:cNvPr id="0" name=""/>
        <dsp:cNvSpPr/>
      </dsp:nvSpPr>
      <dsp:spPr>
        <a:xfrm>
          <a:off x="364441" y="1364916"/>
          <a:ext cx="5102176" cy="856080"/>
        </a:xfrm>
        <a:prstGeom prst="roundRect">
          <a:avLst/>
        </a:prstGeom>
        <a:solidFill>
          <a:srgbClr val="5C7F91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E1E7EB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850" tIns="0" rIns="192850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8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Reflejar correctamente las exposiciones al riesgo</a:t>
          </a:r>
        </a:p>
      </dsp:txBody>
      <dsp:txXfrm>
        <a:off x="406231" y="1406706"/>
        <a:ext cx="5018596" cy="772500"/>
      </dsp:txXfrm>
    </dsp:sp>
    <dsp:sp modelId="{F13307A3-EEBA-4563-8CCB-BFC95C974913}">
      <dsp:nvSpPr>
        <dsp:cNvPr id="0" name=""/>
        <dsp:cNvSpPr/>
      </dsp:nvSpPr>
      <dsp:spPr>
        <a:xfrm>
          <a:off x="0" y="3108396"/>
          <a:ext cx="7288824" cy="730800"/>
        </a:xfrm>
        <a:prstGeom prst="rect">
          <a:avLst/>
        </a:prstGeom>
        <a:solidFill>
          <a:srgbClr val="E1E7EB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5C7F9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2CA23D-3367-4EF1-8A03-9C83BE50718B}">
      <dsp:nvSpPr>
        <dsp:cNvPr id="0" name=""/>
        <dsp:cNvSpPr/>
      </dsp:nvSpPr>
      <dsp:spPr>
        <a:xfrm>
          <a:off x="364441" y="2680356"/>
          <a:ext cx="5102176" cy="856080"/>
        </a:xfrm>
        <a:prstGeom prst="roundRect">
          <a:avLst/>
        </a:prstGeom>
        <a:solidFill>
          <a:srgbClr val="5C7F91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E1E7EB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850" tIns="0" rIns="192850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8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Generar información confiable y comparable</a:t>
          </a:r>
        </a:p>
      </dsp:txBody>
      <dsp:txXfrm>
        <a:off x="406231" y="2722146"/>
        <a:ext cx="5018596" cy="7725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4D04C6-D443-43EF-B787-92E6995B7EC5}">
      <dsp:nvSpPr>
        <dsp:cNvPr id="0" name=""/>
        <dsp:cNvSpPr/>
      </dsp:nvSpPr>
      <dsp:spPr>
        <a:xfrm>
          <a:off x="3008" y="504812"/>
          <a:ext cx="3018384" cy="3018384"/>
        </a:xfrm>
        <a:prstGeom prst="ellipse">
          <a:avLst/>
        </a:prstGeom>
        <a:solidFill>
          <a:srgbClr val="072030">
            <a:alpha val="50000"/>
            <a:hueOff val="-433030"/>
            <a:satOff val="4574"/>
            <a:lumOff val="6471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6112" tIns="25400" rIns="166112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000" b="1" kern="1200" dirty="0">
              <a:solidFill>
                <a:srgbClr val="0D3048"/>
              </a:solidFill>
              <a:latin typeface="Arial"/>
              <a:ea typeface="+mn-ea"/>
              <a:cs typeface="+mn-cs"/>
            </a:rPr>
            <a:t>Devengo</a:t>
          </a:r>
        </a:p>
      </dsp:txBody>
      <dsp:txXfrm>
        <a:off x="445040" y="946844"/>
        <a:ext cx="2134320" cy="2134320"/>
      </dsp:txXfrm>
    </dsp:sp>
    <dsp:sp modelId="{B9E062B4-DCC7-40BB-8796-5510F00D2F2C}">
      <dsp:nvSpPr>
        <dsp:cNvPr id="0" name=""/>
        <dsp:cNvSpPr/>
      </dsp:nvSpPr>
      <dsp:spPr>
        <a:xfrm>
          <a:off x="2417716" y="504812"/>
          <a:ext cx="3018384" cy="3018384"/>
        </a:xfrm>
        <a:prstGeom prst="ellipse">
          <a:avLst/>
        </a:prstGeom>
        <a:solidFill>
          <a:srgbClr val="072030">
            <a:alpha val="5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6112" tIns="30480" rIns="166112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400" b="1" kern="1200" dirty="0">
              <a:solidFill>
                <a:srgbClr val="0D3048"/>
              </a:solidFill>
              <a:latin typeface="Arial"/>
              <a:ea typeface="+mn-ea"/>
              <a:cs typeface="+mn-cs"/>
            </a:rPr>
            <a:t>Sustancia sobre forma </a:t>
          </a:r>
        </a:p>
      </dsp:txBody>
      <dsp:txXfrm>
        <a:off x="2859748" y="946844"/>
        <a:ext cx="2134320" cy="2134320"/>
      </dsp:txXfrm>
    </dsp:sp>
    <dsp:sp modelId="{A3BC13A4-E70C-480D-9708-9F33A9CB8BEF}">
      <dsp:nvSpPr>
        <dsp:cNvPr id="0" name=""/>
        <dsp:cNvSpPr/>
      </dsp:nvSpPr>
      <dsp:spPr>
        <a:xfrm>
          <a:off x="4832424" y="504812"/>
          <a:ext cx="3018384" cy="3018384"/>
        </a:xfrm>
        <a:prstGeom prst="ellipse">
          <a:avLst/>
        </a:prstGeom>
        <a:solidFill>
          <a:srgbClr val="072030">
            <a:alpha val="50000"/>
            <a:hueOff val="-866060"/>
            <a:satOff val="9149"/>
            <a:lumOff val="12942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6112" tIns="25400" rIns="166112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000" b="1" kern="1200" dirty="0">
              <a:solidFill>
                <a:srgbClr val="0D3048"/>
              </a:solidFill>
              <a:latin typeface="Arial"/>
              <a:ea typeface="+mn-ea"/>
              <a:cs typeface="+mn-cs"/>
            </a:rPr>
            <a:t>Consistencia</a:t>
          </a:r>
        </a:p>
      </dsp:txBody>
      <dsp:txXfrm>
        <a:off x="5274456" y="946844"/>
        <a:ext cx="2134320" cy="2134320"/>
      </dsp:txXfrm>
    </dsp:sp>
    <dsp:sp modelId="{331FEFF9-8F47-44E0-BA29-4FC6200FDCD8}">
      <dsp:nvSpPr>
        <dsp:cNvPr id="0" name=""/>
        <dsp:cNvSpPr/>
      </dsp:nvSpPr>
      <dsp:spPr>
        <a:xfrm>
          <a:off x="7247131" y="504812"/>
          <a:ext cx="3018384" cy="3018384"/>
        </a:xfrm>
        <a:prstGeom prst="ellipse">
          <a:avLst/>
        </a:prstGeom>
        <a:solidFill>
          <a:srgbClr val="072030">
            <a:alpha val="50000"/>
            <a:hueOff val="-1299089"/>
            <a:satOff val="13723"/>
            <a:lumOff val="19413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6112" tIns="25400" rIns="166112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000" b="1" kern="1200" dirty="0">
              <a:solidFill>
                <a:srgbClr val="0D3048"/>
              </a:solidFill>
              <a:latin typeface="Arial"/>
              <a:ea typeface="+mn-ea"/>
              <a:cs typeface="+mn-cs"/>
            </a:rPr>
            <a:t>Prudencia</a:t>
          </a:r>
        </a:p>
      </dsp:txBody>
      <dsp:txXfrm>
        <a:off x="7689163" y="946844"/>
        <a:ext cx="2134320" cy="21343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A70A53-9427-4D6E-A18C-046586023D91}">
      <dsp:nvSpPr>
        <dsp:cNvPr id="0" name=""/>
        <dsp:cNvSpPr/>
      </dsp:nvSpPr>
      <dsp:spPr>
        <a:xfrm rot="16200000">
          <a:off x="-1648924" y="2643303"/>
          <a:ext cx="3985453" cy="5532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87966" bIns="0" numCol="1" spcCol="1270" anchor="t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400" kern="12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Estado de Situación</a:t>
          </a:r>
        </a:p>
      </dsp:txBody>
      <dsp:txXfrm>
        <a:off x="-1648924" y="2643303"/>
        <a:ext cx="3985453" cy="553284"/>
      </dsp:txXfrm>
    </dsp:sp>
    <dsp:sp modelId="{44661DE4-38E5-402A-8A87-E6699BFF38DA}">
      <dsp:nvSpPr>
        <dsp:cNvPr id="0" name=""/>
        <dsp:cNvSpPr/>
      </dsp:nvSpPr>
      <dsp:spPr>
        <a:xfrm>
          <a:off x="620444" y="927219"/>
          <a:ext cx="2755944" cy="3985453"/>
        </a:xfrm>
        <a:prstGeom prst="rect">
          <a:avLst/>
        </a:prstGeom>
        <a:solidFill>
          <a:srgbClr val="4C6978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487966" rIns="199136" bIns="199136" numCol="1" spcCol="1270" anchor="t" anchorCtr="0">
          <a:noAutofit/>
        </a:bodyPr>
        <a:lstStyle/>
        <a:p>
          <a:pPr marL="285750" lvl="1" indent="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s-DO" sz="2800" b="1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es-DO" sz="14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La correcta clasificación de créditos, inversiones y provisiones, tiene impacto directo en:</a:t>
          </a:r>
          <a:endParaRPr lang="es-DO" sz="1400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endParaRPr lang="es-DO" sz="1400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s-DO" sz="1400" b="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Calidad de activos
Solvencia
Rentabilidad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endParaRPr lang="es-DO" sz="1400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es-DO" sz="14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👉 Un crédito mal clasificado puede inflar activos y patrimonio.</a:t>
          </a:r>
          <a:endParaRPr lang="es-DO" sz="1400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sp:txBody>
      <dsp:txXfrm>
        <a:off x="620444" y="927219"/>
        <a:ext cx="2755944" cy="3985453"/>
      </dsp:txXfrm>
    </dsp:sp>
    <dsp:sp modelId="{751836B9-6D7E-4F46-B2EB-8F1B4B12617B}">
      <dsp:nvSpPr>
        <dsp:cNvPr id="0" name=""/>
        <dsp:cNvSpPr/>
      </dsp:nvSpPr>
      <dsp:spPr>
        <a:xfrm>
          <a:off x="67159" y="196883"/>
          <a:ext cx="1106569" cy="1106569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BB1959-1686-4175-9246-E03539CC7753}">
      <dsp:nvSpPr>
        <dsp:cNvPr id="0" name=""/>
        <dsp:cNvSpPr/>
      </dsp:nvSpPr>
      <dsp:spPr>
        <a:xfrm rot="16200000">
          <a:off x="2386730" y="2643303"/>
          <a:ext cx="3985453" cy="5532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87966" bIns="0" numCol="1" spcCol="1270" anchor="t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400" kern="12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Estado de resultados</a:t>
          </a:r>
        </a:p>
      </dsp:txBody>
      <dsp:txXfrm>
        <a:off x="2386730" y="2643303"/>
        <a:ext cx="3985453" cy="553284"/>
      </dsp:txXfrm>
    </dsp:sp>
    <dsp:sp modelId="{F82F138A-7A20-450B-9935-2B2F6E10610B}">
      <dsp:nvSpPr>
        <dsp:cNvPr id="0" name=""/>
        <dsp:cNvSpPr/>
      </dsp:nvSpPr>
      <dsp:spPr>
        <a:xfrm>
          <a:off x="4656099" y="927219"/>
          <a:ext cx="2755944" cy="3985453"/>
        </a:xfrm>
        <a:prstGeom prst="rect">
          <a:avLst/>
        </a:prstGeom>
        <a:solidFill>
          <a:srgbClr val="4C6978">
            <a:hueOff val="88809"/>
            <a:satOff val="26074"/>
            <a:lumOff val="-13825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487966" rIns="99568" bIns="99568" numCol="1" spcCol="1270" anchor="t" anchorCtr="0">
          <a:noAutofit/>
        </a:bodyPr>
        <a:lstStyle/>
        <a:p>
          <a:pPr marL="285750" lvl="1" indent="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s-DO" sz="14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Separar correctamente:</a:t>
          </a:r>
          <a:endParaRPr lang="es-DO" sz="2400" b="1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  <a:p>
          <a:pPr marL="285750" lvl="1" indent="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s-DO" sz="1400" b="0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  <a:p>
          <a:pPr marL="285750" lvl="1" indent="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DO" sz="1400" b="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Ingresos financieros
Otros ingresos operativos</a:t>
          </a:r>
        </a:p>
        <a:p>
          <a:pPr marL="285750" lvl="1" indent="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s-DO" sz="1400" b="1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  <a:p>
          <a:pPr marL="285750" lvl="1" indent="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s-DO" sz="14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Un ingreso mal clasificado puede:</a:t>
          </a:r>
        </a:p>
        <a:p>
          <a:pPr marL="285750" lvl="1" indent="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es-DO" sz="1400" b="1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  <a:p>
          <a:pPr marL="285750" lvl="1" indent="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DO" sz="1400" b="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Inflar el margen financiero
Distorsionar la rentabilidad</a:t>
          </a:r>
          <a:endParaRPr lang="es-DO" sz="1400" b="1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  <a:p>
          <a:pPr marL="285750" lvl="1" indent="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s-DO" sz="1400" b="1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  <a:p>
          <a:pPr marL="285750" lvl="1" indent="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s-DO" sz="14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👉 “El ingreso existe… el problema es dónde lo ponemos.”</a:t>
          </a:r>
        </a:p>
        <a:p>
          <a:pPr marL="228600" lvl="1" indent="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DO" sz="2400" b="1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sp:txBody>
      <dsp:txXfrm>
        <a:off x="4656099" y="927219"/>
        <a:ext cx="2755944" cy="3985453"/>
      </dsp:txXfrm>
    </dsp:sp>
    <dsp:sp modelId="{B2BCA705-80EB-46DE-B63B-5A88C15CBAB2}">
      <dsp:nvSpPr>
        <dsp:cNvPr id="0" name=""/>
        <dsp:cNvSpPr/>
      </dsp:nvSpPr>
      <dsp:spPr>
        <a:xfrm>
          <a:off x="4102814" y="196883"/>
          <a:ext cx="1106569" cy="1106569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DFCA59-5732-418F-91D2-B196DE47CFA7}">
      <dsp:nvSpPr>
        <dsp:cNvPr id="0" name=""/>
        <dsp:cNvSpPr/>
      </dsp:nvSpPr>
      <dsp:spPr>
        <a:xfrm rot="16200000">
          <a:off x="6422385" y="2643303"/>
          <a:ext cx="3985453" cy="5532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87966" bIns="0" numCol="1" spcCol="1270" anchor="t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400" kern="12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Flujo de efectivo</a:t>
          </a:r>
        </a:p>
      </dsp:txBody>
      <dsp:txXfrm>
        <a:off x="6422385" y="2643303"/>
        <a:ext cx="3985453" cy="553284"/>
      </dsp:txXfrm>
    </dsp:sp>
    <dsp:sp modelId="{9BC7E7C6-E107-4D2C-A906-20B104CCBE16}">
      <dsp:nvSpPr>
        <dsp:cNvPr id="0" name=""/>
        <dsp:cNvSpPr/>
      </dsp:nvSpPr>
      <dsp:spPr>
        <a:xfrm>
          <a:off x="8691754" y="927219"/>
          <a:ext cx="2755944" cy="3985453"/>
        </a:xfrm>
        <a:prstGeom prst="rect">
          <a:avLst/>
        </a:prstGeom>
        <a:solidFill>
          <a:srgbClr val="4C6978">
            <a:hueOff val="177618"/>
            <a:satOff val="52147"/>
            <a:lumOff val="-27649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487966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s-DO" sz="2000" b="1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14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Mide la capacidad real de generar efectivo.
</a:t>
          </a:r>
          <a:endParaRPr lang="es-DO" sz="1400" b="1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s-ES" sz="14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Errores de clasificación pueden:</a:t>
          </a:r>
          <a:endParaRPr lang="es-DO" sz="1400" b="1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es-DO" sz="1400" b="1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ES" sz="1400" b="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Ocultar presiones de liquidez.
Mostrar utilidades sin efectivo.</a:t>
          </a:r>
          <a:endParaRPr lang="es-DO" sz="1400" b="0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s-ES" sz="14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
👉 Esto</a:t>
          </a:r>
          <a:r>
            <a:rPr lang="es-ES" sz="14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 lo vemos con mucha frecuencia en la práctica.</a:t>
          </a:r>
          <a:endParaRPr lang="es-DO" sz="1400" b="1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sp:txBody>
      <dsp:txXfrm>
        <a:off x="8691754" y="927219"/>
        <a:ext cx="2755944" cy="3985453"/>
      </dsp:txXfrm>
    </dsp:sp>
    <dsp:sp modelId="{8E8A6A76-36D4-4F70-99FA-1309063DE3CA}">
      <dsp:nvSpPr>
        <dsp:cNvPr id="0" name=""/>
        <dsp:cNvSpPr/>
      </dsp:nvSpPr>
      <dsp:spPr>
        <a:xfrm>
          <a:off x="8138469" y="196883"/>
          <a:ext cx="1106569" cy="1106569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89BFC0-22E7-4982-8350-90B9DADAFCA1}">
      <dsp:nvSpPr>
        <dsp:cNvPr id="0" name=""/>
        <dsp:cNvSpPr/>
      </dsp:nvSpPr>
      <dsp:spPr>
        <a:xfrm>
          <a:off x="0" y="298852"/>
          <a:ext cx="10244666" cy="163800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7203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5100" tIns="416560" rIns="795100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DO" sz="1800" kern="12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Principal activo del Balance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DO" sz="1800" kern="12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Riesgo por incumplimiento de Pago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DO" sz="1800" kern="12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Se evalúa de forma permanente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DO" sz="1800" kern="12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Concepto clave: Deterioro </a:t>
          </a:r>
        </a:p>
      </dsp:txBody>
      <dsp:txXfrm>
        <a:off x="0" y="298852"/>
        <a:ext cx="10244666" cy="1638000"/>
      </dsp:txXfrm>
    </dsp:sp>
    <dsp:sp modelId="{DE500142-E213-4DE7-9221-5D50484DDD0F}">
      <dsp:nvSpPr>
        <dsp:cNvPr id="0" name=""/>
        <dsp:cNvSpPr/>
      </dsp:nvSpPr>
      <dsp:spPr>
        <a:xfrm>
          <a:off x="495903" y="0"/>
          <a:ext cx="7171266" cy="590400"/>
        </a:xfrm>
        <a:prstGeom prst="roundRect">
          <a:avLst/>
        </a:prstGeom>
        <a:solidFill>
          <a:srgbClr val="072030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1057" tIns="0" rIns="271057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0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Cartera de créditos</a:t>
          </a:r>
        </a:p>
      </dsp:txBody>
      <dsp:txXfrm>
        <a:off x="524724" y="28821"/>
        <a:ext cx="7113624" cy="532758"/>
      </dsp:txXfrm>
    </dsp:sp>
    <dsp:sp modelId="{6A208151-11B9-4829-B1FA-A157B6EB27B0}">
      <dsp:nvSpPr>
        <dsp:cNvPr id="0" name=""/>
        <dsp:cNvSpPr/>
      </dsp:nvSpPr>
      <dsp:spPr>
        <a:xfrm>
          <a:off x="0" y="2340053"/>
          <a:ext cx="10244666" cy="135450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72030">
              <a:hueOff val="-1299089"/>
              <a:satOff val="13723"/>
              <a:lumOff val="19413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5100" tIns="416560" rIns="795100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DO" sz="1800" kern="12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Segundo componente más importante-peso creciente en el balance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DO" sz="1800" kern="12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Riesgo por: tasa de interés, precio de mercado y emisor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DO" sz="1800" kern="12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Concepto Clave: Valor razonable, r</a:t>
          </a:r>
          <a:r>
            <a:rPr lang="es-ES" sz="1800" kern="1200" dirty="0" err="1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efleja</a:t>
          </a:r>
          <a:r>
            <a:rPr lang="es-ES" sz="1800" kern="1200" dirty="0"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 condiciones actuales del mercado</a:t>
          </a:r>
          <a:endParaRPr lang="es-DO" sz="1800" kern="1200" dirty="0">
            <a:solidFill>
              <a:srgbClr val="0D3048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+mn-cs"/>
          </a:endParaRPr>
        </a:p>
      </dsp:txBody>
      <dsp:txXfrm>
        <a:off x="0" y="2340053"/>
        <a:ext cx="10244666" cy="1354500"/>
      </dsp:txXfrm>
    </dsp:sp>
    <dsp:sp modelId="{9C4C2BEE-B33B-4A43-8AFB-CD1D3F022C93}">
      <dsp:nvSpPr>
        <dsp:cNvPr id="0" name=""/>
        <dsp:cNvSpPr/>
      </dsp:nvSpPr>
      <dsp:spPr>
        <a:xfrm>
          <a:off x="512233" y="2044853"/>
          <a:ext cx="7171266" cy="590400"/>
        </a:xfrm>
        <a:prstGeom prst="roundRect">
          <a:avLst/>
        </a:prstGeom>
        <a:solidFill>
          <a:srgbClr val="00B7C3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1057" tIns="0" rIns="271057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0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Inversiones</a:t>
          </a:r>
        </a:p>
      </dsp:txBody>
      <dsp:txXfrm>
        <a:off x="541054" y="2073674"/>
        <a:ext cx="7113624" cy="53275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736D2C-470E-4F7D-8638-955DBD1F589E}">
      <dsp:nvSpPr>
        <dsp:cNvPr id="0" name=""/>
        <dsp:cNvSpPr/>
      </dsp:nvSpPr>
      <dsp:spPr>
        <a:xfrm>
          <a:off x="0" y="2104"/>
          <a:ext cx="1139795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0B9B39-2F2B-4FF7-B253-FC928BCD3D23}">
      <dsp:nvSpPr>
        <dsp:cNvPr id="0" name=""/>
        <dsp:cNvSpPr/>
      </dsp:nvSpPr>
      <dsp:spPr>
        <a:xfrm>
          <a:off x="0" y="2104"/>
          <a:ext cx="11397959" cy="14355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0" i="0" kern="1200" baseline="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ea typeface="+mn-ea"/>
              <a:cs typeface="+mn-cs"/>
            </a:rPr>
            <a:t>El Valor razonable muestra el valor actual de las inversiones según el mercado y hace visible el riesgo. Puede generar volatilidad, por lo que es clave distinguir entre cambios temporales y pérdidas reales.</a:t>
          </a:r>
          <a:endParaRPr lang="es-DO" sz="2800" b="0" i="0" kern="1200" baseline="0" dirty="0">
            <a:solidFill>
              <a:schemeClr val="bg2">
                <a:lumMod val="90000"/>
                <a:lumOff val="10000"/>
              </a:schemeClr>
            </a:solidFill>
            <a:latin typeface="Arial"/>
            <a:ea typeface="+mn-ea"/>
            <a:cs typeface="+mn-cs"/>
          </a:endParaRPr>
        </a:p>
      </dsp:txBody>
      <dsp:txXfrm>
        <a:off x="0" y="2104"/>
        <a:ext cx="11397959" cy="1435511"/>
      </dsp:txXfrm>
    </dsp:sp>
    <dsp:sp modelId="{5FCA7BF2-4871-4884-BA6C-620A3D98E4C8}">
      <dsp:nvSpPr>
        <dsp:cNvPr id="0" name=""/>
        <dsp:cNvSpPr/>
      </dsp:nvSpPr>
      <dsp:spPr>
        <a:xfrm>
          <a:off x="0" y="1437615"/>
          <a:ext cx="1139795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A17ADB-F8EE-429D-87A9-3E9E99EEBEEE}">
      <dsp:nvSpPr>
        <dsp:cNvPr id="0" name=""/>
        <dsp:cNvSpPr/>
      </dsp:nvSpPr>
      <dsp:spPr>
        <a:xfrm>
          <a:off x="0" y="1437615"/>
          <a:ext cx="11397959" cy="14355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800" b="0" i="0" kern="1200" baseline="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0" i="0" kern="1200" baseline="0" dirty="0">
              <a:solidFill>
                <a:schemeClr val="bg2">
                  <a:lumMod val="90000"/>
                  <a:lumOff val="10000"/>
                </a:schemeClr>
              </a:solidFill>
            </a:rPr>
            <a:t>El deterioro reconoce aquellas pérdidas que ya no son recuperables. </a:t>
          </a:r>
          <a:endParaRPr lang="es-DO" sz="2800" kern="1200" dirty="0">
            <a:solidFill>
              <a:schemeClr val="bg2">
                <a:lumMod val="90000"/>
                <a:lumOff val="10000"/>
              </a:schemeClr>
            </a:solidFill>
          </a:endParaRPr>
        </a:p>
      </dsp:txBody>
      <dsp:txXfrm>
        <a:off x="0" y="1437615"/>
        <a:ext cx="11397959" cy="1435511"/>
      </dsp:txXfrm>
    </dsp:sp>
    <dsp:sp modelId="{04860AA5-F404-4100-AF43-71C5B6B6D208}">
      <dsp:nvSpPr>
        <dsp:cNvPr id="0" name=""/>
        <dsp:cNvSpPr/>
      </dsp:nvSpPr>
      <dsp:spPr>
        <a:xfrm>
          <a:off x="0" y="2873127"/>
          <a:ext cx="1139795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FF101C-108C-4D8A-9B51-455736DCAABC}">
      <dsp:nvSpPr>
        <dsp:cNvPr id="0" name=""/>
        <dsp:cNvSpPr/>
      </dsp:nvSpPr>
      <dsp:spPr>
        <a:xfrm>
          <a:off x="0" y="2873127"/>
          <a:ext cx="11397959" cy="14355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800" b="0" i="0" kern="1200" baseline="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0" i="0" kern="1200" baseline="0" dirty="0">
              <a:solidFill>
                <a:schemeClr val="bg2">
                  <a:lumMod val="90000"/>
                  <a:lumOff val="10000"/>
                </a:schemeClr>
              </a:solidFill>
            </a:rPr>
            <a:t>Ambos conceptos se complementan y pueden coexistir en el balance.</a:t>
          </a:r>
          <a:endParaRPr lang="es-DO" sz="2800" kern="1200" dirty="0">
            <a:solidFill>
              <a:schemeClr val="bg2">
                <a:lumMod val="90000"/>
                <a:lumOff val="10000"/>
              </a:schemeClr>
            </a:solidFill>
          </a:endParaRPr>
        </a:p>
      </dsp:txBody>
      <dsp:txXfrm>
        <a:off x="0" y="2873127"/>
        <a:ext cx="11397959" cy="143551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7FF5A0-E934-4914-94DD-5493303C4CBA}">
      <dsp:nvSpPr>
        <dsp:cNvPr id="0" name=""/>
        <dsp:cNvSpPr/>
      </dsp:nvSpPr>
      <dsp:spPr>
        <a:xfrm>
          <a:off x="9966" y="1073416"/>
          <a:ext cx="2978870" cy="2625129"/>
        </a:xfrm>
        <a:prstGeom prst="roundRect">
          <a:avLst>
            <a:gd name="adj" fmla="val 10000"/>
          </a:avLst>
        </a:prstGeom>
        <a:solidFill>
          <a:srgbClr val="072030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DO" sz="24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Evaluación continua</a:t>
          </a:r>
          <a:endParaRPr lang="es-DO" sz="2400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DO" sz="20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Identificación temprana de señales de riesgo</a:t>
          </a:r>
        </a:p>
      </dsp:txBody>
      <dsp:txXfrm>
        <a:off x="86853" y="1150303"/>
        <a:ext cx="2825096" cy="2471355"/>
      </dsp:txXfrm>
    </dsp:sp>
    <dsp:sp modelId="{6EA482FC-C9B8-4981-AEF5-34B9BCB4CD95}">
      <dsp:nvSpPr>
        <dsp:cNvPr id="0" name=""/>
        <dsp:cNvSpPr/>
      </dsp:nvSpPr>
      <dsp:spPr>
        <a:xfrm>
          <a:off x="3286723" y="2016601"/>
          <a:ext cx="631520" cy="738759"/>
        </a:xfrm>
        <a:prstGeom prst="rightArrow">
          <a:avLst>
            <a:gd name="adj1" fmla="val 60000"/>
            <a:gd name="adj2" fmla="val 50000"/>
          </a:avLst>
        </a:prstGeom>
        <a:solidFill>
          <a:srgbClr val="072030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DO" sz="3300" kern="1200">
            <a:solidFill>
              <a:srgbClr val="FFFFFF"/>
            </a:solidFill>
            <a:latin typeface="Arial"/>
            <a:ea typeface="+mn-ea"/>
            <a:cs typeface="+mn-cs"/>
          </a:endParaRPr>
        </a:p>
      </dsp:txBody>
      <dsp:txXfrm>
        <a:off x="3286723" y="2164353"/>
        <a:ext cx="442064" cy="443255"/>
      </dsp:txXfrm>
    </dsp:sp>
    <dsp:sp modelId="{F980936F-DD7E-4F2F-8313-AC0EB76D6B84}">
      <dsp:nvSpPr>
        <dsp:cNvPr id="0" name=""/>
        <dsp:cNvSpPr/>
      </dsp:nvSpPr>
      <dsp:spPr>
        <a:xfrm>
          <a:off x="4180384" y="1073416"/>
          <a:ext cx="2978870" cy="2625129"/>
        </a:xfrm>
        <a:prstGeom prst="roundRect">
          <a:avLst>
            <a:gd name="adj" fmla="val 10000"/>
          </a:avLst>
        </a:prstGeom>
        <a:solidFill>
          <a:srgbClr val="072030">
            <a:hueOff val="-649545"/>
            <a:satOff val="6861"/>
            <a:lumOff val="9707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DO" sz="24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Señales de riesgo</a:t>
          </a:r>
          <a:endParaRPr lang="es-DO" sz="2400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DO" sz="20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Morosidad y comportamiento de pago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DO" sz="20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Capacidad de pago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DO" sz="20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Entorno económico e información financiera</a:t>
          </a:r>
        </a:p>
      </dsp:txBody>
      <dsp:txXfrm>
        <a:off x="4257271" y="1150303"/>
        <a:ext cx="2825096" cy="2471355"/>
      </dsp:txXfrm>
    </dsp:sp>
    <dsp:sp modelId="{F91FB54C-380C-438E-8AB5-D0F0CB87961F}">
      <dsp:nvSpPr>
        <dsp:cNvPr id="0" name=""/>
        <dsp:cNvSpPr/>
      </dsp:nvSpPr>
      <dsp:spPr>
        <a:xfrm>
          <a:off x="7457142" y="2016601"/>
          <a:ext cx="631520" cy="738759"/>
        </a:xfrm>
        <a:prstGeom prst="rightArrow">
          <a:avLst>
            <a:gd name="adj1" fmla="val 60000"/>
            <a:gd name="adj2" fmla="val 50000"/>
          </a:avLst>
        </a:prstGeom>
        <a:solidFill>
          <a:srgbClr val="00B7C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DO" sz="3300" kern="1200">
            <a:solidFill>
              <a:srgbClr val="FFFFFF"/>
            </a:solidFill>
            <a:latin typeface="Arial"/>
            <a:ea typeface="+mn-ea"/>
            <a:cs typeface="+mn-cs"/>
          </a:endParaRPr>
        </a:p>
      </dsp:txBody>
      <dsp:txXfrm>
        <a:off x="7457142" y="2164353"/>
        <a:ext cx="442064" cy="443255"/>
      </dsp:txXfrm>
    </dsp:sp>
    <dsp:sp modelId="{39A09D1D-3141-47F0-926B-5CC42A080B0C}">
      <dsp:nvSpPr>
        <dsp:cNvPr id="0" name=""/>
        <dsp:cNvSpPr/>
      </dsp:nvSpPr>
      <dsp:spPr>
        <a:xfrm>
          <a:off x="8350803" y="1073416"/>
          <a:ext cx="2978870" cy="2625129"/>
        </a:xfrm>
        <a:prstGeom prst="roundRect">
          <a:avLst>
            <a:gd name="adj" fmla="val 10000"/>
          </a:avLst>
        </a:prstGeom>
        <a:solidFill>
          <a:srgbClr val="00B7C3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DO" sz="24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Pregunta contable clave</a:t>
          </a:r>
          <a:endParaRPr lang="es-DO" sz="2400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DO" sz="2000" b="1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¿El valor en libros es razonablemente recuperable?</a:t>
          </a:r>
        </a:p>
      </dsp:txBody>
      <dsp:txXfrm>
        <a:off x="8427690" y="1150303"/>
        <a:ext cx="2825096" cy="247135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5BAF5C-CB6A-4BA8-8D34-7E821E98C959}">
      <dsp:nvSpPr>
        <dsp:cNvPr id="0" name=""/>
        <dsp:cNvSpPr/>
      </dsp:nvSpPr>
      <dsp:spPr>
        <a:xfrm>
          <a:off x="3927169" y="348199"/>
          <a:ext cx="1508886" cy="10059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000" kern="1200" dirty="0"/>
            <a:t>Tipo de Crédito</a:t>
          </a:r>
        </a:p>
      </dsp:txBody>
      <dsp:txXfrm>
        <a:off x="3956632" y="377662"/>
        <a:ext cx="1449960" cy="946998"/>
      </dsp:txXfrm>
    </dsp:sp>
    <dsp:sp modelId="{5CB23CF1-4D8F-49F9-9D1A-4E7B9E0852F0}">
      <dsp:nvSpPr>
        <dsp:cNvPr id="0" name=""/>
        <dsp:cNvSpPr/>
      </dsp:nvSpPr>
      <dsp:spPr>
        <a:xfrm>
          <a:off x="2720060" y="1354123"/>
          <a:ext cx="1961552" cy="402369"/>
        </a:xfrm>
        <a:custGeom>
          <a:avLst/>
          <a:gdLst/>
          <a:ahLst/>
          <a:cxnLst/>
          <a:rect l="0" t="0" r="0" b="0"/>
          <a:pathLst>
            <a:path>
              <a:moveTo>
                <a:pt x="1961552" y="0"/>
              </a:moveTo>
              <a:lnTo>
                <a:pt x="1961552" y="201184"/>
              </a:lnTo>
              <a:lnTo>
                <a:pt x="0" y="201184"/>
              </a:lnTo>
              <a:lnTo>
                <a:pt x="0" y="402369"/>
              </a:lnTo>
            </a:path>
          </a:pathLst>
        </a:custGeom>
        <a:noFill/>
        <a:ln w="1905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5FDC17-EAB2-41BD-B265-74BD6761F959}">
      <dsp:nvSpPr>
        <dsp:cNvPr id="0" name=""/>
        <dsp:cNvSpPr/>
      </dsp:nvSpPr>
      <dsp:spPr>
        <a:xfrm>
          <a:off x="1965617" y="1756493"/>
          <a:ext cx="1508886" cy="10059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99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000" kern="1200" dirty="0"/>
            <a:t>Comercial</a:t>
          </a:r>
        </a:p>
      </dsp:txBody>
      <dsp:txXfrm>
        <a:off x="1995080" y="1785956"/>
        <a:ext cx="1449960" cy="946998"/>
      </dsp:txXfrm>
    </dsp:sp>
    <dsp:sp modelId="{0B1C1528-EC4C-47DF-A09F-91BEB4EC3D90}">
      <dsp:nvSpPr>
        <dsp:cNvPr id="0" name=""/>
        <dsp:cNvSpPr/>
      </dsp:nvSpPr>
      <dsp:spPr>
        <a:xfrm>
          <a:off x="758508" y="2762417"/>
          <a:ext cx="1961552" cy="402369"/>
        </a:xfrm>
        <a:custGeom>
          <a:avLst/>
          <a:gdLst/>
          <a:ahLst/>
          <a:cxnLst/>
          <a:rect l="0" t="0" r="0" b="0"/>
          <a:pathLst>
            <a:path>
              <a:moveTo>
                <a:pt x="1961552" y="0"/>
              </a:moveTo>
              <a:lnTo>
                <a:pt x="1961552" y="201184"/>
              </a:lnTo>
              <a:lnTo>
                <a:pt x="0" y="201184"/>
              </a:lnTo>
              <a:lnTo>
                <a:pt x="0" y="402369"/>
              </a:lnTo>
            </a:path>
          </a:pathLst>
        </a:custGeom>
        <a:noFill/>
        <a:ln w="1905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BEBDB6-8539-41ED-8186-AE44AFA5ED6A}">
      <dsp:nvSpPr>
        <dsp:cNvPr id="0" name=""/>
        <dsp:cNvSpPr/>
      </dsp:nvSpPr>
      <dsp:spPr>
        <a:xfrm>
          <a:off x="4065" y="3164787"/>
          <a:ext cx="1508886" cy="10059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000" kern="1200" dirty="0"/>
            <a:t>Menores</a:t>
          </a:r>
        </a:p>
      </dsp:txBody>
      <dsp:txXfrm>
        <a:off x="33528" y="3194250"/>
        <a:ext cx="1449960" cy="946998"/>
      </dsp:txXfrm>
    </dsp:sp>
    <dsp:sp modelId="{D3C9200B-EA6E-4E55-B313-8F374589EF3F}">
      <dsp:nvSpPr>
        <dsp:cNvPr id="0" name=""/>
        <dsp:cNvSpPr/>
      </dsp:nvSpPr>
      <dsp:spPr>
        <a:xfrm>
          <a:off x="2674340" y="2762417"/>
          <a:ext cx="91440" cy="4023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2369"/>
              </a:lnTo>
            </a:path>
          </a:pathLst>
        </a:custGeom>
        <a:noFill/>
        <a:ln w="1905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A268F8-DB9F-428E-87B0-FC6AD38FE5CC}">
      <dsp:nvSpPr>
        <dsp:cNvPr id="0" name=""/>
        <dsp:cNvSpPr/>
      </dsp:nvSpPr>
      <dsp:spPr>
        <a:xfrm>
          <a:off x="1965617" y="3164787"/>
          <a:ext cx="1508886" cy="10059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000" kern="1200" dirty="0"/>
            <a:t>Medianos</a:t>
          </a:r>
        </a:p>
      </dsp:txBody>
      <dsp:txXfrm>
        <a:off x="1995080" y="3194250"/>
        <a:ext cx="1449960" cy="946998"/>
      </dsp:txXfrm>
    </dsp:sp>
    <dsp:sp modelId="{6538F464-FDF8-42DC-8E74-8902D1B22C8A}">
      <dsp:nvSpPr>
        <dsp:cNvPr id="0" name=""/>
        <dsp:cNvSpPr/>
      </dsp:nvSpPr>
      <dsp:spPr>
        <a:xfrm>
          <a:off x="2720060" y="2762417"/>
          <a:ext cx="1961552" cy="4023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184"/>
              </a:lnTo>
              <a:lnTo>
                <a:pt x="1961552" y="201184"/>
              </a:lnTo>
              <a:lnTo>
                <a:pt x="1961552" y="402369"/>
              </a:lnTo>
            </a:path>
          </a:pathLst>
        </a:custGeom>
        <a:noFill/>
        <a:ln w="1905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789869-FEE8-4870-B4A9-472A09D70FF3}">
      <dsp:nvSpPr>
        <dsp:cNvPr id="0" name=""/>
        <dsp:cNvSpPr/>
      </dsp:nvSpPr>
      <dsp:spPr>
        <a:xfrm>
          <a:off x="3927169" y="3164787"/>
          <a:ext cx="1508886" cy="10059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000" kern="1200" dirty="0"/>
            <a:t>Mayores deudores</a:t>
          </a:r>
        </a:p>
      </dsp:txBody>
      <dsp:txXfrm>
        <a:off x="3956632" y="3194250"/>
        <a:ext cx="1449960" cy="946998"/>
      </dsp:txXfrm>
    </dsp:sp>
    <dsp:sp modelId="{B18FCC95-5BC6-4619-B6D8-E77B7D3DEB45}">
      <dsp:nvSpPr>
        <dsp:cNvPr id="0" name=""/>
        <dsp:cNvSpPr/>
      </dsp:nvSpPr>
      <dsp:spPr>
        <a:xfrm>
          <a:off x="4635893" y="1354123"/>
          <a:ext cx="91440" cy="4023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2369"/>
              </a:lnTo>
            </a:path>
          </a:pathLst>
        </a:custGeom>
        <a:noFill/>
        <a:ln w="1905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B4D0B2-0E13-4158-B373-7013C4162FE4}">
      <dsp:nvSpPr>
        <dsp:cNvPr id="0" name=""/>
        <dsp:cNvSpPr/>
      </dsp:nvSpPr>
      <dsp:spPr>
        <a:xfrm>
          <a:off x="3927169" y="1756493"/>
          <a:ext cx="1508886" cy="10059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99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000" kern="1200" dirty="0"/>
            <a:t>Consumo</a:t>
          </a:r>
        </a:p>
      </dsp:txBody>
      <dsp:txXfrm>
        <a:off x="3956632" y="1785956"/>
        <a:ext cx="1449960" cy="946998"/>
      </dsp:txXfrm>
    </dsp:sp>
    <dsp:sp modelId="{867995C9-0DDB-478C-8DCD-AC1FEB1B5E9A}">
      <dsp:nvSpPr>
        <dsp:cNvPr id="0" name=""/>
        <dsp:cNvSpPr/>
      </dsp:nvSpPr>
      <dsp:spPr>
        <a:xfrm>
          <a:off x="4681613" y="1354123"/>
          <a:ext cx="1961552" cy="4023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184"/>
              </a:lnTo>
              <a:lnTo>
                <a:pt x="1961552" y="201184"/>
              </a:lnTo>
              <a:lnTo>
                <a:pt x="1961552" y="402369"/>
              </a:lnTo>
            </a:path>
          </a:pathLst>
        </a:custGeom>
        <a:noFill/>
        <a:ln w="1905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CD302B-BAC7-443F-823B-733F97426B02}">
      <dsp:nvSpPr>
        <dsp:cNvPr id="0" name=""/>
        <dsp:cNvSpPr/>
      </dsp:nvSpPr>
      <dsp:spPr>
        <a:xfrm>
          <a:off x="5888721" y="1756493"/>
          <a:ext cx="1508886" cy="10059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99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000" kern="1200"/>
            <a:t>Hipotecario</a:t>
          </a:r>
        </a:p>
      </dsp:txBody>
      <dsp:txXfrm>
        <a:off x="5918184" y="1785956"/>
        <a:ext cx="1449960" cy="9469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D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3D2BE2-6BE8-4820-875D-D184881AA38A}" type="datetimeFigureOut">
              <a:rPr lang="es-DO" smtClean="0"/>
              <a:t>24/4/2026</a:t>
            </a:fld>
            <a:endParaRPr lang="es-D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D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D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D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421E44-13BC-49B3-BCEC-A4EAA965AA2E}" type="slidenum">
              <a:rPr lang="es-DO" smtClean="0"/>
              <a:t>‹Nº›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262133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421E44-13BC-49B3-BCEC-A4EAA965AA2E}" type="slidenum">
              <a:rPr lang="es-DO" smtClean="0"/>
              <a:t>24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3179629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E3708-A3F5-D15D-F52C-EA19CC4B72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087363-F18E-804F-1234-1553B30AE3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D100AD-F5E4-3A81-1F2C-42A81E2C2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C3BB95-1978-AC4D-C391-BA445D370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A81AED-9E7E-6609-8A88-E8BD6E028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769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4181F-A8DE-C77B-DE17-B8FA3BE08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1437D7-ABBA-0B17-00BD-49ADBD6DD2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6C02E8-0E0D-8AAF-7A95-FCFC6C531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B856F-E669-2E75-E200-A96D680BE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58EF93-E29B-4894-8BEC-34C239DAF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873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A7AF02-DA6D-64AF-098F-ED004471A3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493883-1227-ADAD-BD31-0EB36AC531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586023-E1C1-3871-C824-AA1B1AF9B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692932-D9BA-1093-D05D-6C17D39DE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9F6B23-7D31-58E4-E493-C6AFA452C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15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EC963-C332-D36E-A659-8933B4324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F4EE43-E7A9-41FC-5910-9E221E34F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BEA04-1D4C-56CB-74C4-8A1BF17D4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887C93-3838-8C4F-ABC6-E05CB027E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D207-26CD-9BC9-B0B2-AA95068D0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799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764-9A6C-CA8B-09CA-891121324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E029BE-2C6B-7274-C590-6472F91F17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583AC2-AFD6-6317-B823-0D3379F93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2D17D-DBDE-CD2F-707D-4CAE43A88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67829D-5697-573B-CE99-4BC6AFBF5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087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8C345-A29F-FEB4-A180-D69A01BB0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1AF858-EB55-4B40-D941-1A1BE514E4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38B187-2999-896C-7470-1D1BC3E657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AAF2DB-6486-F71B-1FC7-1ED5C98DA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548C41-992C-C64A-049F-301D8CEAB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AC2709-EC5E-26E5-34CA-DA1742D41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069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A7DB6-97E1-F0A0-B109-120858510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D447A2-AC30-387D-21C6-B8DEF928B4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6B3E2E-C9CE-61DE-AA99-C0A313F7B9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2A704B-F430-A3BE-79C1-977CF527DB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ABE712-79D0-F0BA-A7FD-FC9CD2D69F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47726F-35D4-E797-DB2D-39CA9DDB6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38D228-C8D4-19EB-19F3-E91414784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EDECC1-0CC2-C4BE-62F8-81BCC667B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280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4F949-70BD-E5DF-F740-AB487C275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EF8F42-F229-ACF2-573C-520F1CEC6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CCF650-AC50-FB5A-93C3-1349D9E7B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6CAB1A-733F-E32D-0A7D-1DB294762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577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887857-0EDC-F145-300F-357F35AE7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519CB7-55D9-F1FB-AB73-E061BDB26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B34A1D-8C2A-444F-70E5-481C7A1A4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309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B63AB-5007-A670-AC7A-195DCE2EF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7344F-FBC7-E1DC-1399-712096150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F26115-7FC1-B725-E041-D0D9F86314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5E8AD7-04F8-CBE2-5BC2-4C2EA6403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2F26CA-AB72-B8AF-CA5F-C95E24F7B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E468E4-71FA-AF40-A12A-DE1D9D6A1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725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2D911-416B-E354-801B-61E94EC9C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69B404-F2EF-8DFD-F194-BAB7EF20F1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EC3955-6063-5002-EE2E-0D15B57487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5C33D6-4B73-0275-903F-3AFB30E1C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BB2E64-D1C3-784A-CE11-32CC5FD22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02A83F-435A-31F4-1F3E-0632F41D6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570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2F9072-E011-9819-1EA9-706642B51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D4829D-88F1-A594-BB31-86A68A4098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01F19-A1C2-D1A7-B0C5-B7F6C0A116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DF68E7-BEBD-4CE7-ACA3-F6685313CDB0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BBBD08-BE0A-D158-70EA-F1CD92D50D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ACE120-D297-3A8F-E59A-6788F1D1D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97ED79-E3EB-4080-9B09-A658F96DA9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238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15.jpeg"/><Relationship Id="rId7" Type="http://schemas.openxmlformats.org/officeDocument/2006/relationships/diagramColors" Target="../diagrams/colors1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image" Target="../media/image30.png"/><Relationship Id="rId7" Type="http://schemas.openxmlformats.org/officeDocument/2006/relationships/diagramColors" Target="../diagrams/colors15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4" Type="http://schemas.openxmlformats.org/officeDocument/2006/relationships/diagramData" Target="../diagrams/data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4">
            <a:extLst>
              <a:ext uri="{FF2B5EF4-FFF2-40B4-BE49-F238E27FC236}">
                <a16:creationId xmlns:a16="http://schemas.microsoft.com/office/drawing/2014/main" id="{DD259094-7A52-5A7C-B559-92684C95B5C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943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3874D-C4E6-7E92-1A61-652EF6B4F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10">
            <a:extLst>
              <a:ext uri="{FF2B5EF4-FFF2-40B4-BE49-F238E27FC236}">
                <a16:creationId xmlns:a16="http://schemas.microsoft.com/office/drawing/2014/main" id="{3492C274-8687-A037-9696-D30CC97C819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694"/>
            <a:ext cx="12192000" cy="6858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024A9E3-06F8-D1A9-9011-DD3F121F1D16}"/>
              </a:ext>
            </a:extLst>
          </p:cNvPr>
          <p:cNvSpPr txBox="1"/>
          <p:nvPr/>
        </p:nvSpPr>
        <p:spPr>
          <a:xfrm>
            <a:off x="823497" y="11694"/>
            <a:ext cx="6574892" cy="12926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 marL="0" marR="0" lvl="0" indent="0" algn="l" defTabSz="18288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0E2841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Corbel"/>
              </a:rPr>
              <a:t>De la norma a la práctica</a:t>
            </a:r>
          </a:p>
          <a:p>
            <a:pPr marL="0" marR="0" lvl="0" indent="0" algn="l" defTabSz="18288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0" cap="none" spc="0" normalizeH="0" baseline="0" noProof="0" dirty="0">
                <a:ln>
                  <a:noFill/>
                </a:ln>
                <a:solidFill>
                  <a:srgbClr val="47738C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Corbel"/>
              </a:rPr>
              <a:t>Un ejemplo sencillo</a:t>
            </a:r>
            <a:endParaRPr kumimoji="0" lang="es-DO" sz="3200" b="0" i="0" u="none" strike="noStrike" kern="0" cap="none" spc="0" normalizeH="0" baseline="0" noProof="0" dirty="0">
              <a:ln>
                <a:noFill/>
              </a:ln>
              <a:solidFill>
                <a:srgbClr val="0D2237"/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24181B9-1F41-17A9-EE65-EB63FD78B558}"/>
              </a:ext>
            </a:extLst>
          </p:cNvPr>
          <p:cNvSpPr txBox="1"/>
          <p:nvPr/>
        </p:nvSpPr>
        <p:spPr>
          <a:xfrm>
            <a:off x="823497" y="1379670"/>
            <a:ext cx="9274048" cy="5539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2400" b="1" i="0" u="none" strike="noStrike" kern="0" cap="none" spc="0" normalizeH="0" baseline="0" noProof="0" dirty="0">
                <a:ln>
                  <a:noFill/>
                </a:ln>
                <a:solidFill>
                  <a:srgbClr val="47738C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“Un crédito puede estar al día… y aun así estar deteriorado.”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330394E-0B89-8EA7-088E-8FEC34985FB6}"/>
              </a:ext>
            </a:extLst>
          </p:cNvPr>
          <p:cNvSpPr txBox="1"/>
          <p:nvPr/>
        </p:nvSpPr>
        <p:spPr>
          <a:xfrm>
            <a:off x="900176" y="1390135"/>
            <a:ext cx="9589347" cy="43396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3600" b="0" i="0" u="none" strike="noStrike" kern="0" cap="none" spc="0" normalizeH="0" baseline="0" noProof="0" dirty="0">
              <a:ln>
                <a:noFill/>
              </a:ln>
              <a:solidFill>
                <a:srgbClr val="0D2237"/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  <a:p>
            <a:pPr marL="0" marR="0" lvl="3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b="0" i="0" u="none" strike="noStrike" kern="0" cap="none" spc="0" normalizeH="0" baseline="0" noProof="0" dirty="0">
                <a:ln>
                  <a:noFill/>
                </a:ln>
                <a:solidFill>
                  <a:srgbClr val="0D2237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Pensemos en un crédito que:</a:t>
            </a:r>
          </a:p>
          <a:p>
            <a:pPr marL="0" marR="0" lvl="3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b="0" i="0" u="none" strike="noStrike" kern="0" cap="none" spc="0" normalizeH="0" baseline="0" noProof="0" dirty="0">
              <a:ln>
                <a:noFill/>
              </a:ln>
              <a:solidFill>
                <a:srgbClr val="0D2237"/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  <a:p>
            <a:pPr marL="571500" marR="0" lvl="3" indent="-57150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b="0" i="0" u="none" strike="noStrike" kern="0" cap="none" spc="0" normalizeH="0" baseline="0" noProof="0" dirty="0">
                <a:ln>
                  <a:noFill/>
                </a:ln>
                <a:solidFill>
                  <a:srgbClr val="0D2237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Cumple contractualmente</a:t>
            </a:r>
          </a:p>
          <a:p>
            <a:pPr marL="571500" marR="0" lvl="3" indent="-57150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b="0" i="0" u="none" strike="noStrike" kern="0" cap="none" spc="0" normalizeH="0" baseline="0" noProof="0" dirty="0">
                <a:ln>
                  <a:noFill/>
                </a:ln>
                <a:solidFill>
                  <a:srgbClr val="0D2237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No presenta mora</a:t>
            </a:r>
          </a:p>
          <a:p>
            <a:pPr marL="571500" marR="0" lvl="3" indent="-57150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b="0" i="0" u="none" strike="noStrike" kern="0" cap="none" spc="0" normalizeH="0" baseline="0" noProof="0" dirty="0">
                <a:ln>
                  <a:noFill/>
                </a:ln>
                <a:solidFill>
                  <a:srgbClr val="0D2237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Pero cuyo análisis financiero e histórico </a:t>
            </a:r>
            <a:r>
              <a:rPr kumimoji="0" lang="es-DO" b="1" i="0" u="none" strike="noStrike" kern="0" cap="none" spc="0" normalizeH="0" baseline="0" noProof="0" dirty="0">
                <a:ln>
                  <a:noFill/>
                </a:ln>
                <a:solidFill>
                  <a:srgbClr val="0D2237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evidencia un deterioro del riesgo</a:t>
            </a:r>
            <a:r>
              <a:rPr kumimoji="0" lang="es-DO" b="0" i="0" u="none" strike="noStrike" kern="0" cap="none" spc="0" normalizeH="0" baseline="0" noProof="0" dirty="0">
                <a:ln>
                  <a:noFill/>
                </a:ln>
                <a:solidFill>
                  <a:srgbClr val="0D2237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.</a:t>
            </a:r>
          </a:p>
          <a:p>
            <a:pPr marL="0" marR="0" lvl="3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b="0" i="0" u="none" strike="noStrike" kern="0" cap="none" spc="0" normalizeH="0" baseline="0" noProof="0" dirty="0">
              <a:ln>
                <a:noFill/>
              </a:ln>
              <a:solidFill>
                <a:srgbClr val="0D2237"/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  <a:p>
            <a:pPr marL="0" marR="0" lvl="3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b="0" i="0" u="none" strike="noStrike" kern="0" cap="none" spc="0" normalizeH="0" baseline="0" noProof="0" dirty="0">
                <a:ln>
                  <a:noFill/>
                </a:ln>
                <a:solidFill>
                  <a:srgbClr val="0D2237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➡️ Prudencia y sustancia económica obligan a reconocer ese deterioro, aun sin mora legal.</a:t>
            </a:r>
          </a:p>
          <a:p>
            <a:pPr marL="0" marR="0" lvl="3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b="0" i="0" u="none" strike="noStrike" kern="0" cap="none" spc="0" normalizeH="0" baseline="0" noProof="0" dirty="0">
              <a:ln>
                <a:noFill/>
              </a:ln>
              <a:solidFill>
                <a:srgbClr val="0D2237"/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  <a:p>
            <a:pPr marL="0" marR="0" lvl="3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b="0" i="0" u="none" strike="noStrike" kern="0" cap="none" spc="0" normalizeH="0" baseline="0" noProof="0" dirty="0">
                <a:ln>
                  <a:noFill/>
                </a:ln>
                <a:solidFill>
                  <a:srgbClr val="0D2237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Desde la óptica de la supervisión:</a:t>
            </a:r>
          </a:p>
          <a:p>
            <a:pPr marL="0" marR="0" lvl="3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b="0" i="0" u="none" strike="noStrike" kern="0" cap="none" spc="0" normalizeH="0" baseline="0" noProof="0" dirty="0">
              <a:ln>
                <a:noFill/>
              </a:ln>
              <a:solidFill>
                <a:srgbClr val="0D2237"/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  <a:p>
            <a:pPr marL="571500" marR="0" lvl="3" indent="-57150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b="0" i="0" u="none" strike="noStrike" kern="0" cap="none" spc="0" normalizeH="0" baseline="0" noProof="0" dirty="0">
                <a:ln>
                  <a:noFill/>
                </a:ln>
                <a:solidFill>
                  <a:srgbClr val="0D2237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No basta con</a:t>
            </a:r>
            <a:r>
              <a:rPr kumimoji="0" lang="es-DO" b="1" i="0" u="none" strike="noStrike" kern="0" cap="none" spc="0" normalizeH="0" baseline="0" noProof="0" dirty="0">
                <a:ln>
                  <a:noFill/>
                </a:ln>
                <a:solidFill>
                  <a:srgbClr val="0D2237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 registrar la provisión</a:t>
            </a:r>
          </a:p>
          <a:p>
            <a:pPr marL="571500" marR="0" lvl="3" indent="-57150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b="0" i="0" u="none" strike="noStrike" kern="0" cap="none" spc="0" normalizeH="0" baseline="0" noProof="0" dirty="0">
                <a:ln>
                  <a:noFill/>
                </a:ln>
                <a:solidFill>
                  <a:srgbClr val="0D2237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Importa el </a:t>
            </a:r>
            <a:r>
              <a:rPr kumimoji="0" lang="es-DO" b="1" i="0" u="none" strike="noStrike" kern="0" cap="none" spc="0" normalizeH="0" baseline="0" noProof="0" dirty="0">
                <a:ln>
                  <a:noFill/>
                </a:ln>
                <a:solidFill>
                  <a:srgbClr val="0D2237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criterio</a:t>
            </a:r>
            <a:r>
              <a:rPr kumimoji="0" lang="es-DO" b="0" i="0" u="none" strike="noStrike" kern="0" cap="none" spc="0" normalizeH="0" baseline="0" noProof="0" dirty="0">
                <a:ln>
                  <a:noFill/>
                </a:ln>
                <a:solidFill>
                  <a:srgbClr val="0D2237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, el </a:t>
            </a:r>
            <a:r>
              <a:rPr kumimoji="0" lang="es-DO" b="1" i="0" u="none" strike="noStrike" kern="0" cap="none" spc="0" normalizeH="0" baseline="0" noProof="0" dirty="0">
                <a:ln>
                  <a:noFill/>
                </a:ln>
                <a:solidFill>
                  <a:srgbClr val="0D2237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análisis</a:t>
            </a:r>
            <a:r>
              <a:rPr kumimoji="0" lang="es-DO" b="0" i="0" u="none" strike="noStrike" kern="0" cap="none" spc="0" normalizeH="0" baseline="0" noProof="0" dirty="0">
                <a:ln>
                  <a:noFill/>
                </a:ln>
                <a:solidFill>
                  <a:srgbClr val="0D2237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 </a:t>
            </a:r>
          </a:p>
          <a:p>
            <a:pPr marL="571500" marR="0" lvl="3" indent="-57150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b="0" i="0" u="none" strike="noStrike" kern="0" cap="none" spc="0" normalizeH="0" baseline="0" noProof="0" dirty="0">
                <a:ln>
                  <a:noFill/>
                </a:ln>
                <a:solidFill>
                  <a:srgbClr val="0D2237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y la </a:t>
            </a:r>
            <a:r>
              <a:rPr kumimoji="0" lang="es-DO" b="1" i="0" u="none" strike="noStrike" kern="0" cap="none" spc="0" normalizeH="0" baseline="0" noProof="0" dirty="0">
                <a:ln>
                  <a:noFill/>
                </a:ln>
                <a:solidFill>
                  <a:srgbClr val="0D2237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evidencia que la respalda</a:t>
            </a:r>
          </a:p>
        </p:txBody>
      </p:sp>
      <p:pic>
        <p:nvPicPr>
          <p:cNvPr id="8" name="Imagen 7" descr="Logotipo&#10;&#10;El contenido generado por IA puede ser incorrecto.">
            <a:extLst>
              <a:ext uri="{FF2B5EF4-FFF2-40B4-BE49-F238E27FC236}">
                <a16:creationId xmlns:a16="http://schemas.microsoft.com/office/drawing/2014/main" id="{35A55163-9736-387A-56F7-5085336A7C5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9290" y="0"/>
            <a:ext cx="1630965" cy="278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050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7">
            <a:extLst>
              <a:ext uri="{FF2B5EF4-FFF2-40B4-BE49-F238E27FC236}">
                <a16:creationId xmlns:a16="http://schemas.microsoft.com/office/drawing/2014/main" id="{E4872151-4A0F-4EAB-019B-9FAEC775DEC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resentaciones…">
            <a:extLst>
              <a:ext uri="{FF2B5EF4-FFF2-40B4-BE49-F238E27FC236}">
                <a16:creationId xmlns:a16="http://schemas.microsoft.com/office/drawing/2014/main" id="{CF56B814-3343-71CE-83C1-AAEF758BEA95}"/>
              </a:ext>
            </a:extLst>
          </p:cNvPr>
          <p:cNvSpPr txBox="1"/>
          <p:nvPr/>
        </p:nvSpPr>
        <p:spPr>
          <a:xfrm>
            <a:off x="666245" y="1397679"/>
            <a:ext cx="10553444" cy="20313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91438" tIns="91438" rIns="91438" bIns="91438">
            <a:spAutoFit/>
          </a:bodyPr>
          <a:lstStyle/>
          <a:p>
            <a:pPr defTabSz="1828800" hangingPunct="0">
              <a:defRPr sz="9600" b="1" cap="all" spc="11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4000" b="1" kern="0" cap="all" spc="-300" noProof="1">
                <a:solidFill>
                  <a:srgbClr val="00B7C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3. Estados financieros </a:t>
            </a:r>
          </a:p>
          <a:p>
            <a:pPr defTabSz="1828800" hangingPunct="0">
              <a:defRPr sz="9600" b="1" cap="all" spc="11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4000" b="1" kern="0" cap="all" spc="200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EN entidades de intermediación financiera</a:t>
            </a:r>
            <a:endParaRPr lang="es-ES" sz="4000" b="1" kern="0" cap="all" spc="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9494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A2203-D90D-BBB0-BF52-18EB857C2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9506807D-605F-7B32-EC0B-61BA0CF01FB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Más espacio…">
            <a:extLst>
              <a:ext uri="{FF2B5EF4-FFF2-40B4-BE49-F238E27FC236}">
                <a16:creationId xmlns:a16="http://schemas.microsoft.com/office/drawing/2014/main" id="{FD55D739-157A-00F3-5D4B-A35F9B4849BC}"/>
              </a:ext>
            </a:extLst>
          </p:cNvPr>
          <p:cNvSpPr txBox="1"/>
          <p:nvPr/>
        </p:nvSpPr>
        <p:spPr>
          <a:xfrm>
            <a:off x="700520" y="260146"/>
            <a:ext cx="12105132" cy="738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91438" tIns="91438" rIns="91438" bIns="91438">
            <a:spAutoFit/>
          </a:bodyPr>
          <a:lstStyle/>
          <a:p>
            <a:r>
              <a:rPr lang="es-DO" sz="3600" b="1" spc="-200" dirty="0">
                <a:solidFill>
                  <a:schemeClr val="bg2">
                    <a:lumMod val="90000"/>
                    <a:lumOff val="10000"/>
                  </a:schemeClr>
                </a:solidFill>
                <a:latin typeface="Arial"/>
                <a:cs typeface="Arial"/>
              </a:rPr>
              <a:t>Particularidades de los estados financieros de las </a:t>
            </a:r>
            <a:r>
              <a:rPr lang="es-DO" sz="3600" b="1" spc="-200" dirty="0" err="1">
                <a:solidFill>
                  <a:schemeClr val="bg2">
                    <a:lumMod val="90000"/>
                    <a:lumOff val="10000"/>
                  </a:schemeClr>
                </a:solidFill>
                <a:latin typeface="Arial"/>
                <a:cs typeface="Arial"/>
              </a:rPr>
              <a:t>EIFs</a:t>
            </a:r>
            <a:endParaRPr lang="es-DO" sz="3600" b="1" spc="-20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cs typeface="Arial"/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B24344E6-2737-58EB-EE07-FB4A93BED6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827099"/>
              </p:ext>
            </p:extLst>
          </p:nvPr>
        </p:nvGraphicFramePr>
        <p:xfrm>
          <a:off x="338570" y="779350"/>
          <a:ext cx="11514859" cy="5109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66156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1E2AB-8498-4990-5291-34B9D1BB1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11">
            <a:extLst>
              <a:ext uri="{FF2B5EF4-FFF2-40B4-BE49-F238E27FC236}">
                <a16:creationId xmlns:a16="http://schemas.microsoft.com/office/drawing/2014/main" id="{55C90BF7-001F-9837-7268-642E25A2743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3698BDB-169C-1B5C-F9F2-04E570893527}"/>
              </a:ext>
            </a:extLst>
          </p:cNvPr>
          <p:cNvSpPr txBox="1"/>
          <p:nvPr/>
        </p:nvSpPr>
        <p:spPr>
          <a:xfrm>
            <a:off x="251021" y="416539"/>
            <a:ext cx="12056803" cy="80021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r>
              <a:rPr lang="es-DO" sz="4000" b="1" spc="-200" dirty="0">
                <a:solidFill>
                  <a:schemeClr val="bg2">
                    <a:lumMod val="90000"/>
                    <a:lumOff val="10000"/>
                  </a:schemeClr>
                </a:solidFill>
                <a:latin typeface="Arial"/>
                <a:cs typeface="Arial"/>
              </a:rPr>
              <a:t>Instrumentos financieros en la contabilidad bancaria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7D6327A-B3E7-7697-9A93-A5F1AEB20CF4}"/>
              </a:ext>
            </a:extLst>
          </p:cNvPr>
          <p:cNvSpPr txBox="1"/>
          <p:nvPr/>
        </p:nvSpPr>
        <p:spPr>
          <a:xfrm>
            <a:off x="251021" y="1148337"/>
            <a:ext cx="11010725" cy="80021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 marL="0" marR="0" lvl="0" indent="0" algn="just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20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Los instrumentos financieros son activos cuyo valor, riesgo y rendimiento dependen de terceros y del mercado.  </a:t>
            </a:r>
            <a:r>
              <a:rPr kumimoji="0" lang="es-DO" sz="2000" b="0" i="0" u="none" strike="noStrike" kern="0" cap="none" spc="0" normalizeH="0" baseline="0" noProof="0" dirty="0">
                <a:ln>
                  <a:noFill/>
                </a:ln>
                <a:solidFill>
                  <a:srgbClr val="0D2237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Dentro de este conjunto, hay dos grandes bloques: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DF94F499-ED59-5376-8CFA-5E1FF9160F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9817309"/>
              </p:ext>
            </p:extLst>
          </p:nvPr>
        </p:nvGraphicFramePr>
        <p:xfrm>
          <a:off x="490825" y="2011457"/>
          <a:ext cx="10244666" cy="3698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904096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463B42-1B50-F03E-C738-4D284D673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10">
            <a:extLst>
              <a:ext uri="{FF2B5EF4-FFF2-40B4-BE49-F238E27FC236}">
                <a16:creationId xmlns:a16="http://schemas.microsoft.com/office/drawing/2014/main" id="{BCA973FE-0B13-0149-9A30-E8150AE28B6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822"/>
            <a:ext cx="12192000" cy="6905821"/>
          </a:xfrm>
          <a:prstGeom prst="rect">
            <a:avLst/>
          </a:prstGeom>
        </p:spPr>
      </p:pic>
      <p:sp>
        <p:nvSpPr>
          <p:cNvPr id="8" name="Más espacio…">
            <a:extLst>
              <a:ext uri="{FF2B5EF4-FFF2-40B4-BE49-F238E27FC236}">
                <a16:creationId xmlns:a16="http://schemas.microsoft.com/office/drawing/2014/main" id="{7DE7676B-2872-4BAB-2053-C9D652A46213}"/>
              </a:ext>
            </a:extLst>
          </p:cNvPr>
          <p:cNvSpPr txBox="1"/>
          <p:nvPr/>
        </p:nvSpPr>
        <p:spPr>
          <a:xfrm>
            <a:off x="397020" y="308848"/>
            <a:ext cx="7669647" cy="8617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91438" tIns="91438" rIns="91438" bIns="91438">
            <a:spAutoFit/>
          </a:bodyPr>
          <a:lstStyle/>
          <a:p>
            <a:pPr defTabSz="1828800" hangingPunct="0"/>
            <a:r>
              <a:rPr lang="es-ES" sz="4400" b="1" kern="0" spc="-200" dirty="0">
                <a:solidFill>
                  <a:schemeClr val="bg2">
                    <a:lumMod val="90000"/>
                    <a:lumOff val="10000"/>
                  </a:schemeClr>
                </a:solidFill>
                <a:latin typeface="Arial"/>
                <a:ea typeface="+mj-ea"/>
                <a:cs typeface="Arial"/>
                <a:sym typeface="Corbel"/>
              </a:rPr>
              <a:t>Valor razonable vs. deterioro</a:t>
            </a:r>
            <a:endParaRPr lang="es-DO" sz="4400" b="1" kern="0" spc="-20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ea typeface="+mj-ea"/>
              <a:cs typeface="Arial"/>
              <a:sym typeface="Corbel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449283A-925D-164E-81E1-D261661ADF9D}"/>
              </a:ext>
            </a:extLst>
          </p:cNvPr>
          <p:cNvSpPr/>
          <p:nvPr/>
        </p:nvSpPr>
        <p:spPr>
          <a:xfrm>
            <a:off x="397020" y="2711244"/>
            <a:ext cx="11397959" cy="143551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DO"/>
          </a:p>
        </p:txBody>
      </p:sp>
      <p:graphicFrame>
        <p:nvGraphicFramePr>
          <p:cNvPr id="12" name="Diagrama 11">
            <a:extLst>
              <a:ext uri="{FF2B5EF4-FFF2-40B4-BE49-F238E27FC236}">
                <a16:creationId xmlns:a16="http://schemas.microsoft.com/office/drawing/2014/main" id="{B31D17C3-EAB5-FFF1-A6E7-6F9C350565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7026495"/>
              </p:ext>
            </p:extLst>
          </p:nvPr>
        </p:nvGraphicFramePr>
        <p:xfrm>
          <a:off x="397020" y="1527288"/>
          <a:ext cx="11397959" cy="4310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660314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9BA13-75FB-5BE8-A6C2-5FF16BE31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5E0BB5E9-EC61-B196-6883-13ED2C2B6F7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ás espacio…">
            <a:extLst>
              <a:ext uri="{FF2B5EF4-FFF2-40B4-BE49-F238E27FC236}">
                <a16:creationId xmlns:a16="http://schemas.microsoft.com/office/drawing/2014/main" id="{227A726A-12F8-258E-696B-ACE9527FCB1B}"/>
              </a:ext>
            </a:extLst>
          </p:cNvPr>
          <p:cNvSpPr txBox="1"/>
          <p:nvPr/>
        </p:nvSpPr>
        <p:spPr>
          <a:xfrm>
            <a:off x="1509445" y="761478"/>
            <a:ext cx="11349615" cy="800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91438" tIns="91438" rIns="91438" bIns="91438">
            <a:spAutoFit/>
          </a:bodyPr>
          <a:lstStyle/>
          <a:p>
            <a:pPr defTabSz="1828800">
              <a:defRPr/>
            </a:pPr>
            <a:r>
              <a:rPr lang="es-MX" sz="4000" b="1" spc="-200" dirty="0">
                <a:solidFill>
                  <a:schemeClr val="bg2">
                    <a:lumMod val="90000"/>
                    <a:lumOff val="10000"/>
                  </a:schemeClr>
                </a:solidFill>
                <a:latin typeface="Arial"/>
                <a:cs typeface="Arial"/>
                <a:sym typeface="Corbel"/>
              </a:rPr>
              <a:t>Riesgo de la Cartera de Créditos e Inversiones</a:t>
            </a:r>
          </a:p>
        </p:txBody>
      </p:sp>
      <p:pic>
        <p:nvPicPr>
          <p:cNvPr id="5" name="Picture 4" descr="Government ">
            <a:extLst>
              <a:ext uri="{FF2B5EF4-FFF2-40B4-BE49-F238E27FC236}">
                <a16:creationId xmlns:a16="http://schemas.microsoft.com/office/drawing/2014/main" id="{0BF2FF1D-8660-880D-4723-AF5726CFA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62" y="225857"/>
            <a:ext cx="1209906" cy="1307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76B53C76-A8B6-BF5E-B983-869BDC9BFA27}"/>
              </a:ext>
            </a:extLst>
          </p:cNvPr>
          <p:cNvSpPr txBox="1">
            <a:spLocks/>
          </p:cNvSpPr>
          <p:nvPr/>
        </p:nvSpPr>
        <p:spPr>
          <a:xfrm>
            <a:off x="2379513" y="1910682"/>
            <a:ext cx="3383315" cy="523220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hangingPunct="1">
              <a:defRPr/>
            </a:pPr>
            <a:r>
              <a:rPr lang="es-DO" sz="2800" b="1" kern="1200" dirty="0">
                <a:solidFill>
                  <a:schemeClr val="bg2">
                    <a:lumMod val="90000"/>
                    <a:lumOff val="10000"/>
                  </a:schemeClr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Caso I-Créditos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CE8066-3B00-50B9-F5F3-2B6EBC9516BD}"/>
              </a:ext>
            </a:extLst>
          </p:cNvPr>
          <p:cNvSpPr txBox="1">
            <a:spLocks/>
          </p:cNvSpPr>
          <p:nvPr/>
        </p:nvSpPr>
        <p:spPr>
          <a:xfrm>
            <a:off x="7750913" y="1927603"/>
            <a:ext cx="3981355" cy="523220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hangingPunct="1">
              <a:defRPr/>
            </a:pPr>
            <a:r>
              <a:rPr lang="es-DO" sz="2800" b="1" kern="1200" dirty="0">
                <a:solidFill>
                  <a:schemeClr val="bg2">
                    <a:lumMod val="90000"/>
                    <a:lumOff val="10000"/>
                  </a:schemeClr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Caso II-Inversiones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F10CE3B6-2763-25E1-E49A-8CE0064657CD}"/>
              </a:ext>
            </a:extLst>
          </p:cNvPr>
          <p:cNvSpPr>
            <a:spLocks/>
          </p:cNvSpPr>
          <p:nvPr/>
        </p:nvSpPr>
        <p:spPr>
          <a:xfrm>
            <a:off x="1283103" y="2827088"/>
            <a:ext cx="5268503" cy="2866439"/>
          </a:xfrm>
          <a:prstGeom prst="roundRect">
            <a:avLst/>
          </a:prstGeom>
          <a:solidFill>
            <a:sysClr val="window" lastClr="FFFFFF">
              <a:lumMod val="95000"/>
            </a:sysClr>
          </a:solidFill>
          <a:ln w="25400" cap="flat">
            <a:solidFill>
              <a:srgbClr val="92E8E5"/>
            </a:solidFill>
            <a:prstDash val="solid"/>
            <a:round/>
          </a:ln>
          <a:effectLst/>
          <a:sp3d/>
        </p:spPr>
        <p:txBody>
          <a:bodyPr rot="0" spcFirstLastPara="1" vertOverflow="overflow" horzOverflow="overflow" vert="horz" wrap="square" lIns="182876" tIns="182876" rIns="182876" bIns="182876" numCol="1" spcCol="38100" rtlCol="0" anchor="ctr">
            <a:spAutoFit/>
          </a:bodyPr>
          <a:lstStyle/>
          <a:p>
            <a:pPr marL="0" marR="0" lvl="0" indent="0" defTabSz="36576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sz="7200" b="0" i="0" u="none" strike="noStrike" kern="0" cap="none" spc="0" normalizeH="0" baseline="0" noProof="0" dirty="0">
              <a:ln>
                <a:noFill/>
              </a:ln>
              <a:solidFill>
                <a:srgbClr val="0D2237"/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92145565-FAD6-FF95-F51E-4732F31FE059}"/>
              </a:ext>
            </a:extLst>
          </p:cNvPr>
          <p:cNvSpPr txBox="1">
            <a:spLocks/>
          </p:cNvSpPr>
          <p:nvPr/>
        </p:nvSpPr>
        <p:spPr>
          <a:xfrm>
            <a:off x="1412768" y="2697740"/>
            <a:ext cx="4683232" cy="2985433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marL="514350" indent="-514350" defTabSz="1828800">
              <a:buFont typeface="+mj-lt"/>
              <a:buAutoNum type="arabicPeriod"/>
              <a:defRPr/>
            </a:pPr>
            <a:endParaRPr lang="es-MX" sz="2800" dirty="0">
              <a:solidFill>
                <a:srgbClr val="072030"/>
              </a:solidFill>
              <a:latin typeface="Poppins" pitchFamily="2" charset="77"/>
              <a:ea typeface="League Spartan" charset="0"/>
              <a:cs typeface="Poppins" pitchFamily="2" charset="77"/>
              <a:sym typeface="Corbel"/>
            </a:endParaRPr>
          </a:p>
          <a:p>
            <a:pPr marL="514350" indent="-514350" defTabSz="1828800">
              <a:buFont typeface="+mj-lt"/>
              <a:buAutoNum type="arabicPeriod"/>
              <a:defRPr/>
            </a:pPr>
            <a:r>
              <a:rPr lang="es-MX" sz="2000" dirty="0">
                <a:solidFill>
                  <a:srgbClr val="072030"/>
                </a:solidFill>
                <a:latin typeface="Poppins" pitchFamily="2" charset="77"/>
                <a:ea typeface="League Spartan" charset="0"/>
                <a:cs typeface="Poppins" pitchFamily="2" charset="77"/>
                <a:sym typeface="Corbel"/>
              </a:rPr>
              <a:t>El riesgo surge por el incumplimiento del deudor.</a:t>
            </a:r>
          </a:p>
          <a:p>
            <a:pPr marL="514350" indent="-514350" defTabSz="1828800">
              <a:buFont typeface="+mj-lt"/>
              <a:buAutoNum type="arabicPeriod"/>
              <a:defRPr/>
            </a:pPr>
            <a:r>
              <a:rPr lang="es-MX" sz="2000" dirty="0">
                <a:solidFill>
                  <a:srgbClr val="072030"/>
                </a:solidFill>
                <a:latin typeface="Poppins" pitchFamily="2" charset="77"/>
                <a:ea typeface="League Spartan" charset="0"/>
                <a:cs typeface="Poppins" pitchFamily="2" charset="77"/>
                <a:sym typeface="Corbel"/>
              </a:rPr>
              <a:t>Aún sin mora legal, señales financieras pueden indicar deterioro.</a:t>
            </a:r>
          </a:p>
          <a:p>
            <a:pPr marL="514350" indent="-514350" defTabSz="1828800">
              <a:buFont typeface="+mj-lt"/>
              <a:buAutoNum type="arabicPeriod"/>
              <a:defRPr/>
            </a:pPr>
            <a:r>
              <a:rPr lang="es-MX" sz="2000" dirty="0">
                <a:solidFill>
                  <a:srgbClr val="072030"/>
                </a:solidFill>
                <a:latin typeface="Poppins" pitchFamily="2" charset="77"/>
                <a:ea typeface="League Spartan" charset="0"/>
                <a:cs typeface="Poppins" pitchFamily="2" charset="77"/>
                <a:sym typeface="Corbel"/>
              </a:rPr>
              <a:t>El deterioro se reconoce de forma gradual mediante provisiones.</a:t>
            </a: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86144C3A-A87E-24EC-8519-2E705CBA903F}"/>
              </a:ext>
            </a:extLst>
          </p:cNvPr>
          <p:cNvSpPr>
            <a:spLocks/>
          </p:cNvSpPr>
          <p:nvPr/>
        </p:nvSpPr>
        <p:spPr>
          <a:xfrm>
            <a:off x="6798897" y="2816733"/>
            <a:ext cx="5078122" cy="2866440"/>
          </a:xfrm>
          <a:prstGeom prst="roundRect">
            <a:avLst/>
          </a:prstGeom>
          <a:solidFill>
            <a:sysClr val="window" lastClr="FFFFFF">
              <a:lumMod val="95000"/>
            </a:sysClr>
          </a:solidFill>
          <a:ln w="25400" cap="flat">
            <a:solidFill>
              <a:srgbClr val="92E8E5"/>
            </a:solidFill>
            <a:prstDash val="solid"/>
            <a:round/>
          </a:ln>
          <a:effectLst/>
          <a:sp3d/>
        </p:spPr>
        <p:txBody>
          <a:bodyPr rot="0" spcFirstLastPara="1" vertOverflow="overflow" horzOverflow="overflow" vert="horz" wrap="square" lIns="182876" tIns="182876" rIns="182876" bIns="182876" numCol="1" spcCol="38100" rtlCol="0" anchor="ctr">
            <a:spAutoFit/>
          </a:bodyPr>
          <a:lstStyle/>
          <a:p>
            <a:pPr marL="0" marR="0" lvl="0" indent="0" defTabSz="36576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sz="7200" b="0" i="0" u="none" strike="noStrike" kern="0" cap="none" spc="0" normalizeH="0" baseline="0" noProof="0" dirty="0">
              <a:ln>
                <a:noFill/>
              </a:ln>
              <a:solidFill>
                <a:srgbClr val="0D2237"/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6561B460-0CEC-4979-5461-4BC741BE67C0}"/>
              </a:ext>
            </a:extLst>
          </p:cNvPr>
          <p:cNvSpPr txBox="1">
            <a:spLocks/>
          </p:cNvSpPr>
          <p:nvPr/>
        </p:nvSpPr>
        <p:spPr>
          <a:xfrm>
            <a:off x="6883844" y="3108170"/>
            <a:ext cx="4880769" cy="2677656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marL="514350" lvl="1" indent="-514350" defTabSz="1828800" hangingPunct="0">
              <a:buFont typeface="+mj-lt"/>
              <a:buAutoNum type="arabicPeriod"/>
              <a:defRPr sz="1600"/>
            </a:pPr>
            <a:r>
              <a:rPr lang="es-MX" sz="2000" dirty="0">
                <a:solidFill>
                  <a:srgbClr val="072030"/>
                </a:solidFill>
                <a:latin typeface="Poppins" pitchFamily="2" charset="77"/>
                <a:ea typeface="+mj-ea"/>
                <a:cs typeface="Poppins" pitchFamily="2" charset="77"/>
                <a:sym typeface="Corbel"/>
              </a:rPr>
              <a:t>El riesgo proviene del mercado y del emisor.</a:t>
            </a:r>
          </a:p>
          <a:p>
            <a:pPr marL="514350" lvl="1" indent="-514350" defTabSz="1828800" hangingPunct="0">
              <a:buFont typeface="+mj-lt"/>
              <a:buAutoNum type="arabicPeriod"/>
              <a:defRPr sz="1600"/>
            </a:pPr>
            <a:r>
              <a:rPr lang="es-MX" sz="2000" dirty="0">
                <a:solidFill>
                  <a:srgbClr val="072030"/>
                </a:solidFill>
                <a:latin typeface="Poppins" pitchFamily="2" charset="77"/>
                <a:ea typeface="+mj-ea"/>
                <a:cs typeface="Poppins" pitchFamily="2" charset="77"/>
                <a:sym typeface="Corbel"/>
              </a:rPr>
              <a:t> Las variaciones se reflejan a través del valor razonable.</a:t>
            </a:r>
          </a:p>
          <a:p>
            <a:pPr marL="514350" lvl="1" indent="-514350" defTabSz="1828800" hangingPunct="0">
              <a:buFont typeface="+mj-lt"/>
              <a:buAutoNum type="arabicPeriod"/>
              <a:defRPr sz="1600"/>
            </a:pPr>
            <a:r>
              <a:rPr lang="es-MX" sz="2000" dirty="0">
                <a:solidFill>
                  <a:srgbClr val="072030"/>
                </a:solidFill>
                <a:latin typeface="Poppins" pitchFamily="2" charset="77"/>
                <a:ea typeface="+mj-ea"/>
                <a:cs typeface="Poppins" pitchFamily="2" charset="77"/>
                <a:sym typeface="Corbel"/>
              </a:rPr>
              <a:t>El deterioro se reconoce cuando el riesgo del emisor se vuelve permanente.</a:t>
            </a:r>
          </a:p>
          <a:p>
            <a:pPr marL="685800" indent="-685800" defTabSz="1828800">
              <a:buFontTx/>
              <a:buAutoNum type="arabicPeriod"/>
              <a:defRPr/>
            </a:pPr>
            <a:endParaRPr lang="es-DO" sz="2800" dirty="0">
              <a:solidFill>
                <a:srgbClr val="072030"/>
              </a:solidFill>
              <a:latin typeface="Poppins" pitchFamily="2" charset="77"/>
              <a:ea typeface="League Spartan" charset="0"/>
              <a:cs typeface="Poppins" pitchFamily="2" charset="77"/>
              <a:sym typeface="Corbel"/>
            </a:endParaRP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499F1C51-47AE-5DF4-96F1-11D76D35D02F}"/>
              </a:ext>
            </a:extLst>
          </p:cNvPr>
          <p:cNvSpPr/>
          <p:nvPr/>
        </p:nvSpPr>
        <p:spPr>
          <a:xfrm>
            <a:off x="347272" y="2553465"/>
            <a:ext cx="667109" cy="3326643"/>
          </a:xfrm>
          <a:prstGeom prst="roundRect">
            <a:avLst/>
          </a:prstGeom>
          <a:solidFill>
            <a:srgbClr val="0D3048"/>
          </a:solidFill>
          <a:ln>
            <a:solidFill>
              <a:srgbClr val="0D3048"/>
            </a:solidFill>
          </a:ln>
          <a:effectLst/>
        </p:spPr>
        <p:txBody>
          <a:bodyPr rot="0" spcFirstLastPara="1" vertOverflow="overflow" horzOverflow="overflow" vert="horz" wrap="square" lIns="91438" tIns="91438" rIns="91438" bIns="91438" numCol="1" spcCol="38100" rtlCol="0" anchor="ctr">
            <a:spAutoFit/>
          </a:bodyPr>
          <a:lstStyle/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sz="3600" b="0" i="0" u="none" strike="noStrike" kern="0" cap="none" spc="0" normalizeH="0" baseline="0" noProof="0" dirty="0">
              <a:ln>
                <a:noFill/>
              </a:ln>
              <a:solidFill>
                <a:srgbClr val="0D2237"/>
              </a:solidFill>
              <a:effectLst/>
              <a:uLnTx/>
              <a:uFillTx/>
              <a:latin typeface="Arial"/>
              <a:ea typeface="+mn-ea"/>
              <a:cs typeface="+mn-cs"/>
              <a:sym typeface="Corbel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47572FE-A5E7-7E33-284E-35C1EBCDF48E}"/>
              </a:ext>
            </a:extLst>
          </p:cNvPr>
          <p:cNvSpPr txBox="1"/>
          <p:nvPr/>
        </p:nvSpPr>
        <p:spPr>
          <a:xfrm rot="16200000">
            <a:off x="-1698785" y="3104065"/>
            <a:ext cx="46832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DO" sz="2200" dirty="0"/>
              <a:t>EJEMPLOS PRÁCTICOS</a:t>
            </a:r>
          </a:p>
        </p:txBody>
      </p:sp>
      <p:pic>
        <p:nvPicPr>
          <p:cNvPr id="19" name="Picture 2" descr="Quick and easy loan icon on white background flat – Royalty-Free Vector |  VectorStock">
            <a:extLst>
              <a:ext uri="{FF2B5EF4-FFF2-40B4-BE49-F238E27FC236}">
                <a16:creationId xmlns:a16="http://schemas.microsoft.com/office/drawing/2014/main" id="{F212F756-45FB-FB5E-2A1E-021D6E259F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85"/>
          <a:stretch>
            <a:fillRect/>
          </a:stretch>
        </p:blipFill>
        <p:spPr bwMode="auto">
          <a:xfrm>
            <a:off x="1270684" y="2172292"/>
            <a:ext cx="775657" cy="862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Inversión - Iconos gratis de negocios y finanzas">
            <a:extLst>
              <a:ext uri="{FF2B5EF4-FFF2-40B4-BE49-F238E27FC236}">
                <a16:creationId xmlns:a16="http://schemas.microsoft.com/office/drawing/2014/main" id="{74A9665A-8C5F-1937-E99E-B25790666B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alphaModFix amt="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345" y="2189213"/>
            <a:ext cx="843817" cy="843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8679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DFC14-AF31-7FC6-7AE2-67AD62003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10">
            <a:extLst>
              <a:ext uri="{FF2B5EF4-FFF2-40B4-BE49-F238E27FC236}">
                <a16:creationId xmlns:a16="http://schemas.microsoft.com/office/drawing/2014/main" id="{D627180B-DC20-3F00-6E95-7ED9314E7D6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821"/>
            <a:ext cx="12192000" cy="6858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A62A0CF8-67B8-D2C4-9697-832D879A31E2}"/>
              </a:ext>
            </a:extLst>
          </p:cNvPr>
          <p:cNvSpPr txBox="1"/>
          <p:nvPr/>
        </p:nvSpPr>
        <p:spPr>
          <a:xfrm>
            <a:off x="838022" y="621299"/>
            <a:ext cx="10515956" cy="141576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 marL="0" marR="0" lvl="0" indent="0" algn="l" defTabSz="18288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44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¿Qué busca la contabilidad bancaria?</a:t>
            </a:r>
          </a:p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sz="3600" b="0" i="0" u="none" strike="noStrike" kern="0" cap="none" spc="0" normalizeH="0" baseline="0" noProof="0" dirty="0">
              <a:ln>
                <a:noFill/>
              </a:ln>
              <a:solidFill>
                <a:srgbClr val="0D2237"/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</p:txBody>
      </p:sp>
      <p:sp>
        <p:nvSpPr>
          <p:cNvPr id="2" name="Más espacio…">
            <a:extLst>
              <a:ext uri="{FF2B5EF4-FFF2-40B4-BE49-F238E27FC236}">
                <a16:creationId xmlns:a16="http://schemas.microsoft.com/office/drawing/2014/main" id="{4854C3A1-5DA3-9672-F2BC-EEAA2BD7938F}"/>
              </a:ext>
            </a:extLst>
          </p:cNvPr>
          <p:cNvSpPr txBox="1"/>
          <p:nvPr/>
        </p:nvSpPr>
        <p:spPr>
          <a:xfrm>
            <a:off x="644192" y="1895014"/>
            <a:ext cx="7562334" cy="27699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91438" tIns="91438" rIns="91438" bIns="91438">
            <a:spAutoFit/>
          </a:bodyPr>
          <a:lstStyle/>
          <a:p>
            <a:pPr defTabSz="1828800" hangingPunct="0">
              <a:spcBef>
                <a:spcPts val="1200"/>
              </a:spcBef>
              <a:spcAft>
                <a:spcPts val="1200"/>
              </a:spcAft>
              <a:defRPr sz="9600" spc="-471">
                <a:solidFill>
                  <a:srgbClr val="0D30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DO" sz="2800" b="1" kern="0" spc="-200" dirty="0">
                <a:solidFill>
                  <a:srgbClr val="47738C"/>
                </a:solidFill>
                <a:latin typeface="Arial"/>
                <a:ea typeface="Arial"/>
                <a:cs typeface="Arial"/>
                <a:sym typeface="Arial"/>
              </a:rPr>
              <a:t>Evitar la sobrevaloración de los activos y asegurar que el riesgo se refleje de forma prudente, transparente y oportuna, tanto en la cartera de créditos como en las inversiones, de manera que los estados financieros muestren la realidad económica de la entidad. 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BC67655E-1390-D254-3FDC-5F40D92DC957}"/>
              </a:ext>
            </a:extLst>
          </p:cNvPr>
          <p:cNvGrpSpPr/>
          <p:nvPr/>
        </p:nvGrpSpPr>
        <p:grpSpPr>
          <a:xfrm>
            <a:off x="8245276" y="2186624"/>
            <a:ext cx="3556390" cy="3631759"/>
            <a:chOff x="14513668" y="4941651"/>
            <a:chExt cx="6322979" cy="6089515"/>
          </a:xfrm>
        </p:grpSpPr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82DC6402-DC71-D605-AD80-329ECF5C2A43}"/>
                </a:ext>
              </a:extLst>
            </p:cNvPr>
            <p:cNvSpPr/>
            <p:nvPr/>
          </p:nvSpPr>
          <p:spPr>
            <a:xfrm>
              <a:off x="14513668" y="4941651"/>
              <a:ext cx="6322979" cy="6089515"/>
            </a:xfrm>
            <a:prstGeom prst="ellipse">
              <a:avLst/>
            </a:prstGeom>
            <a:solidFill>
              <a:srgbClr val="678B9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8" tIns="91438" rIns="91438" bIns="91438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DO" sz="3600" b="0" i="0" u="none" strike="noStrike" cap="none" spc="0" normalizeH="0" baseline="0" dirty="0">
                <a:ln>
                  <a:noFill/>
                </a:ln>
                <a:solidFill>
                  <a:srgbClr val="0D2237"/>
                </a:solidFill>
                <a:effectLst/>
                <a:uFillTx/>
                <a:latin typeface="+mj-lt"/>
                <a:ea typeface="+mj-ea"/>
                <a:cs typeface="+mj-cs"/>
                <a:sym typeface="Corbel"/>
              </a:endParaRPr>
            </a:p>
          </p:txBody>
        </p:sp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6084BB2C-2EDC-EDD0-FA99-78D9324010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2983" t="24633" r="20626" b="23373"/>
            <a:stretch>
              <a:fillRect/>
            </a:stretch>
          </p:blipFill>
          <p:spPr>
            <a:xfrm>
              <a:off x="15174098" y="5680952"/>
              <a:ext cx="5001068" cy="4610911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538189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DF91B-9049-C2CE-D54F-4F43FF1F4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7">
            <a:extLst>
              <a:ext uri="{FF2B5EF4-FFF2-40B4-BE49-F238E27FC236}">
                <a16:creationId xmlns:a16="http://schemas.microsoft.com/office/drawing/2014/main" id="{308CBBEC-4059-F9E3-29CF-B5B2C110EFA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resentaciones…">
            <a:extLst>
              <a:ext uri="{FF2B5EF4-FFF2-40B4-BE49-F238E27FC236}">
                <a16:creationId xmlns:a16="http://schemas.microsoft.com/office/drawing/2014/main" id="{981C49B7-D933-5395-3BAD-0E1C12340C66}"/>
              </a:ext>
            </a:extLst>
          </p:cNvPr>
          <p:cNvSpPr txBox="1"/>
          <p:nvPr/>
        </p:nvSpPr>
        <p:spPr>
          <a:xfrm>
            <a:off x="393230" y="2139512"/>
            <a:ext cx="9537154" cy="1538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91438" tIns="91438" rIns="91438" bIns="91438">
            <a:spAutoFit/>
          </a:bodyPr>
          <a:lstStyle/>
          <a:p>
            <a:pPr defTabSz="1828800" hangingPunct="0">
              <a:defRPr sz="9600" b="1" cap="all" spc="11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4400" b="1" kern="0" cap="all" spc="-300" noProof="1">
                <a:solidFill>
                  <a:srgbClr val="00B7C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EVALUACIÓN DEL DETERIORO DE LA CARTERA </a:t>
            </a:r>
            <a:r>
              <a:rPr lang="es-ES" sz="4400" b="1" kern="0" cap="all" spc="200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CONFORME AL REA</a:t>
            </a:r>
            <a:endParaRPr lang="es-ES" sz="4400" b="1" kern="0" cap="all" spc="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90642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FF369-66D8-9B7D-7C4F-61D4ABA6A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10">
            <a:extLst>
              <a:ext uri="{FF2B5EF4-FFF2-40B4-BE49-F238E27FC236}">
                <a16:creationId xmlns:a16="http://schemas.microsoft.com/office/drawing/2014/main" id="{7FDC6333-A83F-22FE-AD58-19EC32AF369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821"/>
            <a:ext cx="12192000" cy="68580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B06B4C4-2641-C6FB-E3E3-627947CCA458}"/>
              </a:ext>
            </a:extLst>
          </p:cNvPr>
          <p:cNvSpPr txBox="1"/>
          <p:nvPr/>
        </p:nvSpPr>
        <p:spPr>
          <a:xfrm>
            <a:off x="373930" y="1317809"/>
            <a:ext cx="6026870" cy="923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2400" b="1" i="0" u="none" strike="noStrike" kern="0" cap="none" spc="0" normalizeH="0" baseline="0" noProof="0" dirty="0">
                <a:ln>
                  <a:noFill/>
                </a:ln>
                <a:solidFill>
                  <a:srgbClr val="47738C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Evaluación del deterioro de la cartera conforme al REA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25AE345-1521-B010-2E7E-31A5E8585D3B}"/>
              </a:ext>
            </a:extLst>
          </p:cNvPr>
          <p:cNvSpPr txBox="1"/>
          <p:nvPr/>
        </p:nvSpPr>
        <p:spPr>
          <a:xfrm>
            <a:off x="1005302" y="2241135"/>
            <a:ext cx="6026870" cy="350864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2400" b="0" i="0" u="none" strike="noStrike" kern="0" cap="none" spc="0" normalizeH="0" baseline="0" noProof="0" dirty="0">
                <a:ln>
                  <a:noFill/>
                </a:ln>
                <a:solidFill>
                  <a:srgbClr val="0D2237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Aquí el riesgo de crédito se traduce </a:t>
            </a:r>
          </a:p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2400" b="0" i="0" u="none" strike="noStrike" kern="0" cap="none" spc="0" normalizeH="0" baseline="0" noProof="0" dirty="0">
                <a:ln>
                  <a:noFill/>
                </a:ln>
                <a:solidFill>
                  <a:srgbClr val="0D2237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directamente en:</a:t>
            </a:r>
          </a:p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sz="2400" b="0" i="0" u="none" strike="noStrike" kern="0" cap="none" spc="0" normalizeH="0" baseline="0" noProof="0" dirty="0">
              <a:ln>
                <a:noFill/>
              </a:ln>
              <a:solidFill>
                <a:srgbClr val="0D2237"/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  <a:p>
            <a:pPr marL="571500" marR="0" lvl="0" indent="-57150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400" b="0" i="0" u="none" strike="noStrike" kern="0" cap="none" spc="0" normalizeH="0" baseline="0" noProof="0" dirty="0">
                <a:ln>
                  <a:noFill/>
                </a:ln>
                <a:solidFill>
                  <a:srgbClr val="0D2237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Provisiones</a:t>
            </a:r>
          </a:p>
          <a:p>
            <a:pPr marL="571500" marR="0" lvl="0" indent="-57150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400" b="0" i="0" u="none" strike="noStrike" kern="0" cap="none" spc="0" normalizeH="0" baseline="0" noProof="0" dirty="0">
                <a:ln>
                  <a:noFill/>
                </a:ln>
                <a:solidFill>
                  <a:srgbClr val="0D2237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Resultados</a:t>
            </a:r>
          </a:p>
          <a:p>
            <a:pPr marL="571500" marR="0" lvl="0" indent="-57150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400" b="0" i="0" u="none" strike="noStrike" kern="0" cap="none" spc="0" normalizeH="0" baseline="0" noProof="0" dirty="0">
                <a:ln>
                  <a:noFill/>
                </a:ln>
                <a:solidFill>
                  <a:srgbClr val="0D2237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capital regulatorio</a:t>
            </a:r>
          </a:p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sz="2400" b="0" i="0" u="none" strike="noStrike" kern="0" cap="none" spc="0" normalizeH="0" baseline="0" noProof="0" dirty="0">
              <a:ln>
                <a:noFill/>
              </a:ln>
              <a:solidFill>
                <a:srgbClr val="0D2237"/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2400" b="0" i="0" u="none" strike="noStrike" kern="0" cap="none" spc="0" normalizeH="0" baseline="0" noProof="0" dirty="0">
                <a:ln>
                  <a:noFill/>
                </a:ln>
                <a:solidFill>
                  <a:srgbClr val="0D2237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➡️ Es uno de los procesos más sensibles                de la contabilidad bancaria.</a:t>
            </a:r>
          </a:p>
        </p:txBody>
      </p:sp>
      <p:pic>
        <p:nvPicPr>
          <p:cNvPr id="10" name="Imagen 9" descr="Lupa resalta un rendimiento económico decreciente">
            <a:extLst>
              <a:ext uri="{FF2B5EF4-FFF2-40B4-BE49-F238E27FC236}">
                <a16:creationId xmlns:a16="http://schemas.microsoft.com/office/drawing/2014/main" id="{9A64B1D7-DC43-5243-5819-F2990F3547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543" y="-63565"/>
            <a:ext cx="5712038" cy="7871133"/>
          </a:xfrm>
          <a:prstGeom prst="rect">
            <a:avLst/>
          </a:prstGeom>
        </p:spPr>
      </p:pic>
      <p:sp>
        <p:nvSpPr>
          <p:cNvPr id="11" name="Más espacio…">
            <a:extLst>
              <a:ext uri="{FF2B5EF4-FFF2-40B4-BE49-F238E27FC236}">
                <a16:creationId xmlns:a16="http://schemas.microsoft.com/office/drawing/2014/main" id="{3DC15206-098B-B508-73D1-084AE4229814}"/>
              </a:ext>
            </a:extLst>
          </p:cNvPr>
          <p:cNvSpPr txBox="1"/>
          <p:nvPr/>
        </p:nvSpPr>
        <p:spPr>
          <a:xfrm>
            <a:off x="373930" y="-11335"/>
            <a:ext cx="11598828" cy="1292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91438" tIns="91438" rIns="91438" bIns="91438">
            <a:spAutoFit/>
          </a:bodyPr>
          <a:lstStyle/>
          <a:p>
            <a:pPr defTabSz="1828800" hangingPunct="0">
              <a:spcBef>
                <a:spcPts val="1200"/>
              </a:spcBef>
              <a:spcAft>
                <a:spcPts val="1200"/>
              </a:spcAft>
              <a:defRPr sz="9600" spc="-471">
                <a:solidFill>
                  <a:srgbClr val="0D30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DO" sz="3600" b="1" kern="0" spc="-200" dirty="0">
                <a:solidFill>
                  <a:schemeClr val="bg2">
                    <a:lumMod val="90000"/>
                    <a:lumOff val="1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Donde el riesgo se                                                                                   convierte en números</a:t>
            </a:r>
            <a:endParaRPr lang="es-ES" sz="3600" b="1" kern="0" spc="-20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83873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DE6A3-93D5-ABB1-91CB-FC7EB4A1F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11">
            <a:extLst>
              <a:ext uri="{FF2B5EF4-FFF2-40B4-BE49-F238E27FC236}">
                <a16:creationId xmlns:a16="http://schemas.microsoft.com/office/drawing/2014/main" id="{90F92023-0A8F-67FE-17D7-1848C159CD0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E21801E-3E40-FCFD-C7FA-5EA9620CFF6C}"/>
              </a:ext>
            </a:extLst>
          </p:cNvPr>
          <p:cNvSpPr txBox="1"/>
          <p:nvPr/>
        </p:nvSpPr>
        <p:spPr>
          <a:xfrm>
            <a:off x="445104" y="242981"/>
            <a:ext cx="11238895" cy="8617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4400" b="1" i="0" u="none" strike="noStrike" kern="0" cap="none" spc="-20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El deterioro empieza antes del castigo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EB26077-12E6-6AEE-8DE6-C07125BA0B35}"/>
              </a:ext>
            </a:extLst>
          </p:cNvPr>
          <p:cNvSpPr txBox="1"/>
          <p:nvPr/>
        </p:nvSpPr>
        <p:spPr>
          <a:xfrm>
            <a:off x="508001" y="938201"/>
            <a:ext cx="11050491" cy="5539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 defTabSz="1828800" hangingPunct="0"/>
            <a:r>
              <a:rPr lang="es-DO" sz="2400" b="1" dirty="0">
                <a:solidFill>
                  <a:srgbClr val="47738C"/>
                </a:solidFill>
                <a:sym typeface="Corbel"/>
              </a:rPr>
              <a:t>Identificación temprana del deterioro</a:t>
            </a:r>
          </a:p>
        </p:txBody>
      </p:sp>
      <p:graphicFrame>
        <p:nvGraphicFramePr>
          <p:cNvPr id="12" name="Diagrama 11">
            <a:extLst>
              <a:ext uri="{FF2B5EF4-FFF2-40B4-BE49-F238E27FC236}">
                <a16:creationId xmlns:a16="http://schemas.microsoft.com/office/drawing/2014/main" id="{A5AE0C59-F001-81BC-511A-A5E20FAC54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1407106"/>
              </p:ext>
            </p:extLst>
          </p:nvPr>
        </p:nvGraphicFramePr>
        <p:xfrm>
          <a:off x="344359" y="1325644"/>
          <a:ext cx="11339640" cy="4771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1926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3">
            <a:extLst>
              <a:ext uri="{FF2B5EF4-FFF2-40B4-BE49-F238E27FC236}">
                <a16:creationId xmlns:a16="http://schemas.microsoft.com/office/drawing/2014/main" id="{C8DA3C55-C9B0-5471-9116-52339CAA1F2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resentaciones…">
            <a:extLst>
              <a:ext uri="{FF2B5EF4-FFF2-40B4-BE49-F238E27FC236}">
                <a16:creationId xmlns:a16="http://schemas.microsoft.com/office/drawing/2014/main" id="{424F898F-A937-485F-A609-B3AD866A4678}"/>
              </a:ext>
            </a:extLst>
          </p:cNvPr>
          <p:cNvSpPr txBox="1"/>
          <p:nvPr/>
        </p:nvSpPr>
        <p:spPr>
          <a:xfrm>
            <a:off x="173737" y="3610473"/>
            <a:ext cx="6803136" cy="19082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91438" tIns="91438" rIns="91438" bIns="91438">
            <a:spAutoFit/>
          </a:bodyPr>
          <a:lstStyle/>
          <a:p>
            <a:pPr>
              <a:defRPr sz="9600" b="1" cap="all" spc="11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DO" sz="28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Arial"/>
              </a:rPr>
              <a:t>LA CONTABILIDAD BANCARIA COMO HERRAMIENTA PARA la </a:t>
            </a:r>
            <a:r>
              <a:rPr lang="es-DO" sz="2800" b="1" cap="all" dirty="0">
                <a:solidFill>
                  <a:srgbClr val="00B7C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Arial"/>
              </a:rPr>
              <a:t>GESTIÓN DE RIESGOS y la SUPERVISIÓN</a:t>
            </a:r>
            <a:endParaRPr lang="es-ES" sz="2800" spc="200" dirty="0">
              <a:solidFill>
                <a:srgbClr val="00B7C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391824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62258-5E60-FE4D-B218-710D0E5F7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10">
            <a:extLst>
              <a:ext uri="{FF2B5EF4-FFF2-40B4-BE49-F238E27FC236}">
                <a16:creationId xmlns:a16="http://schemas.microsoft.com/office/drawing/2014/main" id="{5D85B658-54D5-D5AF-A1FB-508C74B2FDD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821"/>
            <a:ext cx="12192000" cy="68580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9056580-5EEE-70A7-2D75-E6FA871C95E6}"/>
              </a:ext>
            </a:extLst>
          </p:cNvPr>
          <p:cNvSpPr txBox="1"/>
          <p:nvPr/>
        </p:nvSpPr>
        <p:spPr>
          <a:xfrm>
            <a:off x="562441" y="834503"/>
            <a:ext cx="7863906" cy="61554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 defTabSz="1828800" hangingPunct="0"/>
            <a:r>
              <a:rPr lang="es-DO" sz="2800" b="1" dirty="0">
                <a:solidFill>
                  <a:srgbClr val="47738C"/>
                </a:solidFill>
                <a:sym typeface="Corbel"/>
              </a:rPr>
              <a:t>Clasificación del crédito y del deudor – REA</a:t>
            </a:r>
          </a:p>
        </p:txBody>
      </p:sp>
      <p:sp>
        <p:nvSpPr>
          <p:cNvPr id="11" name="Más espacio…">
            <a:extLst>
              <a:ext uri="{FF2B5EF4-FFF2-40B4-BE49-F238E27FC236}">
                <a16:creationId xmlns:a16="http://schemas.microsoft.com/office/drawing/2014/main" id="{25118384-E0D7-F033-1BC1-BA759F3BFE7F}"/>
              </a:ext>
            </a:extLst>
          </p:cNvPr>
          <p:cNvSpPr txBox="1"/>
          <p:nvPr/>
        </p:nvSpPr>
        <p:spPr>
          <a:xfrm>
            <a:off x="541540" y="78407"/>
            <a:ext cx="17153288" cy="8617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91438" tIns="91438" rIns="91438" bIns="91438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defRPr sz="9600" spc="-471">
                <a:solidFill>
                  <a:srgbClr val="0D30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DO" sz="4400" b="1" spc="-200" dirty="0">
                <a:solidFill>
                  <a:schemeClr val="bg2">
                    <a:lumMod val="90000"/>
                    <a:lumOff val="10000"/>
                  </a:schemeClr>
                </a:solidFill>
                <a:latin typeface="Arial"/>
                <a:cs typeface="Arial"/>
              </a:rPr>
              <a:t>Clasificar bien no es opcional</a:t>
            </a:r>
            <a:endParaRPr lang="es-ES" sz="4400" b="1" spc="-20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cs typeface="Arial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E629D8FF-6EEA-38E1-1D91-52673018D5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6636446"/>
              </p:ext>
            </p:extLst>
          </p:nvPr>
        </p:nvGraphicFramePr>
        <p:xfrm>
          <a:off x="703882" y="1346823"/>
          <a:ext cx="7401674" cy="4518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ángulo 6">
            <a:extLst>
              <a:ext uri="{FF2B5EF4-FFF2-40B4-BE49-F238E27FC236}">
                <a16:creationId xmlns:a16="http://schemas.microsoft.com/office/drawing/2014/main" id="{0FBC2A55-7C82-5A11-3FE9-952A92A2FD92}"/>
              </a:ext>
            </a:extLst>
          </p:cNvPr>
          <p:cNvSpPr/>
          <p:nvPr/>
        </p:nvSpPr>
        <p:spPr>
          <a:xfrm>
            <a:off x="8495560" y="1294864"/>
            <a:ext cx="3627227" cy="315779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91438" tIns="91438" rIns="91438" bIns="91438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DO" sz="3600" b="0" i="0" u="none" strike="noStrike" cap="none" spc="0" normalizeH="0" baseline="0">
              <a:ln>
                <a:noFill/>
              </a:ln>
              <a:solidFill>
                <a:srgbClr val="0D2237"/>
              </a:solidFill>
              <a:effectLst/>
              <a:uFillTx/>
              <a:latin typeface="+mj-lt"/>
              <a:ea typeface="+mj-ea"/>
              <a:cs typeface="+mj-cs"/>
              <a:sym typeface="Corbel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5231B63-A911-4C96-2531-9A710D89DB1A}"/>
              </a:ext>
            </a:extLst>
          </p:cNvPr>
          <p:cNvSpPr txBox="1"/>
          <p:nvPr/>
        </p:nvSpPr>
        <p:spPr>
          <a:xfrm>
            <a:off x="8599159" y="1450052"/>
            <a:ext cx="3099237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828800" hangingPunct="0">
              <a:defRPr/>
            </a:pPr>
            <a:r>
              <a:rPr lang="es-DO" sz="2000" b="1" kern="0" dirty="0">
                <a:solidFill>
                  <a:srgbClr val="0D2237"/>
                </a:solidFill>
                <a:latin typeface="Arial"/>
                <a:sym typeface="Corbel"/>
              </a:rPr>
              <a:t>Principios REA</a:t>
            </a:r>
          </a:p>
          <a:p>
            <a:pPr lvl="0" defTabSz="1828800" hangingPunct="0">
              <a:defRPr/>
            </a:pPr>
            <a:endParaRPr lang="es-DO" sz="2000" kern="0" dirty="0">
              <a:solidFill>
                <a:srgbClr val="0D2237"/>
              </a:solidFill>
              <a:latin typeface="Arial"/>
              <a:sym typeface="Corbel"/>
            </a:endParaRPr>
          </a:p>
          <a:p>
            <a:pPr marL="457200" lvl="0" indent="-457200" defTabSz="1828800" hangingPunct="0">
              <a:buFont typeface="Wingdings" panose="05000000000000000000" pitchFamily="2" charset="2"/>
              <a:buChar char="Ø"/>
              <a:defRPr/>
            </a:pPr>
            <a:r>
              <a:rPr lang="es-DO" sz="2000" kern="0" dirty="0">
                <a:solidFill>
                  <a:srgbClr val="0D2237"/>
                </a:solidFill>
                <a:latin typeface="Arial"/>
                <a:sym typeface="Corbel"/>
              </a:rPr>
              <a:t>Clasificación </a:t>
            </a:r>
            <a:r>
              <a:rPr lang="es-DO" sz="2000" b="1" kern="0" dirty="0">
                <a:solidFill>
                  <a:srgbClr val="0D2237"/>
                </a:solidFill>
                <a:latin typeface="Arial"/>
                <a:sym typeface="Corbel"/>
              </a:rPr>
              <a:t>única por deudor.</a:t>
            </a:r>
            <a:endParaRPr lang="es-DO" sz="2000" kern="0" dirty="0">
              <a:solidFill>
                <a:srgbClr val="0D2237"/>
              </a:solidFill>
              <a:latin typeface="Arial"/>
              <a:sym typeface="Corbel"/>
            </a:endParaRPr>
          </a:p>
          <a:p>
            <a:pPr marL="457200" lvl="0" indent="-457200" defTabSz="1828800" hangingPunct="0">
              <a:buFont typeface="Wingdings" panose="05000000000000000000" pitchFamily="2" charset="2"/>
              <a:buChar char="Ø"/>
              <a:defRPr/>
            </a:pPr>
            <a:r>
              <a:rPr lang="es-DO" sz="2000" kern="0" dirty="0">
                <a:solidFill>
                  <a:srgbClr val="0D2237"/>
                </a:solidFill>
                <a:latin typeface="Arial"/>
                <a:sym typeface="Corbel"/>
              </a:rPr>
              <a:t>Garantías </a:t>
            </a:r>
            <a:r>
              <a:rPr lang="es-DO" sz="2000" b="1" kern="0" dirty="0">
                <a:solidFill>
                  <a:srgbClr val="0D2237"/>
                </a:solidFill>
                <a:latin typeface="Arial"/>
                <a:sym typeface="Corbel"/>
              </a:rPr>
              <a:t>no mejoran clasificación, solo mitigan provisiones.</a:t>
            </a:r>
          </a:p>
          <a:p>
            <a:pPr marL="457200" lvl="0" indent="-457200" defTabSz="1828800" hangingPunct="0">
              <a:buFont typeface="Wingdings" panose="05000000000000000000" pitchFamily="2" charset="2"/>
              <a:buChar char="Ø"/>
              <a:defRPr/>
            </a:pPr>
            <a:endParaRPr lang="es-DO" sz="2000" b="1" kern="0" dirty="0">
              <a:solidFill>
                <a:srgbClr val="0D2237"/>
              </a:solidFill>
              <a:latin typeface="Arial"/>
              <a:sym typeface="Corbel"/>
            </a:endParaRPr>
          </a:p>
          <a:p>
            <a:endParaRPr lang="es-DO" dirty="0"/>
          </a:p>
        </p:txBody>
      </p:sp>
    </p:spTree>
    <p:extLst>
      <p:ext uri="{BB962C8B-B14F-4D97-AF65-F5344CB8AC3E}">
        <p14:creationId xmlns:p14="http://schemas.microsoft.com/office/powerpoint/2010/main" val="22143141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7583E-F47D-9E89-F75A-C92F668EB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DB0A946C-1B53-87C9-A5E5-03B847BFBAF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ás espacio…">
            <a:extLst>
              <a:ext uri="{FF2B5EF4-FFF2-40B4-BE49-F238E27FC236}">
                <a16:creationId xmlns:a16="http://schemas.microsoft.com/office/drawing/2014/main" id="{854619B1-693B-0F99-D47B-1A1D2D7E9B96}"/>
              </a:ext>
            </a:extLst>
          </p:cNvPr>
          <p:cNvSpPr txBox="1"/>
          <p:nvPr/>
        </p:nvSpPr>
        <p:spPr>
          <a:xfrm>
            <a:off x="363414" y="363414"/>
            <a:ext cx="11212059" cy="668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91438" tIns="91438" rIns="91438" bIns="91438">
            <a:spAutoFit/>
          </a:bodyPr>
          <a:lstStyle/>
          <a:p>
            <a:pPr defTabSz="1828800" hangingPunct="0">
              <a:lnSpc>
                <a:spcPct val="70000"/>
              </a:lnSpc>
              <a:spcBef>
                <a:spcPts val="1200"/>
              </a:spcBef>
              <a:spcAft>
                <a:spcPts val="1200"/>
              </a:spcAft>
              <a:defRPr sz="9600" spc="-471">
                <a:solidFill>
                  <a:srgbClr val="0D30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DO" sz="4400" b="1" kern="0" spc="-200" dirty="0">
                <a:solidFill>
                  <a:schemeClr val="bg2">
                    <a:lumMod val="90000"/>
                    <a:lumOff val="1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Criterios de evaluación de riesgo de crédito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3E8F75E-5D2B-25DE-A7FB-0CAABF1D1917}"/>
              </a:ext>
            </a:extLst>
          </p:cNvPr>
          <p:cNvSpPr txBox="1"/>
          <p:nvPr/>
        </p:nvSpPr>
        <p:spPr>
          <a:xfrm>
            <a:off x="363414" y="851339"/>
            <a:ext cx="10949354" cy="61554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 defTabSz="1828800" hangingPunct="0"/>
            <a:r>
              <a:rPr lang="es-DO" sz="2800" b="1" dirty="0">
                <a:solidFill>
                  <a:srgbClr val="47738C"/>
                </a:solidFill>
              </a:rPr>
              <a:t>Donde se decide si el crédito vive o se complica</a:t>
            </a:r>
            <a:endParaRPr kumimoji="0" lang="es-DO" sz="2800" b="0" i="0" u="none" strike="noStrike" cap="none" spc="0" normalizeH="0" baseline="0" dirty="0">
              <a:ln>
                <a:noFill/>
              </a:ln>
              <a:solidFill>
                <a:srgbClr val="8E9EAA"/>
              </a:solidFill>
              <a:effectLst/>
              <a:uFillTx/>
              <a:latin typeface="+mj-lt"/>
              <a:ea typeface="+mj-ea"/>
              <a:cs typeface="+mj-cs"/>
              <a:sym typeface="Corbel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6F9132A1-D0D5-ED42-F89B-1D4F7B1EF9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2432891"/>
              </p:ext>
            </p:extLst>
          </p:nvPr>
        </p:nvGraphicFramePr>
        <p:xfrm>
          <a:off x="906566" y="1519916"/>
          <a:ext cx="9863050" cy="4072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641154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CF708-45AA-D971-1CFE-40E50F68A6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5AC1D4D0-39EF-B10D-D61B-8E8DADB62AC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ás espacio…">
            <a:extLst>
              <a:ext uri="{FF2B5EF4-FFF2-40B4-BE49-F238E27FC236}">
                <a16:creationId xmlns:a16="http://schemas.microsoft.com/office/drawing/2014/main" id="{41016225-9ECA-D87F-BD15-008DB8BDB847}"/>
              </a:ext>
            </a:extLst>
          </p:cNvPr>
          <p:cNvSpPr txBox="1"/>
          <p:nvPr/>
        </p:nvSpPr>
        <p:spPr>
          <a:xfrm>
            <a:off x="191964" y="1092128"/>
            <a:ext cx="12000036" cy="8617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91438" tIns="91438" rIns="91438" bIns="91438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defRPr sz="9600" spc="-471">
                <a:solidFill>
                  <a:srgbClr val="0D30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DO" sz="4400" b="1" spc="-200" dirty="0">
                <a:solidFill>
                  <a:schemeClr val="bg2">
                    <a:lumMod val="90000"/>
                    <a:lumOff val="10000"/>
                  </a:schemeClr>
                </a:solidFill>
                <a:latin typeface="Arial"/>
                <a:cs typeface="Arial"/>
              </a:rPr>
              <a:t>Una mala clasificación genera un efecto dominó</a:t>
            </a:r>
            <a:endParaRPr lang="es-ES" sz="4400" b="1" spc="-20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cs typeface="Arial"/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06C63C4-80C9-A69F-3F22-A8F291B8CB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3710364"/>
              </p:ext>
            </p:extLst>
          </p:nvPr>
        </p:nvGraphicFramePr>
        <p:xfrm>
          <a:off x="363414" y="1953898"/>
          <a:ext cx="11465172" cy="37611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249222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AA627-0A6E-F1DC-5E6F-78A6DEA419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10">
            <a:extLst>
              <a:ext uri="{FF2B5EF4-FFF2-40B4-BE49-F238E27FC236}">
                <a16:creationId xmlns:a16="http://schemas.microsoft.com/office/drawing/2014/main" id="{749D3CDC-43A5-2967-2505-472C9A2B450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822"/>
            <a:ext cx="12192000" cy="690582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9004551-C636-84EB-E309-24BE32CBBB6E}"/>
              </a:ext>
            </a:extLst>
          </p:cNvPr>
          <p:cNvSpPr txBox="1"/>
          <p:nvPr/>
        </p:nvSpPr>
        <p:spPr>
          <a:xfrm>
            <a:off x="1049460" y="384673"/>
            <a:ext cx="11525716" cy="17235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defRPr sz="9600" spc="-471">
                <a:solidFill>
                  <a:srgbClr val="0D30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DO" sz="4400" b="1" spc="-200" dirty="0">
                <a:solidFill>
                  <a:schemeClr val="bg2">
                    <a:lumMod val="90000"/>
                    <a:lumOff val="10000"/>
                  </a:schemeClr>
                </a:solidFill>
                <a:latin typeface="Arial"/>
                <a:cs typeface="Arial"/>
              </a:rPr>
              <a:t>Las provisiones: donde todo aterriza</a:t>
            </a:r>
            <a:endParaRPr lang="es-ES" sz="4400" b="1" spc="-20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cs typeface="Arial"/>
            </a:endParaRPr>
          </a:p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sz="3600" b="0" i="0" u="none" strike="noStrike" kern="0" cap="none" spc="0" normalizeH="0" baseline="0" noProof="0" dirty="0">
              <a:ln>
                <a:noFill/>
              </a:ln>
              <a:solidFill>
                <a:srgbClr val="0D2237"/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DCEABC5-ABA5-412A-BE14-C735498397A0}"/>
              </a:ext>
            </a:extLst>
          </p:cNvPr>
          <p:cNvSpPr txBox="1"/>
          <p:nvPr/>
        </p:nvSpPr>
        <p:spPr>
          <a:xfrm>
            <a:off x="1049460" y="1770608"/>
            <a:ext cx="7008224" cy="1200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2200" b="1" i="0" u="none" strike="noStrike" kern="0" cap="none" spc="0" normalizeH="0" baseline="0" noProof="0" dirty="0">
                <a:ln>
                  <a:noFill/>
                </a:ln>
                <a:solidFill>
                  <a:srgbClr val="47738C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Las provisiones NO son discrecionales. </a:t>
            </a:r>
          </a:p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sz="2200" b="1" i="0" u="none" strike="noStrike" kern="0" cap="none" spc="0" normalizeH="0" baseline="0" noProof="0" dirty="0">
              <a:ln>
                <a:noFill/>
              </a:ln>
              <a:solidFill>
                <a:srgbClr val="47738C"/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22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Son el resultado de: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C6E12BE-EFFE-1FC9-F15E-302F7C35CC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4434263"/>
              </p:ext>
            </p:extLst>
          </p:nvPr>
        </p:nvGraphicFramePr>
        <p:xfrm>
          <a:off x="653551" y="2930840"/>
          <a:ext cx="10884898" cy="2586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618979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A9E83-EB38-F2D1-DBFE-068E23C31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11">
            <a:extLst>
              <a:ext uri="{FF2B5EF4-FFF2-40B4-BE49-F238E27FC236}">
                <a16:creationId xmlns:a16="http://schemas.microsoft.com/office/drawing/2014/main" id="{26D46369-74A0-A846-6A6B-144A3CBD710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3DE1050-79D3-D928-793D-3C0310BF57A2}"/>
              </a:ext>
            </a:extLst>
          </p:cNvPr>
          <p:cNvSpPr txBox="1"/>
          <p:nvPr/>
        </p:nvSpPr>
        <p:spPr>
          <a:xfrm>
            <a:off x="445104" y="119414"/>
            <a:ext cx="11238895" cy="11695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defRPr sz="9600" spc="-471">
                <a:solidFill>
                  <a:srgbClr val="0D30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DO" sz="4400" b="1" spc="-200" dirty="0">
                <a:solidFill>
                  <a:schemeClr val="bg2">
                    <a:lumMod val="90000"/>
                    <a:lumOff val="10000"/>
                  </a:schemeClr>
                </a:solidFill>
                <a:latin typeface="Arial"/>
                <a:cs typeface="Arial"/>
              </a:rPr>
              <a:t>Desde supervisión no basta con el número</a:t>
            </a:r>
            <a:endParaRPr lang="es-ES" sz="4400" b="1" spc="-20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A998299-2101-4588-FFCE-33FB0EC17DFE}"/>
              </a:ext>
            </a:extLst>
          </p:cNvPr>
          <p:cNvSpPr txBox="1"/>
          <p:nvPr/>
        </p:nvSpPr>
        <p:spPr>
          <a:xfrm>
            <a:off x="445104" y="1142443"/>
            <a:ext cx="11050491" cy="5539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 defTabSz="1828800" hangingPunct="0"/>
            <a:r>
              <a:rPr lang="es-DO" sz="2400" b="1" dirty="0">
                <a:solidFill>
                  <a:srgbClr val="47738C"/>
                </a:solidFill>
                <a:sym typeface="Corbel"/>
              </a:rPr>
              <a:t>La supervisión evalúa: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2390410F-B1C4-B741-873C-C45F95F07D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777999"/>
              </p:ext>
            </p:extLst>
          </p:nvPr>
        </p:nvGraphicFramePr>
        <p:xfrm>
          <a:off x="-123825" y="1696437"/>
          <a:ext cx="11807824" cy="4142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900059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757DC-5BAC-35C6-DDE8-BA3FEB371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10">
            <a:extLst>
              <a:ext uri="{FF2B5EF4-FFF2-40B4-BE49-F238E27FC236}">
                <a16:creationId xmlns:a16="http://schemas.microsoft.com/office/drawing/2014/main" id="{3897E96E-2049-C96B-A6DB-00BA8999399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821"/>
            <a:ext cx="12192000" cy="6858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6F73C4-FEF1-B4EE-CECC-EF17F9567D08}"/>
              </a:ext>
            </a:extLst>
          </p:cNvPr>
          <p:cNvSpPr txBox="1"/>
          <p:nvPr/>
        </p:nvSpPr>
        <p:spPr>
          <a:xfrm>
            <a:off x="898793" y="-73629"/>
            <a:ext cx="10394413" cy="17235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defRPr sz="9600" spc="-471">
                <a:solidFill>
                  <a:srgbClr val="0D30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DO" sz="4400" b="1" dirty="0">
                <a:solidFill>
                  <a:schemeClr val="bg2">
                    <a:lumMod val="90000"/>
                    <a:lumOff val="10000"/>
                  </a:schemeClr>
                </a:solidFill>
                <a:sym typeface="Arial"/>
              </a:rPr>
              <a:t>4. Errores que se repiten en la práctica bancaria</a:t>
            </a:r>
            <a:endParaRPr lang="es-ES" sz="4400" b="1" spc="-20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cs typeface="Arial"/>
            </a:endParaRPr>
          </a:p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sz="3600" b="0" i="0" u="none" strike="noStrike" kern="0" cap="none" spc="0" normalizeH="0" baseline="0" noProof="0" dirty="0">
              <a:ln>
                <a:noFill/>
              </a:ln>
              <a:solidFill>
                <a:srgbClr val="0D2237"/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E861DA6-F6D5-E568-FC7D-91C46DB689D8}"/>
              </a:ext>
            </a:extLst>
          </p:cNvPr>
          <p:cNvSpPr txBox="1"/>
          <p:nvPr/>
        </p:nvSpPr>
        <p:spPr>
          <a:xfrm>
            <a:off x="1011826" y="857373"/>
            <a:ext cx="9986950" cy="5539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 defTabSz="1828800" hangingPunct="0"/>
            <a:r>
              <a:rPr lang="es-DO" sz="2400" b="1" dirty="0">
                <a:solidFill>
                  <a:srgbClr val="47738C"/>
                </a:solidFill>
                <a:sym typeface="Corbel"/>
              </a:rPr>
              <a:t>Hallazgos frecuentes en auditoría y supervisión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1DE1D20-ACAD-DCAF-82BC-A692B4E75F82}"/>
              </a:ext>
            </a:extLst>
          </p:cNvPr>
          <p:cNvSpPr txBox="1"/>
          <p:nvPr/>
        </p:nvSpPr>
        <p:spPr>
          <a:xfrm>
            <a:off x="1011826" y="1484110"/>
            <a:ext cx="3600408" cy="5539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24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Errores más comunes: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890556C-E072-FD5B-CD84-C6B198129A71}"/>
              </a:ext>
            </a:extLst>
          </p:cNvPr>
          <p:cNvSpPr txBox="1"/>
          <p:nvPr/>
        </p:nvSpPr>
        <p:spPr>
          <a:xfrm>
            <a:off x="1011826" y="2038104"/>
            <a:ext cx="5798797" cy="48628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2000" b="1" i="0" u="none" strike="noStrike" kern="0" cap="none" spc="0" normalizeH="0" baseline="0" noProof="0" dirty="0">
                <a:ln>
                  <a:noFill/>
                </a:ln>
                <a:solidFill>
                  <a:srgbClr val="0D2237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⚠️ </a:t>
            </a:r>
            <a:r>
              <a:rPr kumimoji="0" lang="es-DO" sz="20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Deterioro mal evaluado</a:t>
            </a:r>
          </a:p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sz="2000" b="1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90000"/>
                  <a:lumOff val="10000"/>
                </a:schemeClr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  <a:p>
            <a:pPr marL="571500" marR="0" lvl="0" indent="-57150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0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Clasificación inadecuada</a:t>
            </a:r>
          </a:p>
          <a:p>
            <a:pPr marL="571500" marR="0" lvl="0" indent="-57150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0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Evaluación incompleta de la capacidad de pago</a:t>
            </a:r>
          </a:p>
          <a:p>
            <a:pPr marL="571500" marR="0" lvl="0" indent="-57150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0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Aplicación inconsistente del REA</a:t>
            </a:r>
          </a:p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sz="2000" b="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90000"/>
                  <a:lumOff val="10000"/>
                </a:schemeClr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20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📊 </a:t>
            </a:r>
            <a:r>
              <a:rPr kumimoji="0" lang="es-DO" sz="20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Ingresos mal presentados</a:t>
            </a:r>
          </a:p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sz="2000" b="1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90000"/>
                  <a:lumOff val="10000"/>
                </a:schemeClr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  <a:p>
            <a:pPr marL="571500" marR="0" lvl="0" indent="-57150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0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Confusión entre ingresos financieros e ingresos por servicios</a:t>
            </a:r>
          </a:p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20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        ➜ Distorsiona margen y eficiencia</a:t>
            </a:r>
          </a:p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sz="3200" b="0" i="0" u="none" strike="noStrike" kern="0" cap="none" spc="0" normalizeH="0" baseline="0" noProof="0" dirty="0">
              <a:ln>
                <a:noFill/>
              </a:ln>
              <a:solidFill>
                <a:srgbClr val="0D2237"/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sz="3200" b="0" i="0" u="none" strike="noStrike" kern="0" cap="none" spc="0" normalizeH="0" baseline="0" noProof="0" dirty="0">
              <a:ln>
                <a:noFill/>
              </a:ln>
              <a:solidFill>
                <a:srgbClr val="0D2237"/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E9E862A-5FEF-3BBB-0DDD-E6AB6BDD0111}"/>
              </a:ext>
            </a:extLst>
          </p:cNvPr>
          <p:cNvSpPr txBox="1"/>
          <p:nvPr/>
        </p:nvSpPr>
        <p:spPr>
          <a:xfrm>
            <a:off x="6895325" y="2144537"/>
            <a:ext cx="4874624" cy="32624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2000" b="0" i="0" u="none" strike="noStrike" kern="0" cap="none" spc="0" normalizeH="0" baseline="0" noProof="0" dirty="0">
                <a:ln>
                  <a:noFill/>
                </a:ln>
                <a:solidFill>
                  <a:srgbClr val="0D2237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📄 </a:t>
            </a:r>
            <a:r>
              <a:rPr kumimoji="0" lang="es-DO" sz="20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Revelaciones incompletas</a:t>
            </a:r>
          </a:p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sz="2000" b="1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90000"/>
                  <a:lumOff val="10000"/>
                </a:schemeClr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  <a:p>
            <a:pPr marL="571500" marR="0" lvl="0" indent="-57150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0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Políticas contables</a:t>
            </a:r>
          </a:p>
          <a:p>
            <a:pPr marL="571500" marR="0" lvl="0" indent="-57150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0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Riesgos financieros</a:t>
            </a:r>
          </a:p>
          <a:p>
            <a:pPr marL="571500" marR="0" lvl="0" indent="-57150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0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Partes vinculadas</a:t>
            </a:r>
          </a:p>
          <a:p>
            <a:pPr marL="571500" marR="0" lvl="0" indent="-57150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DO" sz="2000" b="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90000"/>
                  <a:lumOff val="10000"/>
                </a:schemeClr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20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💼 </a:t>
            </a:r>
            <a:r>
              <a:rPr kumimoji="0" lang="es-DO" sz="20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Clasificación incorrecta de inversiones</a:t>
            </a:r>
          </a:p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sz="2000" b="1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90000"/>
                  <a:lumOff val="10000"/>
                </a:schemeClr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  <a:p>
            <a:pPr marL="571500" marR="0" lvl="0" indent="-57150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0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Impacto en resultados y patrimonio</a:t>
            </a:r>
          </a:p>
        </p:txBody>
      </p:sp>
      <p:pic>
        <p:nvPicPr>
          <p:cNvPr id="10" name="Imagen 9" descr="Logotipo&#10;&#10;El contenido generado por IA puede ser incorrecto.">
            <a:extLst>
              <a:ext uri="{FF2B5EF4-FFF2-40B4-BE49-F238E27FC236}">
                <a16:creationId xmlns:a16="http://schemas.microsoft.com/office/drawing/2014/main" id="{2A71ED82-AD6A-4845-98BB-B1A933F99A9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127" y="-47821"/>
            <a:ext cx="1552626" cy="2646727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DF487B33-1301-DADF-558D-E18994611A0B}"/>
              </a:ext>
            </a:extLst>
          </p:cNvPr>
          <p:cNvCxnSpPr>
            <a:cxnSpLocks/>
          </p:cNvCxnSpPr>
          <p:nvPr/>
        </p:nvCxnSpPr>
        <p:spPr>
          <a:xfrm>
            <a:off x="6692029" y="2144537"/>
            <a:ext cx="0" cy="3582419"/>
          </a:xfrm>
          <a:prstGeom prst="line">
            <a:avLst/>
          </a:prstGeom>
          <a:noFill/>
          <a:ln w="25400" cap="flat">
            <a:solidFill>
              <a:schemeClr val="accent4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F08B943-C5E0-93FF-3DBC-2C3EF99D7D5C}"/>
              </a:ext>
            </a:extLst>
          </p:cNvPr>
          <p:cNvSpPr txBox="1"/>
          <p:nvPr/>
        </p:nvSpPr>
        <p:spPr>
          <a:xfrm>
            <a:off x="3606737" y="6126136"/>
            <a:ext cx="8585263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r>
              <a:rPr lang="es-DO" b="1" dirty="0">
                <a:solidFill>
                  <a:srgbClr val="47738C"/>
                </a:solidFill>
              </a:rPr>
              <a:t>No suelen ser errores aislados, sino debilidades de proceso.</a:t>
            </a:r>
          </a:p>
        </p:txBody>
      </p:sp>
    </p:spTree>
    <p:extLst>
      <p:ext uri="{BB962C8B-B14F-4D97-AF65-F5344CB8AC3E}">
        <p14:creationId xmlns:p14="http://schemas.microsoft.com/office/powerpoint/2010/main" val="30246093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F1142F-2DBF-9932-2627-5B4603363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10">
            <a:extLst>
              <a:ext uri="{FF2B5EF4-FFF2-40B4-BE49-F238E27FC236}">
                <a16:creationId xmlns:a16="http://schemas.microsoft.com/office/drawing/2014/main" id="{CF3F9A6E-D63D-350D-53CF-60F8699D11E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821"/>
            <a:ext cx="12192000" cy="6858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DAA52DD-D10F-312B-3363-A1316FB03112}"/>
              </a:ext>
            </a:extLst>
          </p:cNvPr>
          <p:cNvSpPr txBox="1"/>
          <p:nvPr/>
        </p:nvSpPr>
        <p:spPr>
          <a:xfrm>
            <a:off x="283107" y="-83128"/>
            <a:ext cx="11525716" cy="17235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defRPr sz="9600" spc="-471">
                <a:solidFill>
                  <a:srgbClr val="0D30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DO" sz="4400" b="1" spc="-200" dirty="0">
                <a:solidFill>
                  <a:schemeClr val="bg2">
                    <a:lumMod val="90000"/>
                    <a:lumOff val="10000"/>
                  </a:schemeClr>
                </a:solidFill>
                <a:latin typeface="Arial"/>
                <a:cs typeface="Arial"/>
                <a:sym typeface="Arial"/>
              </a:rPr>
              <a:t>5. Tres miradas, un mismo objetivo</a:t>
            </a:r>
            <a:endParaRPr lang="es-ES" sz="4400" b="1" spc="-20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cs typeface="Arial"/>
            </a:endParaRPr>
          </a:p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sz="3600" b="0" i="0" u="none" strike="noStrike" kern="0" cap="none" spc="0" normalizeH="0" baseline="0" noProof="0" dirty="0">
              <a:ln>
                <a:noFill/>
              </a:ln>
              <a:solidFill>
                <a:srgbClr val="0D2237"/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307D28F-BFE0-ECE5-FAB1-10F7BC82DEDE}"/>
              </a:ext>
            </a:extLst>
          </p:cNvPr>
          <p:cNvSpPr txBox="1"/>
          <p:nvPr/>
        </p:nvSpPr>
        <p:spPr>
          <a:xfrm>
            <a:off x="383177" y="705233"/>
            <a:ext cx="9986950" cy="5539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 defTabSz="1828800" hangingPunct="0"/>
            <a:r>
              <a:rPr lang="es-DO" sz="2400" b="1" dirty="0">
                <a:solidFill>
                  <a:srgbClr val="47738C"/>
                </a:solidFill>
                <a:sym typeface="Corbel"/>
              </a:rPr>
              <a:t>Se retroalimentan: lo que uno detecta, el otro lo valida y el otro actúa.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50C70D29-1C21-2D0F-E3E1-F6E210CACA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4391971"/>
              </p:ext>
            </p:extLst>
          </p:nvPr>
        </p:nvGraphicFramePr>
        <p:xfrm>
          <a:off x="1821873" y="1243928"/>
          <a:ext cx="9642109" cy="49088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Imagen 3" descr="Logotipo&#10;&#10;El contenido generado por IA puede ser incorrecto.">
            <a:extLst>
              <a:ext uri="{FF2B5EF4-FFF2-40B4-BE49-F238E27FC236}">
                <a16:creationId xmlns:a16="http://schemas.microsoft.com/office/drawing/2014/main" id="{5E467E91-047D-ED34-AAD5-AA507FCE76C2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71" y="198234"/>
            <a:ext cx="2324050" cy="396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9706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12">
            <a:extLst>
              <a:ext uri="{FF2B5EF4-FFF2-40B4-BE49-F238E27FC236}">
                <a16:creationId xmlns:a16="http://schemas.microsoft.com/office/drawing/2014/main" id="{C256A23E-D76F-89B4-CE9A-7826E59BCD0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resentaciones…">
            <a:extLst>
              <a:ext uri="{FF2B5EF4-FFF2-40B4-BE49-F238E27FC236}">
                <a16:creationId xmlns:a16="http://schemas.microsoft.com/office/drawing/2014/main" id="{42A46B76-08A2-49BA-04FF-52E31F136ABB}"/>
              </a:ext>
            </a:extLst>
          </p:cNvPr>
          <p:cNvSpPr txBox="1"/>
          <p:nvPr/>
        </p:nvSpPr>
        <p:spPr>
          <a:xfrm>
            <a:off x="749284" y="2659560"/>
            <a:ext cx="6788728" cy="1538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91438" tIns="91438" rIns="91438" bIns="91438">
            <a:spAutoFit/>
          </a:bodyPr>
          <a:lstStyle/>
          <a:p>
            <a:pPr defTabSz="1828800" hangingPunct="0">
              <a:defRPr sz="9600" b="1" cap="all" spc="11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4400" b="1" kern="0" cap="all" spc="-300" noProof="1">
                <a:solidFill>
                  <a:srgbClr val="00B7C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6. IDEAS CLAVES </a:t>
            </a:r>
          </a:p>
          <a:p>
            <a:pPr defTabSz="1828800" hangingPunct="0">
              <a:defRPr sz="9600" b="1" cap="all" spc="11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4400" b="1" kern="0" cap="all" spc="200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PARA LLEVARSE</a:t>
            </a:r>
            <a:endParaRPr lang="es-ES" sz="4400" b="1" kern="0" cap="all" spc="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53260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9D3FF-D522-F8B4-12E4-5D4C002A4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DD507676-7BDA-4067-33B7-D8F3D96AC25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ás espacio…">
            <a:extLst>
              <a:ext uri="{FF2B5EF4-FFF2-40B4-BE49-F238E27FC236}">
                <a16:creationId xmlns:a16="http://schemas.microsoft.com/office/drawing/2014/main" id="{31E16DF3-2D29-443F-F236-F332818566C0}"/>
              </a:ext>
            </a:extLst>
          </p:cNvPr>
          <p:cNvSpPr txBox="1"/>
          <p:nvPr/>
        </p:nvSpPr>
        <p:spPr>
          <a:xfrm>
            <a:off x="363414" y="207510"/>
            <a:ext cx="11465172" cy="8617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91438" tIns="91438" rIns="91438" bIns="91438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defRPr sz="9600" spc="-471">
                <a:solidFill>
                  <a:srgbClr val="0D30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4400" b="1" spc="-200" dirty="0">
                <a:solidFill>
                  <a:schemeClr val="bg2">
                    <a:lumMod val="90000"/>
                    <a:lumOff val="10000"/>
                  </a:schemeClr>
                </a:solidFill>
                <a:latin typeface="Arial"/>
                <a:cs typeface="Arial"/>
              </a:rPr>
              <a:t>Ideas para llevarnos hoy</a:t>
            </a:r>
          </a:p>
        </p:txBody>
      </p:sp>
      <p:pic>
        <p:nvPicPr>
          <p:cNvPr id="4" name="Imagen 3" descr="Un hombre con traje y corbata con una mano&#10;&#10;El contenido generado por IA puede ser incorrecto.">
            <a:extLst>
              <a:ext uri="{FF2B5EF4-FFF2-40B4-BE49-F238E27FC236}">
                <a16:creationId xmlns:a16="http://schemas.microsoft.com/office/drawing/2014/main" id="{9691B19E-885E-3836-2037-D689A85BBD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7954" y="796812"/>
            <a:ext cx="6472171" cy="6061188"/>
          </a:xfrm>
          <a:prstGeom prst="rect">
            <a:avLst/>
          </a:prstGeom>
        </p:spPr>
      </p:pic>
      <p:graphicFrame>
        <p:nvGraphicFramePr>
          <p:cNvPr id="12" name="Diagrama 11">
            <a:extLst>
              <a:ext uri="{FF2B5EF4-FFF2-40B4-BE49-F238E27FC236}">
                <a16:creationId xmlns:a16="http://schemas.microsoft.com/office/drawing/2014/main" id="{668CBDEF-7E2F-AAFF-2FE1-21837D6A7D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4207848"/>
              </p:ext>
            </p:extLst>
          </p:nvPr>
        </p:nvGraphicFramePr>
        <p:xfrm>
          <a:off x="3928695" y="1389558"/>
          <a:ext cx="7371472" cy="4604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5311562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D2736-D288-9BBD-7152-3BAD753CC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10">
            <a:extLst>
              <a:ext uri="{FF2B5EF4-FFF2-40B4-BE49-F238E27FC236}">
                <a16:creationId xmlns:a16="http://schemas.microsoft.com/office/drawing/2014/main" id="{3A1E81F7-F614-0A4E-C6D8-00109A6F744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821"/>
            <a:ext cx="12192000" cy="690582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5706FA6-FE42-3149-349E-CD0DAFCEE2FA}"/>
              </a:ext>
            </a:extLst>
          </p:cNvPr>
          <p:cNvSpPr txBox="1"/>
          <p:nvPr/>
        </p:nvSpPr>
        <p:spPr>
          <a:xfrm>
            <a:off x="463123" y="196304"/>
            <a:ext cx="11525716" cy="141576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 marL="0" marR="0" lvl="0" indent="0" algn="l" defTabSz="18288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44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Retos importantes hacia adelante:</a:t>
            </a:r>
          </a:p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sz="3600" b="0" i="0" u="none" strike="noStrike" kern="0" cap="none" spc="0" normalizeH="0" baseline="0" noProof="0" dirty="0">
              <a:ln>
                <a:noFill/>
              </a:ln>
              <a:solidFill>
                <a:srgbClr val="0D2237"/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88F6D2E-BFF7-A5B0-3AAC-BA02737758F7}"/>
              </a:ext>
            </a:extLst>
          </p:cNvPr>
          <p:cNvSpPr txBox="1"/>
          <p:nvPr/>
        </p:nvSpPr>
        <p:spPr>
          <a:xfrm>
            <a:off x="926734" y="1301272"/>
            <a:ext cx="6813977" cy="31393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 marL="571500" marR="0" lvl="0" indent="-57150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s-DO" sz="24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Mayor complejidad de instrumentos.</a:t>
            </a:r>
          </a:p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sz="2400" b="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90000"/>
                  <a:lumOff val="10000"/>
                </a:schemeClr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  <a:p>
            <a:pPr marL="571500" marR="0" lvl="0" indent="-57150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s-DO" sz="24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Más peso del </a:t>
            </a:r>
            <a:r>
              <a:rPr kumimoji="0" lang="es-DO" sz="24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valor razonable.</a:t>
            </a:r>
          </a:p>
          <a:p>
            <a:pPr marL="571500" marR="0" lvl="0" indent="-57150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es-DO" sz="2400" b="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90000"/>
                  <a:lumOff val="10000"/>
                </a:schemeClr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  <a:p>
            <a:pPr marL="571500" marR="0" lvl="0" indent="-57150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s-DO" sz="24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Mayor escrutinio y expectativas de transparencia</a:t>
            </a:r>
          </a:p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sz="2400" b="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90000"/>
                  <a:lumOff val="10000"/>
                </a:schemeClr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sz="2400" b="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90000"/>
                  <a:lumOff val="10000"/>
                </a:schemeClr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10C34E7-E90B-C45F-B548-EFF1E03AADA5}"/>
              </a:ext>
            </a:extLst>
          </p:cNvPr>
          <p:cNvSpPr txBox="1"/>
          <p:nvPr/>
        </p:nvSpPr>
        <p:spPr>
          <a:xfrm>
            <a:off x="2040656" y="3975897"/>
            <a:ext cx="389096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24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Una contabilidad bien aplicada reduce riesgos, mejora decisiones y fortalece la confianza.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6607FA2-8CB8-FBAF-1162-1098BDCF1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6537" y="1819818"/>
            <a:ext cx="3170544" cy="317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575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2">
            <a:extLst>
              <a:ext uri="{FF2B5EF4-FFF2-40B4-BE49-F238E27FC236}">
                <a16:creationId xmlns:a16="http://schemas.microsoft.com/office/drawing/2014/main" id="{386AB347-A619-0EEB-E0E4-EDFFC1A6BC6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ás espacio…">
            <a:extLst>
              <a:ext uri="{FF2B5EF4-FFF2-40B4-BE49-F238E27FC236}">
                <a16:creationId xmlns:a16="http://schemas.microsoft.com/office/drawing/2014/main" id="{B1175E6D-9735-23F4-20F5-8AD0414B43C6}"/>
              </a:ext>
            </a:extLst>
          </p:cNvPr>
          <p:cNvSpPr txBox="1"/>
          <p:nvPr/>
        </p:nvSpPr>
        <p:spPr>
          <a:xfrm>
            <a:off x="649706" y="1702661"/>
            <a:ext cx="6364706" cy="18466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91438" tIns="91438" rIns="91438" bIns="91438">
            <a:spAutoFit/>
          </a:bodyPr>
          <a:lstStyle/>
          <a:p>
            <a:pPr defTabSz="1828800" hangingPunct="0">
              <a:defRPr sz="9600" spc="-471">
                <a:solidFill>
                  <a:srgbClr val="0D30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3600" b="1" kern="0" spc="-200" dirty="0">
                <a:solidFill>
                  <a:schemeClr val="bg2">
                    <a:lumMod val="90000"/>
                    <a:lumOff val="10000"/>
                  </a:schemeClr>
                </a:solidFill>
                <a:latin typeface="Arial"/>
                <a:cs typeface="Arial"/>
                <a:sym typeface="Arial"/>
              </a:rPr>
              <a:t>La contabilidad bancaria como herramienta para la gestión de riesgos y la supervisión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65D5130-461E-3064-7360-02985F54B51B}"/>
              </a:ext>
            </a:extLst>
          </p:cNvPr>
          <p:cNvSpPr txBox="1"/>
          <p:nvPr/>
        </p:nvSpPr>
        <p:spPr>
          <a:xfrm>
            <a:off x="649706" y="3644632"/>
            <a:ext cx="7182852" cy="206210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s-ES" sz="3200" dirty="0">
                <a:solidFill>
                  <a:schemeClr val="bg2"/>
                </a:solidFill>
              </a:rPr>
              <a:t>“La contabilidad en los bancos no es solo cosa de contadores… es una pieza clave para que el sistema financiero funcione y se mantenga estable.”</a:t>
            </a:r>
            <a:endParaRPr lang="es-DO" sz="32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8019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C7FD8-C23B-352D-EADE-01C8C03CA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2">
            <a:extLst>
              <a:ext uri="{FF2B5EF4-FFF2-40B4-BE49-F238E27FC236}">
                <a16:creationId xmlns:a16="http://schemas.microsoft.com/office/drawing/2014/main" id="{18A0C60D-372A-143D-50F2-B5632B3C839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Gracias">
            <a:extLst>
              <a:ext uri="{FF2B5EF4-FFF2-40B4-BE49-F238E27FC236}">
                <a16:creationId xmlns:a16="http://schemas.microsoft.com/office/drawing/2014/main" id="{A28F5D68-A0CA-25B4-A0E1-EFF7EF42422F}"/>
              </a:ext>
            </a:extLst>
          </p:cNvPr>
          <p:cNvSpPr txBox="1"/>
          <p:nvPr/>
        </p:nvSpPr>
        <p:spPr>
          <a:xfrm>
            <a:off x="234340" y="3193366"/>
            <a:ext cx="7320345" cy="10710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91438" tIns="91438" rIns="91438" bIns="91438">
            <a:spAutoFit/>
          </a:bodyPr>
          <a:lstStyle>
            <a:lvl1pPr>
              <a:lnSpc>
                <a:spcPct val="60000"/>
              </a:lnSpc>
              <a:defRPr sz="20000" spc="-799">
                <a:solidFill>
                  <a:srgbClr val="6F93A6"/>
                </a:solidFill>
                <a:latin typeface="Arial Nova Light"/>
                <a:ea typeface="Arial Nova Light"/>
                <a:cs typeface="Arial Nova Light"/>
                <a:sym typeface="Arial Nova Light"/>
              </a:defRPr>
            </a:lvl1pPr>
          </a:lstStyle>
          <a:p>
            <a:pPr defTabSz="1828800" hangingPunct="0">
              <a:lnSpc>
                <a:spcPct val="80000"/>
              </a:lnSpc>
            </a:pPr>
            <a:endParaRPr sz="7200" kern="0" spc="-15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2" name="Picture 8" descr="Signo de interrogación - Emoji vectoriales gratis en creazilla.com">
            <a:extLst>
              <a:ext uri="{FF2B5EF4-FFF2-40B4-BE49-F238E27FC236}">
                <a16:creationId xmlns:a16="http://schemas.microsoft.com/office/drawing/2014/main" id="{337C64E6-61F8-D3DE-0D13-57B5A8555E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437" y="251263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racias">
            <a:extLst>
              <a:ext uri="{FF2B5EF4-FFF2-40B4-BE49-F238E27FC236}">
                <a16:creationId xmlns:a16="http://schemas.microsoft.com/office/drawing/2014/main" id="{38CA1C57-879E-EB03-8F3F-0FA219076C6D}"/>
              </a:ext>
            </a:extLst>
          </p:cNvPr>
          <p:cNvSpPr txBox="1"/>
          <p:nvPr/>
        </p:nvSpPr>
        <p:spPr>
          <a:xfrm>
            <a:off x="387122" y="3286145"/>
            <a:ext cx="5273236" cy="9782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tIns="45719" rIns="45719" bIns="45719">
            <a:spAutoFit/>
          </a:bodyPr>
          <a:lstStyle>
            <a:lvl1pPr>
              <a:lnSpc>
                <a:spcPct val="60000"/>
              </a:lnSpc>
              <a:defRPr sz="20000" spc="-799">
                <a:solidFill>
                  <a:srgbClr val="6F93A6"/>
                </a:solidFill>
                <a:latin typeface="Arial Nova Light"/>
                <a:ea typeface="Arial Nova Light"/>
                <a:cs typeface="Arial Nova Light"/>
                <a:sym typeface="Arial Nova Light"/>
              </a:defRPr>
            </a:lvl1pPr>
          </a:lstStyle>
          <a:p>
            <a:pPr hangingPunct="0"/>
            <a:r>
              <a:rPr lang="es-DO" sz="9000" b="1" kern="0" spc="-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Preguntas</a:t>
            </a:r>
            <a:endParaRPr sz="9000" b="1" kern="0" spc="-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6922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D70A1-10BB-F073-629B-7B9868694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2">
            <a:extLst>
              <a:ext uri="{FF2B5EF4-FFF2-40B4-BE49-F238E27FC236}">
                <a16:creationId xmlns:a16="http://schemas.microsoft.com/office/drawing/2014/main" id="{E4DB44B9-0FB6-98CE-A2AA-1C89A6485D2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Gracias">
            <a:extLst>
              <a:ext uri="{FF2B5EF4-FFF2-40B4-BE49-F238E27FC236}">
                <a16:creationId xmlns:a16="http://schemas.microsoft.com/office/drawing/2014/main" id="{3B2FE2E5-9EEA-B050-5E87-248DD64F774C}"/>
              </a:ext>
            </a:extLst>
          </p:cNvPr>
          <p:cNvSpPr txBox="1"/>
          <p:nvPr/>
        </p:nvSpPr>
        <p:spPr>
          <a:xfrm>
            <a:off x="234340" y="3193366"/>
            <a:ext cx="7320345" cy="10710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91438" tIns="91438" rIns="91438" bIns="91438">
            <a:spAutoFit/>
          </a:bodyPr>
          <a:lstStyle>
            <a:lvl1pPr>
              <a:lnSpc>
                <a:spcPct val="60000"/>
              </a:lnSpc>
              <a:defRPr sz="20000" spc="-799">
                <a:solidFill>
                  <a:srgbClr val="6F93A6"/>
                </a:solidFill>
                <a:latin typeface="Arial Nova Light"/>
                <a:ea typeface="Arial Nova Light"/>
                <a:cs typeface="Arial Nova Light"/>
                <a:sym typeface="Arial Nova Light"/>
              </a:defRPr>
            </a:lvl1pPr>
          </a:lstStyle>
          <a:p>
            <a:pPr defTabSz="1828800" hangingPunct="0">
              <a:lnSpc>
                <a:spcPct val="80000"/>
              </a:lnSpc>
            </a:pPr>
            <a:endParaRPr sz="7200" kern="0" spc="-15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Gracias">
            <a:extLst>
              <a:ext uri="{FF2B5EF4-FFF2-40B4-BE49-F238E27FC236}">
                <a16:creationId xmlns:a16="http://schemas.microsoft.com/office/drawing/2014/main" id="{22FB311B-EA9F-C6E4-9EA8-E09E959A3BF1}"/>
              </a:ext>
            </a:extLst>
          </p:cNvPr>
          <p:cNvSpPr txBox="1"/>
          <p:nvPr/>
        </p:nvSpPr>
        <p:spPr>
          <a:xfrm>
            <a:off x="1947041" y="4264424"/>
            <a:ext cx="5068052" cy="9782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tIns="45719" rIns="45719" bIns="45719">
            <a:spAutoFit/>
          </a:bodyPr>
          <a:lstStyle>
            <a:lvl1pPr>
              <a:lnSpc>
                <a:spcPct val="60000"/>
              </a:lnSpc>
              <a:defRPr sz="20000" spc="-799">
                <a:solidFill>
                  <a:srgbClr val="6F93A6"/>
                </a:solidFill>
                <a:latin typeface="Arial Nova Light"/>
                <a:ea typeface="Arial Nova Light"/>
                <a:cs typeface="Arial Nova Light"/>
                <a:sym typeface="Arial Nova Light"/>
              </a:defRPr>
            </a:lvl1pPr>
          </a:lstStyle>
          <a:p>
            <a:pPr hangingPunct="0"/>
            <a:r>
              <a:rPr sz="9000" b="1" kern="0" spc="-400" dirty="0">
                <a:latin typeface="Arial" panose="020B0604020202020204" pitchFamily="34" charset="0"/>
                <a:cs typeface="Arial" panose="020B0604020202020204" pitchFamily="34" charset="0"/>
              </a:rPr>
              <a:t>Gracias</a:t>
            </a:r>
            <a:r>
              <a:rPr lang="es-DO" sz="9000" b="1" kern="0" spc="-4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sz="9000" b="1" kern="0" spc="-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7929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1">
            <a:extLst>
              <a:ext uri="{FF2B5EF4-FFF2-40B4-BE49-F238E27FC236}">
                <a16:creationId xmlns:a16="http://schemas.microsoft.com/office/drawing/2014/main" id="{2031ABBD-946D-0E7B-3BDC-1D8A21DA9E7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212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5">
            <a:extLst>
              <a:ext uri="{FF2B5EF4-FFF2-40B4-BE49-F238E27FC236}">
                <a16:creationId xmlns:a16="http://schemas.microsoft.com/office/drawing/2014/main" id="{FA98584F-7A96-F4E3-CB3C-34C44F9B433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1A96D4A-5623-63BC-826B-F10B7013B97A}"/>
              </a:ext>
            </a:extLst>
          </p:cNvPr>
          <p:cNvSpPr txBox="1"/>
          <p:nvPr/>
        </p:nvSpPr>
        <p:spPr>
          <a:xfrm>
            <a:off x="800099" y="1380647"/>
            <a:ext cx="8247044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R="0" algn="just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es-ES" sz="20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</a:schemeClr>
                </a:solidFill>
                <a:effectLst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Corbel"/>
              </a:rPr>
              <a:t>En banca, la contabilidad no se limita a preparar estados financieros:</a:t>
            </a:r>
          </a:p>
        </p:txBody>
      </p:sp>
      <p:sp>
        <p:nvSpPr>
          <p:cNvPr id="5" name="Más espacio…">
            <a:extLst>
              <a:ext uri="{FF2B5EF4-FFF2-40B4-BE49-F238E27FC236}">
                <a16:creationId xmlns:a16="http://schemas.microsoft.com/office/drawing/2014/main" id="{669A697C-0DD7-2262-F73F-8A77E7C23D67}"/>
              </a:ext>
            </a:extLst>
          </p:cNvPr>
          <p:cNvSpPr txBox="1"/>
          <p:nvPr/>
        </p:nvSpPr>
        <p:spPr>
          <a:xfrm>
            <a:off x="800099" y="609262"/>
            <a:ext cx="10333460" cy="5366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91438" tIns="91438" rIns="91438" bIns="91438">
            <a:spAutoFit/>
          </a:bodyPr>
          <a:lstStyle/>
          <a:p>
            <a:pPr defTabSz="1828800" hangingPunct="0">
              <a:lnSpc>
                <a:spcPct val="70000"/>
              </a:lnSpc>
              <a:spcBef>
                <a:spcPts val="1200"/>
              </a:spcBef>
              <a:spcAft>
                <a:spcPts val="1200"/>
              </a:spcAft>
              <a:defRPr sz="9600" spc="-471">
                <a:solidFill>
                  <a:srgbClr val="0D30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DO" sz="3200" b="1" kern="0" spc="-200" dirty="0">
                <a:solidFill>
                  <a:schemeClr val="bg2">
                    <a:lumMod val="90000"/>
                    <a:lumOff val="10000"/>
                  </a:schemeClr>
                </a:solidFill>
                <a:latin typeface="Arial"/>
                <a:cs typeface="Arial"/>
              </a:rPr>
              <a:t>La contabilidad bancaria como herramienta de supervisión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AF0A675A-38FE-A5D1-83AE-7B0F38F3E841}"/>
              </a:ext>
            </a:extLst>
          </p:cNvPr>
          <p:cNvGrpSpPr/>
          <p:nvPr/>
        </p:nvGrpSpPr>
        <p:grpSpPr>
          <a:xfrm>
            <a:off x="800099" y="2152650"/>
            <a:ext cx="10686268" cy="3257551"/>
            <a:chOff x="2322195" y="4900590"/>
            <a:chExt cx="19628810" cy="8840036"/>
          </a:xfrm>
        </p:grpSpPr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729B3E04-3AB7-5503-12F4-7C1205AC23E8}"/>
                </a:ext>
              </a:extLst>
            </p:cNvPr>
            <p:cNvSpPr/>
            <p:nvPr/>
          </p:nvSpPr>
          <p:spPr>
            <a:xfrm>
              <a:off x="2322195" y="6699183"/>
              <a:ext cx="6062400" cy="7041443"/>
            </a:xfrm>
            <a:prstGeom prst="rect">
              <a:avLst/>
            </a:prstGeom>
            <a:solidFill>
              <a:schemeClr val="tx1">
                <a:lumMod val="85000"/>
                <a:alpha val="36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8" tIns="91438" rIns="91438" bIns="91438" numCol="1" spcCol="38100" rtlCol="0" anchor="ctr">
              <a:no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3600" b="0" i="0" u="none" strike="noStrike" cap="none" spc="0" normalizeH="0" baseline="0" dirty="0">
                <a:solidFill>
                  <a:srgbClr val="0D2237"/>
                </a:solidFill>
                <a:effectLst/>
                <a:uFillTx/>
                <a:latin typeface="+mj-lt"/>
                <a:ea typeface="+mj-ea"/>
                <a:cs typeface="+mj-cs"/>
                <a:sym typeface="Corbel"/>
              </a:endParaRPr>
            </a:p>
          </p:txBody>
        </p: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D563E99D-477E-F8BB-E8E7-258F79085EBD}"/>
                </a:ext>
              </a:extLst>
            </p:cNvPr>
            <p:cNvSpPr/>
            <p:nvPr/>
          </p:nvSpPr>
          <p:spPr>
            <a:xfrm>
              <a:off x="9185069" y="6699183"/>
              <a:ext cx="6060883" cy="7041443"/>
            </a:xfrm>
            <a:prstGeom prst="rect">
              <a:avLst/>
            </a:prstGeom>
            <a:solidFill>
              <a:schemeClr val="tx1">
                <a:lumMod val="85000"/>
                <a:alpha val="36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8" tIns="91438" rIns="91438" bIns="91438" numCol="1" spcCol="38100" rtlCol="0" anchor="ctr">
              <a:no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3600" b="0" i="0" u="none" strike="noStrike" cap="none" spc="0" normalizeH="0" baseline="0">
                <a:solidFill>
                  <a:srgbClr val="0D2237"/>
                </a:solidFill>
                <a:effectLst/>
                <a:uFillTx/>
                <a:latin typeface="+mj-lt"/>
                <a:ea typeface="+mj-ea"/>
                <a:cs typeface="+mj-cs"/>
                <a:sym typeface="Corbel"/>
              </a:endParaRPr>
            </a:p>
          </p:txBody>
        </p:sp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04C8B5E9-3456-674D-8C63-F87027D9C256}"/>
                </a:ext>
              </a:extLst>
            </p:cNvPr>
            <p:cNvSpPr/>
            <p:nvPr/>
          </p:nvSpPr>
          <p:spPr>
            <a:xfrm>
              <a:off x="15890122" y="6622179"/>
              <a:ext cx="6060883" cy="7118447"/>
            </a:xfrm>
            <a:prstGeom prst="rect">
              <a:avLst/>
            </a:prstGeom>
            <a:solidFill>
              <a:schemeClr val="tx1">
                <a:lumMod val="85000"/>
                <a:alpha val="36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8" tIns="91438" rIns="91438" bIns="91438" numCol="1" spcCol="38100" rtlCol="0" anchor="ctr">
              <a:no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3600" b="0" i="0" u="none" strike="noStrike" cap="none" spc="0" normalizeH="0" baseline="0">
                <a:solidFill>
                  <a:srgbClr val="0D2237"/>
                </a:solidFill>
                <a:effectLst/>
                <a:uFillTx/>
                <a:latin typeface="+mj-lt"/>
                <a:ea typeface="+mj-ea"/>
                <a:cs typeface="+mj-cs"/>
                <a:sym typeface="Corbel"/>
              </a:endParaRP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FEA5EEA5-465E-B10F-0A15-796879BF8276}"/>
                </a:ext>
              </a:extLst>
            </p:cNvPr>
            <p:cNvSpPr txBox="1"/>
            <p:nvPr/>
          </p:nvSpPr>
          <p:spPr>
            <a:xfrm>
              <a:off x="2978700" y="8814004"/>
              <a:ext cx="5065618" cy="32573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r>
                <a:rPr lang="es-ES" spc="-10" dirty="0">
                  <a:solidFill>
                    <a:schemeClr val="accent1"/>
                  </a:solidFill>
                  <a:latin typeface="Arial"/>
                  <a:cs typeface="Arial"/>
                </a:rPr>
                <a:t>Permite evaluar solvencia, liquidez, rentabilidad y exposición a riesgos.</a:t>
              </a:r>
              <a:endParaRPr lang="es-ES" dirty="0">
                <a:solidFill>
                  <a:schemeClr val="accent1"/>
                </a:solidFill>
              </a:endParaRPr>
            </a:p>
          </p:txBody>
        </p: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AAADBF93-09F5-3E06-63F5-D7BFFE669B24}"/>
                </a:ext>
              </a:extLst>
            </p:cNvPr>
            <p:cNvSpPr txBox="1"/>
            <p:nvPr/>
          </p:nvSpPr>
          <p:spPr>
            <a:xfrm>
              <a:off x="9643159" y="8814004"/>
              <a:ext cx="4950838" cy="34531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lvl="0"/>
              <a:r>
                <a:rPr lang="es-DO" spc="-10" dirty="0">
                  <a:solidFill>
                    <a:schemeClr val="accent1"/>
                  </a:solidFill>
                  <a:latin typeface="Arial"/>
                  <a:cs typeface="Arial"/>
                </a:rPr>
                <a:t>Es clave para proteger a los depositantes y preservar la confianza en el sistema.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0C43D603-E70A-0115-E7DB-485E7C8C21B1}"/>
                </a:ext>
              </a:extLst>
            </p:cNvPr>
            <p:cNvSpPr txBox="1"/>
            <p:nvPr/>
          </p:nvSpPr>
          <p:spPr>
            <a:xfrm>
              <a:off x="16318697" y="7986302"/>
              <a:ext cx="5369454" cy="55124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lvl="0"/>
              <a:r>
                <a:rPr lang="es-DO" spc="-10" dirty="0">
                  <a:solidFill>
                    <a:schemeClr val="accent1"/>
                  </a:solidFill>
                  <a:latin typeface="Arial"/>
                  <a:cs typeface="Arial"/>
                </a:rPr>
                <a:t>Por eso, un error contable en una entidad financiera no es solo un problema técnico: Puede distorsionar indicadores prudenciales y afectar decisiones de supervisión.</a:t>
              </a:r>
            </a:p>
          </p:txBody>
        </p:sp>
        <p:pic>
          <p:nvPicPr>
            <p:cNvPr id="13" name="Gráfico 12">
              <a:extLst>
                <a:ext uri="{FF2B5EF4-FFF2-40B4-BE49-F238E27FC236}">
                  <a16:creationId xmlns:a16="http://schemas.microsoft.com/office/drawing/2014/main" id="{4BE42C6B-6B8E-45B7-068A-EE516AAD371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701549" y="5348000"/>
              <a:ext cx="2654954" cy="2702365"/>
            </a:xfrm>
            <a:prstGeom prst="rect">
              <a:avLst/>
            </a:prstGeom>
          </p:spPr>
        </p:pic>
        <p:pic>
          <p:nvPicPr>
            <p:cNvPr id="14" name="Gráfico 13">
              <a:extLst>
                <a:ext uri="{FF2B5EF4-FFF2-40B4-BE49-F238E27FC236}">
                  <a16:creationId xmlns:a16="http://schemas.microsoft.com/office/drawing/2014/main" id="{CA312B57-FF81-E18B-A61C-D3D7469142D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634946" y="4900590"/>
              <a:ext cx="3352800" cy="3352800"/>
            </a:xfrm>
            <a:prstGeom prst="rect">
              <a:avLst/>
            </a:prstGeom>
          </p:spPr>
        </p:pic>
        <p:pic>
          <p:nvPicPr>
            <p:cNvPr id="15" name="Gráfico 14">
              <a:extLst>
                <a:ext uri="{FF2B5EF4-FFF2-40B4-BE49-F238E27FC236}">
                  <a16:creationId xmlns:a16="http://schemas.microsoft.com/office/drawing/2014/main" id="{696AB8C6-0619-7566-848E-27DC6F89FFD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15682" y="5189241"/>
              <a:ext cx="2833246" cy="30641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5639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B455CA74-31F1-87D5-D56A-C8253D10DDE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ás espacio…">
            <a:extLst>
              <a:ext uri="{FF2B5EF4-FFF2-40B4-BE49-F238E27FC236}">
                <a16:creationId xmlns:a16="http://schemas.microsoft.com/office/drawing/2014/main" id="{F11270F8-9FB1-8BED-1A2C-44C9ABDC8071}"/>
              </a:ext>
            </a:extLst>
          </p:cNvPr>
          <p:cNvSpPr txBox="1"/>
          <p:nvPr/>
        </p:nvSpPr>
        <p:spPr>
          <a:xfrm>
            <a:off x="363414" y="363414"/>
            <a:ext cx="8663355" cy="668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91438" tIns="91438" rIns="91438" bIns="91438">
            <a:spAutoFit/>
          </a:bodyPr>
          <a:lstStyle/>
          <a:p>
            <a:pPr defTabSz="1828800" hangingPunct="0">
              <a:lnSpc>
                <a:spcPct val="70000"/>
              </a:lnSpc>
              <a:spcBef>
                <a:spcPts val="1200"/>
              </a:spcBef>
              <a:spcAft>
                <a:spcPts val="1200"/>
              </a:spcAft>
              <a:defRPr sz="9600" spc="-471">
                <a:solidFill>
                  <a:srgbClr val="0D30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4400" b="1" kern="0" spc="-200" dirty="0">
                <a:solidFill>
                  <a:schemeClr val="bg2">
                    <a:lumMod val="90000"/>
                    <a:lumOff val="1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Lo que vamos a recorrer juntos</a:t>
            </a:r>
            <a:endParaRPr lang="es-ES" sz="4400" b="1" kern="0" spc="-30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770B3CF-BF2E-2460-8EA3-214BA9C760A3}"/>
              </a:ext>
            </a:extLst>
          </p:cNvPr>
          <p:cNvSpPr txBox="1"/>
          <p:nvPr/>
        </p:nvSpPr>
        <p:spPr>
          <a:xfrm>
            <a:off x="363414" y="1031991"/>
            <a:ext cx="8418635" cy="61554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DO" sz="2800" b="0" i="0" u="none" strike="noStrike" cap="none" spc="0" normalizeH="0" baseline="0" dirty="0">
                <a:ln>
                  <a:noFill/>
                </a:ln>
                <a:solidFill>
                  <a:srgbClr val="8E9EAA"/>
                </a:solidFill>
                <a:effectLst/>
                <a:uFillTx/>
                <a:latin typeface="+mj-lt"/>
                <a:ea typeface="+mj-ea"/>
                <a:cs typeface="+mj-cs"/>
                <a:sym typeface="Corbel"/>
              </a:rPr>
              <a:t>Esta charla se divide en seis partes clave: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387D607A-4778-1B76-E807-21FD1DF9A4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2811399"/>
              </p:ext>
            </p:extLst>
          </p:nvPr>
        </p:nvGraphicFramePr>
        <p:xfrm>
          <a:off x="363415" y="1832446"/>
          <a:ext cx="8990897" cy="420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n 6" descr="Imagen que contiene exterior, firmar, calle, plato&#10;&#10;El contenido generado por IA puede ser incorrecto.">
            <a:extLst>
              <a:ext uri="{FF2B5EF4-FFF2-40B4-BE49-F238E27FC236}">
                <a16:creationId xmlns:a16="http://schemas.microsoft.com/office/drawing/2014/main" id="{F8B4C235-773C-1F6C-8699-F6DFDFD70AD0}"/>
              </a:ext>
            </a:extLst>
          </p:cNvPr>
          <p:cNvPicPr>
            <a:picLocks noChangeAspect="1"/>
          </p:cNvPicPr>
          <p:nvPr/>
        </p:nvPicPr>
        <p:blipFill>
          <a:blip r:embed="rId8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7675" y="115567"/>
            <a:ext cx="2960910" cy="306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080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6D80D-B68E-6527-FB4F-0CD9E5260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0486F254-6451-A3E8-1AF4-E2C0EAFD638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Más espacio…">
            <a:extLst>
              <a:ext uri="{FF2B5EF4-FFF2-40B4-BE49-F238E27FC236}">
                <a16:creationId xmlns:a16="http://schemas.microsoft.com/office/drawing/2014/main" id="{F62DC03F-3107-D020-581A-7BD68BC43203}"/>
              </a:ext>
            </a:extLst>
          </p:cNvPr>
          <p:cNvSpPr txBox="1"/>
          <p:nvPr/>
        </p:nvSpPr>
        <p:spPr>
          <a:xfrm>
            <a:off x="403202" y="398466"/>
            <a:ext cx="11658600" cy="5806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91438" tIns="91438" rIns="91438" bIns="91438">
            <a:spAutoFit/>
          </a:bodyPr>
          <a:lstStyle/>
          <a:p>
            <a:pPr algn="just" defTabSz="1828800" hangingPunct="0">
              <a:lnSpc>
                <a:spcPct val="70000"/>
              </a:lnSpc>
              <a:spcBef>
                <a:spcPts val="1200"/>
              </a:spcBef>
              <a:spcAft>
                <a:spcPts val="1200"/>
              </a:spcAft>
              <a:defRPr sz="9600" spc="-471">
                <a:solidFill>
                  <a:srgbClr val="0D30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DO" sz="3600" b="1" kern="0" spc="-200" dirty="0">
                <a:solidFill>
                  <a:schemeClr val="bg2">
                    <a:lumMod val="90000"/>
                    <a:lumOff val="1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1. La contabilidad bancaria no es una contabilidad común</a:t>
            </a:r>
            <a:endParaRPr lang="es-ES" sz="3600" b="1" kern="0" spc="-300" dirty="0">
              <a:solidFill>
                <a:schemeClr val="bg2">
                  <a:lumMod val="90000"/>
                  <a:lumOff val="1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31329D4-DE9F-0148-0ABF-82CFF4D76D17}"/>
              </a:ext>
            </a:extLst>
          </p:cNvPr>
          <p:cNvSpPr txBox="1"/>
          <p:nvPr/>
        </p:nvSpPr>
        <p:spPr>
          <a:xfrm>
            <a:off x="739373" y="979070"/>
            <a:ext cx="5314950" cy="923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2400" i="0" u="none" strike="noStrike" kern="0" cap="none" spc="0" normalizeH="0" baseline="0" noProof="0" dirty="0">
                <a:ln>
                  <a:noFill/>
                </a:ln>
                <a:solidFill>
                  <a:srgbClr val="8E9EAA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Corbel"/>
              </a:rPr>
              <a:t>La contabilidad bancaria es diferente porque responde a un negocio que: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02621C0-CD67-7AFA-070A-A580C69D8683}"/>
              </a:ext>
            </a:extLst>
          </p:cNvPr>
          <p:cNvSpPr txBox="1"/>
          <p:nvPr/>
        </p:nvSpPr>
        <p:spPr>
          <a:xfrm>
            <a:off x="6366860" y="979070"/>
            <a:ext cx="5512603" cy="923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r>
              <a:rPr lang="es-DO" sz="2400" dirty="0">
                <a:solidFill>
                  <a:srgbClr val="8E9EAA"/>
                </a:solidFill>
                <a:latin typeface="+mj-lt"/>
              </a:rPr>
              <a:t>En la banca, la contabilidad tiene un impacto inmediato porque: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559A7117-997E-15B3-575B-88A19BBF50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8748778"/>
              </p:ext>
            </p:extLst>
          </p:nvPr>
        </p:nvGraphicFramePr>
        <p:xfrm>
          <a:off x="-532552" y="1803985"/>
          <a:ext cx="6586875" cy="4229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CuadroTexto 13">
            <a:extLst>
              <a:ext uri="{FF2B5EF4-FFF2-40B4-BE49-F238E27FC236}">
                <a16:creationId xmlns:a16="http://schemas.microsoft.com/office/drawing/2014/main" id="{03D98E01-256D-1706-6910-2A3741B8C16A}"/>
              </a:ext>
            </a:extLst>
          </p:cNvPr>
          <p:cNvSpPr txBox="1"/>
          <p:nvPr/>
        </p:nvSpPr>
        <p:spPr>
          <a:xfrm>
            <a:off x="6232502" y="2030988"/>
            <a:ext cx="5353897" cy="3170099"/>
          </a:xfrm>
          <a:prstGeom prst="rect">
            <a:avLst/>
          </a:prstGeom>
          <a:noFill/>
          <a:ln w="12700" cap="flat">
            <a:solidFill>
              <a:srgbClr val="92E8E5"/>
            </a:solidFill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571500" marR="0" lvl="0" indent="-57150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s-DO" sz="2000" b="0" i="0" u="none" strike="noStrike" kern="0" cap="none" spc="0" normalizeH="0" baseline="0" noProof="0" dirty="0">
                <a:ln>
                  <a:noFill/>
                </a:ln>
                <a:solidFill>
                  <a:srgbClr val="0D3048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Los activos principales siempre tienen riesgo.</a:t>
            </a:r>
          </a:p>
          <a:p>
            <a:pPr marL="571500" marR="0" lvl="0" indent="-57150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es-DO" sz="2000" b="0" i="0" u="none" strike="noStrike" kern="0" cap="none" spc="0" normalizeH="0" baseline="0" noProof="0" dirty="0">
              <a:ln>
                <a:noFill/>
              </a:ln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  <a:p>
            <a:pPr marL="571500" marR="0" lvl="0" indent="-57150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s-DO" sz="2000" b="0" i="0" u="none" strike="noStrike" kern="0" cap="none" spc="0" normalizeH="0" baseline="0" noProof="0" dirty="0">
                <a:ln>
                  <a:noFill/>
                </a:ln>
                <a:solidFill>
                  <a:srgbClr val="0D3048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Los pasivos son altamente líquidos.</a:t>
            </a:r>
          </a:p>
          <a:p>
            <a:pPr marL="571500" marR="0" lvl="0" indent="-57150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es-DO" sz="2000" b="0" i="0" u="none" strike="noStrike" kern="0" cap="none" spc="0" normalizeH="0" baseline="0" noProof="0" dirty="0">
              <a:ln>
                <a:noFill/>
              </a:ln>
              <a:solidFill>
                <a:srgbClr val="0D3048"/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  <a:p>
            <a:pPr marL="571500" marR="0" lvl="0" indent="-57150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s-DO" sz="2000" b="0" i="0" u="none" strike="noStrike" kern="0" cap="none" spc="0" normalizeH="0" baseline="0" noProof="0" dirty="0">
                <a:ln>
                  <a:noFill/>
                </a:ln>
                <a:solidFill>
                  <a:srgbClr val="0D3048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Pequeños ajustes pueden afectar:</a:t>
            </a:r>
          </a:p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sz="2000" b="0" i="0" u="none" strike="noStrike" kern="0" cap="none" spc="0" normalizeH="0" baseline="0" noProof="0" dirty="0">
              <a:ln>
                <a:noFill/>
              </a:ln>
              <a:solidFill>
                <a:srgbClr val="0D3048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  <a:p>
            <a:pPr marL="571500" marR="0" lvl="0" indent="-57150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000" b="0" i="0" u="none" strike="noStrike" kern="0" cap="none" spc="0" normalizeH="0" baseline="0" noProof="0" dirty="0">
                <a:ln>
                  <a:noFill/>
                </a:ln>
                <a:solidFill>
                  <a:srgbClr val="0D3048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Capital regulatorio</a:t>
            </a:r>
          </a:p>
          <a:p>
            <a:pPr marL="571500" marR="0" lvl="0" indent="-57150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000" b="0" i="0" u="none" strike="noStrike" kern="0" cap="none" spc="0" normalizeH="0" baseline="0" noProof="0" dirty="0">
                <a:ln>
                  <a:noFill/>
                </a:ln>
                <a:solidFill>
                  <a:srgbClr val="0D3048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Liquidez</a:t>
            </a:r>
          </a:p>
          <a:p>
            <a:pPr marL="571500" marR="0" lvl="0" indent="-57150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DO" sz="2000" b="0" i="0" u="none" strike="noStrike" kern="0" cap="none" spc="0" normalizeH="0" baseline="0" noProof="0" dirty="0">
                <a:ln>
                  <a:noFill/>
                </a:ln>
                <a:solidFill>
                  <a:srgbClr val="0D3048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Rentabilidad</a:t>
            </a:r>
          </a:p>
        </p:txBody>
      </p:sp>
    </p:spTree>
    <p:extLst>
      <p:ext uri="{BB962C8B-B14F-4D97-AF65-F5344CB8AC3E}">
        <p14:creationId xmlns:p14="http://schemas.microsoft.com/office/powerpoint/2010/main" val="249553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10">
            <a:extLst>
              <a:ext uri="{FF2B5EF4-FFF2-40B4-BE49-F238E27FC236}">
                <a16:creationId xmlns:a16="http://schemas.microsoft.com/office/drawing/2014/main" id="{D1E1F4BE-A531-7163-ABF0-96EC5C7A9C4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ás espacio…">
            <a:extLst>
              <a:ext uri="{FF2B5EF4-FFF2-40B4-BE49-F238E27FC236}">
                <a16:creationId xmlns:a16="http://schemas.microsoft.com/office/drawing/2014/main" id="{EC19A00C-78A3-4274-09AD-0317AAFDFDD2}"/>
              </a:ext>
            </a:extLst>
          </p:cNvPr>
          <p:cNvSpPr txBox="1"/>
          <p:nvPr/>
        </p:nvSpPr>
        <p:spPr>
          <a:xfrm>
            <a:off x="421933" y="385533"/>
            <a:ext cx="11549301" cy="5806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91438" tIns="91438" rIns="91438" bIns="91438">
            <a:spAutoFit/>
          </a:bodyPr>
          <a:lstStyle/>
          <a:p>
            <a:pPr algn="just" defTabSz="1828800" hangingPunct="0">
              <a:lnSpc>
                <a:spcPct val="70000"/>
              </a:lnSpc>
              <a:spcBef>
                <a:spcPts val="1200"/>
              </a:spcBef>
              <a:spcAft>
                <a:spcPts val="1200"/>
              </a:spcAft>
              <a:defRPr sz="9600" spc="-471">
                <a:solidFill>
                  <a:srgbClr val="0D30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DO" sz="3600" b="1" kern="0" spc="-200" dirty="0">
                <a:solidFill>
                  <a:schemeClr val="bg2">
                    <a:lumMod val="90000"/>
                    <a:lumOff val="10000"/>
                  </a:schemeClr>
                </a:solidFill>
                <a:latin typeface="Arial"/>
                <a:cs typeface="Arial"/>
                <a:sym typeface="Arial"/>
              </a:rPr>
              <a:t>La contabilidad como insumo clave para la supervisión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40FAE87-B1E2-6F1C-D2A8-378474859D5D}"/>
              </a:ext>
            </a:extLst>
          </p:cNvPr>
          <p:cNvSpPr txBox="1"/>
          <p:nvPr/>
        </p:nvSpPr>
        <p:spPr>
          <a:xfrm>
            <a:off x="421933" y="966137"/>
            <a:ext cx="11050491" cy="5539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DO" sz="2400" b="1" i="0" u="none" strike="noStrike" cap="none" spc="0" normalizeH="0" baseline="0" dirty="0">
                <a:ln>
                  <a:noFill/>
                </a:ln>
                <a:solidFill>
                  <a:srgbClr val="8E9EAA"/>
                </a:solidFill>
                <a:effectLst/>
                <a:uFillTx/>
                <a:latin typeface="+mj-lt"/>
                <a:ea typeface="+mj-ea"/>
                <a:cs typeface="+mj-cs"/>
                <a:sym typeface="Corbel"/>
              </a:rPr>
              <a:t>Por eso, la contabilidad bancaria debe permitir: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05B83A45-3A58-F28D-F588-525082028F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6759329"/>
              </p:ext>
            </p:extLst>
          </p:nvPr>
        </p:nvGraphicFramePr>
        <p:xfrm>
          <a:off x="967307" y="1546741"/>
          <a:ext cx="7288824" cy="3888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35E72B3C-E049-F2FE-3058-C73BC95ADF4E}"/>
              </a:ext>
            </a:extLst>
          </p:cNvPr>
          <p:cNvSpPr/>
          <p:nvPr/>
        </p:nvSpPr>
        <p:spPr>
          <a:xfrm>
            <a:off x="8803371" y="2348077"/>
            <a:ext cx="2421322" cy="2286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s-DO" i="1" dirty="0">
                <a:solidFill>
                  <a:schemeClr val="tx1"/>
                </a:solidFill>
              </a:rPr>
              <a:t>La contabilidad bancaria no es un fin en sí misma, sino un insumo crítico para la toma de decisiones y la supervisión.</a:t>
            </a:r>
            <a:endParaRPr lang="es-ES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690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26A55-EB2D-7202-C735-F7F24C923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10">
            <a:extLst>
              <a:ext uri="{FF2B5EF4-FFF2-40B4-BE49-F238E27FC236}">
                <a16:creationId xmlns:a16="http://schemas.microsoft.com/office/drawing/2014/main" id="{AA883C57-569D-7042-0F4A-F9414145262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6CC50CF-A02F-0ABC-1928-9D73C79EBE68}"/>
              </a:ext>
            </a:extLst>
          </p:cNvPr>
          <p:cNvSpPr txBox="1"/>
          <p:nvPr/>
        </p:nvSpPr>
        <p:spPr>
          <a:xfrm>
            <a:off x="383176" y="297528"/>
            <a:ext cx="11425648" cy="19697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4000" b="1" i="0" u="none" strike="noStrike" kern="0" cap="none" spc="-20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2. El marco que nos rige: </a:t>
            </a:r>
            <a:r>
              <a:rPr kumimoji="0" lang="es-DO" sz="4000" b="1" i="0" u="none" strike="noStrike" kern="0" cap="none" spc="0" normalizeH="0" baseline="0" noProof="0" dirty="0">
                <a:ln>
                  <a:noFill/>
                </a:ln>
                <a:solidFill>
                  <a:srgbClr val="47738C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Manual de Contabilidad para Entidades Supervisadas</a:t>
            </a:r>
          </a:p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sz="3600" b="0" i="0" u="none" strike="noStrike" kern="0" cap="none" spc="0" normalizeH="0" baseline="0" noProof="0" dirty="0">
              <a:ln>
                <a:noFill/>
              </a:ln>
              <a:solidFill>
                <a:srgbClr val="0D2237"/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</p:txBody>
      </p:sp>
      <p:sp>
        <p:nvSpPr>
          <p:cNvPr id="9" name="Aquí va el texto que podemos definir como objetivos o resultados esperados. Este bloque  de texto de algunos xx caracteres nos sirve  para plasmar la idea general de el ¿Por qué?  Se hizo esta presentación.">
            <a:extLst>
              <a:ext uri="{FF2B5EF4-FFF2-40B4-BE49-F238E27FC236}">
                <a16:creationId xmlns:a16="http://schemas.microsoft.com/office/drawing/2014/main" id="{9DDE8007-7403-4575-CAB3-9731314289F0}"/>
              </a:ext>
            </a:extLst>
          </p:cNvPr>
          <p:cNvSpPr txBox="1"/>
          <p:nvPr/>
        </p:nvSpPr>
        <p:spPr>
          <a:xfrm>
            <a:off x="566056" y="1659291"/>
            <a:ext cx="10598768" cy="4452497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91438" tIns="91438" rIns="91438" bIns="91438">
            <a:spAutoFit/>
          </a:bodyPr>
          <a:lstStyle/>
          <a:p>
            <a:pPr algn="just" defTabSz="1828800" hangingPunct="0">
              <a:defRPr sz="6000" spc="-10">
                <a:solidFill>
                  <a:srgbClr val="1D3448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s-ES" sz="2000" kern="0" spc="-10" noProof="1">
              <a:solidFill>
                <a:srgbClr val="0D3048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 defTabSz="1828800" hangingPunct="0">
              <a:defRPr sz="6000" spc="-10">
                <a:solidFill>
                  <a:srgbClr val="1D34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2400" kern="0" spc="-10" noProof="1">
                <a:solidFill>
                  <a:srgbClr val="0D3048"/>
                </a:solidFill>
                <a:latin typeface="Arial"/>
                <a:ea typeface="Arial"/>
                <a:cs typeface="Arial"/>
                <a:sym typeface="Arial"/>
              </a:rPr>
              <a:t>El Manual de Contabilidad para Entidades Supervisadas es el marco contable obligatorio. Las NIIF se aplican de forma supletoria, solo cuando el Manual no regula un tema específico. </a:t>
            </a:r>
          </a:p>
          <a:p>
            <a:pPr algn="just" defTabSz="1828800" hangingPunct="0">
              <a:lnSpc>
                <a:spcPts val="6800"/>
              </a:lnSpc>
              <a:defRPr sz="6000" spc="-10">
                <a:solidFill>
                  <a:srgbClr val="1D34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2400" kern="0" spc="-10" noProof="1">
                <a:solidFill>
                  <a:srgbClr val="0D3048"/>
                </a:solidFill>
                <a:latin typeface="Arial"/>
                <a:ea typeface="Arial"/>
                <a:cs typeface="Arial"/>
                <a:sym typeface="Arial"/>
              </a:rPr>
              <a:t>Su objetivo es:</a:t>
            </a:r>
          </a:p>
          <a:p>
            <a:pPr marL="685800" indent="-685800" algn="just" defTabSz="1828800" hangingPunct="0">
              <a:buFont typeface="Wingdings" panose="05000000000000000000" pitchFamily="2" charset="2"/>
              <a:buChar char="§"/>
              <a:defRPr sz="6000" spc="-10">
                <a:solidFill>
                  <a:srgbClr val="1D34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2400" kern="0" spc="-10" noProof="1">
                <a:solidFill>
                  <a:srgbClr val="0D3048"/>
                </a:solidFill>
                <a:latin typeface="Arial"/>
                <a:ea typeface="Arial"/>
                <a:cs typeface="Arial"/>
                <a:sym typeface="Arial"/>
              </a:rPr>
              <a:t>Uniformar criterios contables entre las entidades.</a:t>
            </a:r>
          </a:p>
          <a:p>
            <a:pPr marL="685800" indent="-685800" algn="just" defTabSz="1828800" hangingPunct="0">
              <a:buFont typeface="Wingdings" panose="05000000000000000000" pitchFamily="2" charset="2"/>
              <a:buChar char="§"/>
              <a:defRPr sz="6000" spc="-10">
                <a:solidFill>
                  <a:srgbClr val="1D34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2400" kern="0" spc="-10" noProof="1">
                <a:solidFill>
                  <a:srgbClr val="0D3048"/>
                </a:solidFill>
                <a:latin typeface="Arial"/>
                <a:ea typeface="Arial"/>
                <a:cs typeface="Arial"/>
                <a:sym typeface="Arial"/>
              </a:rPr>
              <a:t>Garantizar comparabilidad de la información financiera.</a:t>
            </a:r>
          </a:p>
          <a:p>
            <a:pPr marL="685800" indent="-685800" algn="just" defTabSz="1828800" hangingPunct="0">
              <a:buFont typeface="Wingdings" panose="05000000000000000000" pitchFamily="2" charset="2"/>
              <a:buChar char="§"/>
              <a:defRPr sz="6000" spc="-10">
                <a:solidFill>
                  <a:srgbClr val="1D34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2400" kern="0" spc="-10" noProof="1">
                <a:solidFill>
                  <a:srgbClr val="0D3048"/>
                </a:solidFill>
                <a:latin typeface="Arial"/>
                <a:ea typeface="Arial"/>
                <a:cs typeface="Arial"/>
                <a:sym typeface="Arial"/>
              </a:rPr>
              <a:t>Reforzar el principio de prudencia.</a:t>
            </a:r>
            <a:endParaRPr lang="es-DO" sz="2400" kern="0" spc="-10" dirty="0">
              <a:solidFill>
                <a:srgbClr val="5C7F9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 defTabSz="1828800" hangingPunct="0">
              <a:lnSpc>
                <a:spcPts val="6800"/>
              </a:lnSpc>
              <a:defRPr sz="6000" spc="-10">
                <a:solidFill>
                  <a:srgbClr val="1D3448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s-ES" sz="6000" kern="0" spc="-10" noProof="1">
              <a:solidFill>
                <a:srgbClr val="5C7F91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Imagen 9" descr="Imagen que contiene firmar, parada, oscuro, tráfico&#10;&#10;El contenido generado por IA puede ser incorrecto.">
            <a:extLst>
              <a:ext uri="{FF2B5EF4-FFF2-40B4-BE49-F238E27FC236}">
                <a16:creationId xmlns:a16="http://schemas.microsoft.com/office/drawing/2014/main" id="{996EB1FA-2BED-AB05-5A3C-88C4525BC3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5600" y="2991104"/>
            <a:ext cx="3708400" cy="37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41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11">
            <a:extLst>
              <a:ext uri="{FF2B5EF4-FFF2-40B4-BE49-F238E27FC236}">
                <a16:creationId xmlns:a16="http://schemas.microsoft.com/office/drawing/2014/main" id="{07B7B88D-F10E-2FEE-C204-71DACF95B41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4AC2BB7-36AF-E4A4-55D2-A12DD8CB246E}"/>
              </a:ext>
            </a:extLst>
          </p:cNvPr>
          <p:cNvSpPr txBox="1"/>
          <p:nvPr/>
        </p:nvSpPr>
        <p:spPr>
          <a:xfrm>
            <a:off x="1144529" y="626540"/>
            <a:ext cx="11238895" cy="80021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4000" b="1" i="0" u="none" strike="noStrike" kern="0" cap="none" spc="-20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Principios que guían la contabilidad bancaria</a:t>
            </a:r>
            <a:endParaRPr kumimoji="0" lang="es-DO" sz="4000" b="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90000"/>
                  <a:lumOff val="10000"/>
                </a:schemeClr>
              </a:solidFill>
              <a:effectLst/>
              <a:uLnTx/>
              <a:uFillTx/>
              <a:latin typeface="Arial"/>
              <a:ea typeface="+mj-ea"/>
              <a:cs typeface="+mj-cs"/>
              <a:sym typeface="Corbel"/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416DD4EB-C241-078B-8503-2D96329B24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0101275"/>
              </p:ext>
            </p:extLst>
          </p:nvPr>
        </p:nvGraphicFramePr>
        <p:xfrm>
          <a:off x="934934" y="1342428"/>
          <a:ext cx="10268525" cy="40280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0F63B3B5-744B-A648-DDAE-4E3B9946A142}"/>
              </a:ext>
            </a:extLst>
          </p:cNvPr>
          <p:cNvSpPr txBox="1"/>
          <p:nvPr/>
        </p:nvSpPr>
        <p:spPr>
          <a:xfrm>
            <a:off x="1362632" y="3528439"/>
            <a:ext cx="2211860" cy="10156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DO" b="0" i="0" u="none" strike="noStrike" cap="none" spc="0" normalizeH="0" baseline="0" dirty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  <a:sym typeface="Corbel"/>
              </a:rPr>
              <a:t>Reconocer cuando ocurre, no cuando se cobra.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06CE0C6-E972-69B9-DAE3-89F87DB5A525}"/>
              </a:ext>
            </a:extLst>
          </p:cNvPr>
          <p:cNvSpPr txBox="1"/>
          <p:nvPr/>
        </p:nvSpPr>
        <p:spPr>
          <a:xfrm>
            <a:off x="4002190" y="3634548"/>
            <a:ext cx="1939082" cy="10156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DO" b="0" i="0" u="none" strike="noStrike" cap="none" spc="0" normalizeH="0" baseline="0" dirty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  <a:sym typeface="Corbel"/>
              </a:rPr>
              <a:t>Mirar la realidad del negocio, más allá del contrato.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4CFF0CA-E365-27C5-CB95-D51F3E465910}"/>
              </a:ext>
            </a:extLst>
          </p:cNvPr>
          <p:cNvSpPr txBox="1"/>
          <p:nvPr/>
        </p:nvSpPr>
        <p:spPr>
          <a:xfrm>
            <a:off x="6489723" y="3440760"/>
            <a:ext cx="1939082" cy="12926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DO" b="0" i="0" u="none" strike="noStrike" cap="none" spc="0" normalizeH="0" baseline="0" dirty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  <a:sym typeface="Corbel"/>
              </a:rPr>
              <a:t>Aplicar los criterios de forma uniforme en el tiempo.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613167B-87BC-F17C-4CCD-10BC511F5CC7}"/>
              </a:ext>
            </a:extLst>
          </p:cNvPr>
          <p:cNvSpPr txBox="1"/>
          <p:nvPr/>
        </p:nvSpPr>
        <p:spPr>
          <a:xfrm>
            <a:off x="8837621" y="3440760"/>
            <a:ext cx="2365838" cy="10156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8" tIns="91438" rIns="91438" bIns="91438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DO" b="0" i="0" u="none" strike="noStrike" cap="none" spc="0" normalizeH="0" baseline="0" dirty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  <a:sym typeface="Corbel"/>
              </a:rPr>
              <a:t>Cautela al reconocer activos, ingresos y resultados.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04C5E5A-B2B0-2772-658A-37989408EC94}"/>
              </a:ext>
            </a:extLst>
          </p:cNvPr>
          <p:cNvSpPr txBox="1"/>
          <p:nvPr/>
        </p:nvSpPr>
        <p:spPr>
          <a:xfrm>
            <a:off x="1071377" y="5370437"/>
            <a:ext cx="10268525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0" marR="0" lvl="0" indent="0" defTabSz="18288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2000" b="0" i="0" u="none" strike="noStrike" kern="0" cap="none" spc="0" normalizeH="0" baseline="0" noProof="0" dirty="0">
                <a:ln>
                  <a:noFill/>
                </a:ln>
                <a:solidFill>
                  <a:srgbClr val="0D2237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Corbel"/>
              </a:rPr>
              <a:t>En supervisión, no basta con llegar al número: hay que explicar y documentar el porqué.</a:t>
            </a:r>
          </a:p>
        </p:txBody>
      </p:sp>
    </p:spTree>
    <p:extLst>
      <p:ext uri="{BB962C8B-B14F-4D97-AF65-F5344CB8AC3E}">
        <p14:creationId xmlns:p14="http://schemas.microsoft.com/office/powerpoint/2010/main" val="38087416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689a388-a709-4b4a-9273-208f54baaf1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3A1AEAFFB841D449E9A621DED0AD41D" ma:contentTypeVersion="15" ma:contentTypeDescription="Crear nuevo documento." ma:contentTypeScope="" ma:versionID="8bdf0b33af1d68ed45e2ceb8f63ebadb">
  <xsd:schema xmlns:xsd="http://www.w3.org/2001/XMLSchema" xmlns:xs="http://www.w3.org/2001/XMLSchema" xmlns:p="http://schemas.microsoft.com/office/2006/metadata/properties" xmlns:ns3="e689a388-a709-4b4a-9273-208f54baaf17" xmlns:ns4="d988aece-900d-49c6-8226-216afee6e5dd" targetNamespace="http://schemas.microsoft.com/office/2006/metadata/properties" ma:root="true" ma:fieldsID="b93068290cc53fcf69974b07a48edcd7" ns3:_="" ns4:_="">
    <xsd:import namespace="e689a388-a709-4b4a-9273-208f54baaf17"/>
    <xsd:import namespace="d988aece-900d-49c6-8226-216afee6e5d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SystemTag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89a388-a709-4b4a-9273-208f54baaf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88aece-900d-49c6-8226-216afee6e5dd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F54E00F-8BC8-4B6E-8DE6-AC0F7157AC1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A04BA35-3A18-47E1-998A-787294E24EF7}">
  <ds:schemaRefs>
    <ds:schemaRef ds:uri="http://schemas.microsoft.com/office/2006/documentManagement/types"/>
    <ds:schemaRef ds:uri="http://purl.org/dc/terms/"/>
    <ds:schemaRef ds:uri="d988aece-900d-49c6-8226-216afee6e5dd"/>
    <ds:schemaRef ds:uri="http://schemas.openxmlformats.org/package/2006/metadata/core-properties"/>
    <ds:schemaRef ds:uri="http://schemas.microsoft.com/office/2006/metadata/properties"/>
    <ds:schemaRef ds:uri="e689a388-a709-4b4a-9273-208f54baaf17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F30BADD-4CC0-49BA-8E02-7B3B9505B7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689a388-a709-4b4a-9273-208f54baaf17"/>
    <ds:schemaRef ds:uri="d988aece-900d-49c6-8226-216afee6e5d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81f5a2da-7ac4-4e60-a27b-a125ee74514f}" enabled="1" method="Privileged" siteId="{d994480d-72f7-4fe9-8095-21c86c20a5a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1679</TotalTime>
  <Words>1456</Words>
  <Application>Microsoft Office PowerPoint</Application>
  <PresentationFormat>Panorámica</PresentationFormat>
  <Paragraphs>230</Paragraphs>
  <Slides>32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40" baseType="lpstr">
      <vt:lpstr>Aptos</vt:lpstr>
      <vt:lpstr>Aptos Display</vt:lpstr>
      <vt:lpstr>Arial</vt:lpstr>
      <vt:lpstr>Corbel</vt:lpstr>
      <vt:lpstr>Poppins</vt:lpstr>
      <vt:lpstr>Symbol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Miriam Annette Grisanty Martínez</dc:creator>
  <cp:lastModifiedBy>Elbin Francisco Cuevas Trinidad</cp:lastModifiedBy>
  <cp:revision>7</cp:revision>
  <dcterms:created xsi:type="dcterms:W3CDTF">2026-01-30T01:02:38Z</dcterms:created>
  <dcterms:modified xsi:type="dcterms:W3CDTF">2026-04-24T14:42:23Z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0x01010003A1AEAFFB841D449E9A621DED0AD41D</vt:lpwstr>
  </property>
</Properties>
</file>